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67" r:id="rId8"/>
    <p:sldId id="268" r:id="rId9"/>
    <p:sldId id="269" r:id="rId10"/>
    <p:sldId id="279" r:id="rId11"/>
    <p:sldId id="277" r:id="rId12"/>
    <p:sldId id="273" r:id="rId13"/>
    <p:sldId id="274" r:id="rId14"/>
    <p:sldId id="276" r:id="rId15"/>
    <p:sldId id="304" r:id="rId16"/>
    <p:sldId id="297" r:id="rId17"/>
    <p:sldId id="298" r:id="rId18"/>
    <p:sldId id="294" r:id="rId19"/>
    <p:sldId id="295" r:id="rId20"/>
    <p:sldId id="296" r:id="rId21"/>
    <p:sldId id="299" r:id="rId22"/>
    <p:sldId id="300" r:id="rId23"/>
    <p:sldId id="301" r:id="rId24"/>
    <p:sldId id="302" r:id="rId25"/>
    <p:sldId id="259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85" autoAdjust="0"/>
  </p:normalViewPr>
  <p:slideViewPr>
    <p:cSldViewPr snapToGrid="0">
      <p:cViewPr varScale="1">
        <p:scale>
          <a:sx n="61" d="100"/>
          <a:sy n="6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1</a:t>
            </a:r>
            <a:r>
              <a:rPr lang="zh-TW" altLang="en-US" sz="530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br>
              <a:rPr lang="en-US" altLang="zh-TW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Basics &amp; Flow of Control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Libraries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standard libraries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Input/output, math, strings, …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#include &lt;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Library_Name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directive to "add" contents of the specified library file to your program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called "preprocessor directive"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Executes before compilation, and simply “copies” library file into your program file</a:t>
            </a: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8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Namespaces defined: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collection of name definitions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b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#include &lt;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using namespace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std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includes entire standard library of name definitions</a:t>
            </a: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Input/Output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I/O objects </a:t>
            </a:r>
            <a:r>
              <a:rPr lang="en-US" altLang="zh-TW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input, </a:t>
            </a:r>
            <a:r>
              <a:rPr lang="en-US" altLang="zh-TW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output, </a:t>
            </a:r>
            <a:r>
              <a:rPr lang="en-US" altLang="zh-TW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cerr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error output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Defined in the C++ library called &lt;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have these lines (called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pre-processor directives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near start of file:</a:t>
            </a:r>
          </a:p>
          <a:p>
            <a:pPr marL="365760" lvl="1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#include &lt;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using namespace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std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Tells C++ compiler to use appropriate library so we can use the I/O objects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cerr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Output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data can be outputted to display screen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Literals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Expressions (which can include all of above)</a:t>
            </a:r>
          </a:p>
          <a:p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numberOfGames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" games played.";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“value” of variable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numberOfGames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literal string “games played.” are outputted</a:t>
            </a:r>
          </a:p>
          <a:p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Cascading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multiple values in one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New lines in output</a:t>
            </a:r>
          </a:p>
          <a:p>
            <a:pPr lvl="1"/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Hello World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\n"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"Hello World" &lt;&lt;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endl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Input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&gt;&gt;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waits on-screen for keyboard entry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value entered at keyboard is "assigned" to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&gt;&gt;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 (extraction operator) points opposite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Think of it as "pointing toward where the data goes“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literals allowed for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input to a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</a:t>
            </a:r>
          </a:p>
          <a:p>
            <a:pPr lvl="2"/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&gt;&gt; 23; // compilation error!</a:t>
            </a:r>
          </a:p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Branch Mechanisms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statements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Choice of two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mutually exclusive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statements based on </a:t>
            </a:r>
            <a:r>
              <a:rPr lang="en-US" altLang="zh-TW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condition expression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Syntax: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if(&lt;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Boolean_expression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&gt;){</a:t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&lt;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true_statement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}else{</a:t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&lt;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false_statement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4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Multiway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if-else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Avoid “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excessive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 indenting</a:t>
            </a:r>
          </a:p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768722"/>
            <a:ext cx="8250237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4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Multiway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if-else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236108"/>
            <a:ext cx="87312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0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(1/3)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Controlling expression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return an </a:t>
            </a: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integral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value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OK</a:t>
            </a:r>
            <a:r>
              <a:rPr lang="en-US" altLang="zh-TW" sz="2000" dirty="0"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char,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bool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enum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 OK: float, double, …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Case labels must also be integral values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break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</a:t>
            </a: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default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are optional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Execution “</a:t>
            </a: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falls thru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 until </a:t>
            </a:r>
            <a:r>
              <a:rPr lang="en-US" altLang="zh-TW" sz="24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break</a:t>
            </a:r>
            <a:endParaRPr lang="zh-TW" altLang="en-US" sz="2400" dirty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10" y="4216998"/>
            <a:ext cx="4317594" cy="264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15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(2/3)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0" y="2204355"/>
            <a:ext cx="7161722" cy="43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8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basics and flow of control reviews</a:t>
            </a:r>
          </a:p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Lab1 exercise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96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(3/3)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4" y="2219099"/>
            <a:ext cx="6528746" cy="45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80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 Types of loops in C++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while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do-while</a:t>
            </a:r>
          </a:p>
          <a:p>
            <a:pPr lvl="2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always enters the loop body at least once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</a:t>
            </a:r>
          </a:p>
          <a:p>
            <a:pPr lvl="2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appropriate for “counting” loops</a:t>
            </a:r>
            <a:endParaRPr lang="zh-TW" altLang="en-US" sz="2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while Loop Syntax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1672835"/>
            <a:ext cx="7266214" cy="50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do-while Loop Syntax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677084"/>
            <a:ext cx="852011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Loop Syntax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5" y="1599974"/>
            <a:ext cx="6128784" cy="498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6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Exercise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a C++ program such that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can collect people's age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can compute the average age of these people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can compute the number of adults (age≧18)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will eliminate the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negative</a:t>
            </a:r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values and show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warning messages </a:t>
            </a:r>
            <a:endParaRPr lang="en-US" altLang="zh-TW" sz="25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Use 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unsigned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to store the legal age </a:t>
            </a:r>
          </a:p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variables to store the average age should be 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type, number of people and number of adults should be 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unsigned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type, so you are asked to use type casting to calculate the mean value of the ages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27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Exercise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 :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861604" y="1700808"/>
            <a:ext cx="5832648" cy="5067716"/>
            <a:chOff x="971600" y="2077591"/>
            <a:chExt cx="6124575" cy="53213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077591"/>
              <a:ext cx="6124575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598473"/>
              <a:ext cx="6115050" cy="38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67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Identifiers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Identifier is a name of variables constant, …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C++ identifier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Consists of a sequence of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digits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and the underscore character (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) 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start with either a letter or an underscore character  //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avoid doing so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general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case-sensitive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be of any length  //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true in reality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Keywords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are special identifiers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E.g.,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char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…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Cannot be used for user-defined entities</a:t>
            </a:r>
          </a:p>
        </p:txBody>
      </p:sp>
    </p:spTree>
    <p:extLst>
      <p:ext uri="{BB962C8B-B14F-4D97-AF65-F5344CB8AC3E}">
        <p14:creationId xmlns:p14="http://schemas.microsoft.com/office/powerpoint/2010/main" val="33354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Variables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Its name is an identifier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a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memory location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store data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be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declared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before its use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number;                 // declaration &amp; definition</a:t>
            </a:r>
          </a:p>
          <a:p>
            <a:pPr marL="365760" lvl="1" indent="0">
              <a:buNone/>
            </a:pP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double width, length;  // declaration &amp; definition</a:t>
            </a:r>
          </a:p>
          <a:p>
            <a:pPr lvl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Meaningful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names!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Naming convention: starting with a lowercase letter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E.g., weight,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total_weight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Fundamental Data Types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00808"/>
            <a:ext cx="8589963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Fundamental Data Types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2816"/>
            <a:ext cx="8761413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33082" y="1600200"/>
            <a:ext cx="8785412" cy="5051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money *= (1 + 0.05); //What is 0.05?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RATE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0.05; //all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uppercase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letters</a:t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double money *= (1 + RATE);  // better readability</a:t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RATE = 0.1;  //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</a:t>
            </a:r>
          </a:p>
          <a:p>
            <a:endParaRPr lang="en-US" altLang="zh-TW" dirty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Named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constants or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declared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constants 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(e.g., RATE)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Better readability and maintainability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Change attempts result in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Named constants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be initialized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myWeight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 //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466165" y="1990165"/>
            <a:ext cx="7799294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Arithmetic Precision 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Examples: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 / 5  evaluates to 3 in C++!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Both operands are integers (Integer division)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17.0 / 5 equals 3.4 in C++!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Highest-order operand is "double type“ (Double "precision" division) </a:t>
            </a:r>
          </a:p>
          <a:p>
            <a:pPr lvl="1"/>
            <a:r>
              <a:rPr lang="en-US" altLang="zh-TW" sz="24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intVar1 =1, intVar2=2; 	intVar1 / intVar2;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Result: 0! (Integer division)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Calculations done "one-by-one“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 / 2 / 3.0 / 4  performs 3 separate divisions.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First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1 / 2     equals 0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0 / 3.0  equals 0.0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0.0 / 4  equals 0.0!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 not necessarily sufficient to change just "one operand" in a large expression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Casting 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Casting for Variables</a:t>
            </a:r>
          </a:p>
          <a:p>
            <a:pPr lvl="1"/>
            <a:r>
              <a:rPr lang="fr-FR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 style </a:t>
            </a:r>
          </a:p>
          <a:p>
            <a:pPr lvl="2"/>
            <a:r>
              <a:rPr lang="fr-FR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dvar = </a:t>
            </a:r>
            <a:r>
              <a:rPr lang="fr-FR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fr-FR" altLang="zh-TW" sz="22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fr-FR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fr-FR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ivar;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style </a:t>
            </a:r>
          </a:p>
          <a:p>
            <a:pPr lvl="2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dvar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</a:t>
            </a:r>
            <a:r>
              <a:rPr lang="en-US" altLang="zh-TW" sz="22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lang="en-US" altLang="zh-TW" sz="22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&gt;(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ivar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;</a:t>
            </a:r>
          </a:p>
          <a:p>
            <a:pPr lvl="2"/>
            <a:r>
              <a:rPr lang="en-US" altLang="zh-TW" sz="22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lang="en-US" altLang="zh-TW" sz="22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&gt;(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expression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Two kinds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implicit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— also called “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automatic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done for you automatically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 / 5.5</a:t>
            </a:r>
            <a:b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casting the 17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17.0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explicit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conversion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programmer specifies conversion with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operator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m;</a:t>
            </a:r>
            <a:b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&lt;double&gt;(m) / 5.5</a:t>
            </a:r>
            <a:endParaRPr lang="zh-TW" altLang="en-US" sz="2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3716</TotalTime>
  <Words>1032</Words>
  <Application>Microsoft Office PowerPoint</Application>
  <PresentationFormat>如螢幕大小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 Unicode MS</vt:lpstr>
      <vt:lpstr>Tw Cen MT</vt:lpstr>
      <vt:lpstr>Wingdings</vt:lpstr>
      <vt:lpstr>Wingdings 2</vt:lpstr>
      <vt:lpstr>中庸</vt:lpstr>
      <vt:lpstr>    Lab 1   C++ Basics &amp; Flow of Control </vt:lpstr>
      <vt:lpstr>Outline</vt:lpstr>
      <vt:lpstr>C++ Identifiers</vt:lpstr>
      <vt:lpstr>C++ Variables</vt:lpstr>
      <vt:lpstr>Fundamental Data Types (1/2)</vt:lpstr>
      <vt:lpstr>Fundamental Data Types (2/2)</vt:lpstr>
      <vt:lpstr>Constants</vt:lpstr>
      <vt:lpstr>Arithmetic Precision </vt:lpstr>
      <vt:lpstr>Type Casting </vt:lpstr>
      <vt:lpstr>Libraries</vt:lpstr>
      <vt:lpstr>Namespaces</vt:lpstr>
      <vt:lpstr>Console Input/Output</vt:lpstr>
      <vt:lpstr>Console Output</vt:lpstr>
      <vt:lpstr>Console Input</vt:lpstr>
      <vt:lpstr>Branch Mechanisms</vt:lpstr>
      <vt:lpstr>Multiway if-else (1/2)</vt:lpstr>
      <vt:lpstr>Multiway if-else (2/2)</vt:lpstr>
      <vt:lpstr>Switch Statement (1/3)</vt:lpstr>
      <vt:lpstr>Switch Statement (2/3)</vt:lpstr>
      <vt:lpstr>Switch Statement (3/3)</vt:lpstr>
      <vt:lpstr>Loops</vt:lpstr>
      <vt:lpstr>while Loop Syntax</vt:lpstr>
      <vt:lpstr>do-while Loop Syntax</vt:lpstr>
      <vt:lpstr>for Loop Syntax</vt:lpstr>
      <vt:lpstr>Lab Exercise (1/2)</vt:lpstr>
      <vt:lpstr>Lab Exercise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 C++ Basics &amp; Flow of Control</dc:title>
  <dc:creator>hslin</dc:creator>
  <cp:lastModifiedBy>Brian Lin</cp:lastModifiedBy>
  <cp:revision>84</cp:revision>
  <dcterms:created xsi:type="dcterms:W3CDTF">2011-02-26T07:09:34Z</dcterms:created>
  <dcterms:modified xsi:type="dcterms:W3CDTF">2024-02-26T12:41:05Z</dcterms:modified>
</cp:coreProperties>
</file>