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6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7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8.xml" ContentType="application/vnd.openxmlformats-officedocument.theme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9.xml" ContentType="application/vnd.openxmlformats-officedocument.theme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10.xml" ContentType="application/vnd.openxmlformats-officedocument.theme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11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theme/theme12.xml" ContentType="application/vnd.openxmlformats-officedocument.theme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13.xml" ContentType="application/vnd.openxmlformats-officedocument.theme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4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theme/theme15.xml" ContentType="application/vnd.openxmlformats-officedocument.theme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  <p:sldMasterId id="2147483764" r:id="rId11"/>
    <p:sldMasterId id="2147483772" r:id="rId12"/>
    <p:sldMasterId id="2147483779" r:id="rId13"/>
    <p:sldMasterId id="2147483791" r:id="rId14"/>
    <p:sldMasterId id="2147483803" r:id="rId15"/>
    <p:sldMasterId id="2147483808" r:id="rId16"/>
  </p:sldMasterIdLst>
  <p:notesMasterIdLst>
    <p:notesMasterId r:id="rId29"/>
  </p:notesMasterIdLst>
  <p:sldIdLst>
    <p:sldId id="256" r:id="rId17"/>
    <p:sldId id="258" r:id="rId18"/>
    <p:sldId id="259" r:id="rId19"/>
    <p:sldId id="260" r:id="rId20"/>
    <p:sldId id="262" r:id="rId21"/>
    <p:sldId id="263" r:id="rId22"/>
    <p:sldId id="273" r:id="rId23"/>
    <p:sldId id="267" r:id="rId24"/>
    <p:sldId id="271" r:id="rId25"/>
    <p:sldId id="272" r:id="rId26"/>
    <p:sldId id="274" r:id="rId27"/>
    <p:sldId id="275" r:id="rId2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0504D"/>
    <a:srgbClr val="77933C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76" autoAdjust="0"/>
    <p:restoredTop sz="92833" autoAdjust="0"/>
  </p:normalViewPr>
  <p:slideViewPr>
    <p:cSldViewPr snapToGrid="0">
      <p:cViewPr varScale="1">
        <p:scale>
          <a:sx n="78" d="100"/>
          <a:sy n="78" d="100"/>
        </p:scale>
        <p:origin x="172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5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presProps" Target="presProps.xml"/><Relationship Id="rId8" Type="http://schemas.openxmlformats.org/officeDocument/2006/relationships/slideMaster" Target="slideMasters/slideMaster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16078-B02B-4B1D-B0C5-7F2C211B2286}" type="datetimeFigureOut">
              <a:rPr lang="zh-TW" altLang="en-US" smtClean="0"/>
              <a:t>2025/5/13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ABE793-CADF-4CEE-8B3A-B35D4FCD47F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2934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2.xml"/><Relationship Id="rId5" Type="http://schemas.openxmlformats.org/officeDocument/2006/relationships/image" Target="../media/image6.png"/><Relationship Id="rId4" Type="http://schemas.openxmlformats.org/officeDocument/2006/relationships/image" Target="../media/image14.png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1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 preserve="1">
  <p:cSld name="標題投影片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3350" y="4594240"/>
            <a:ext cx="2838450" cy="198991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5"/>
          <p:cNvSpPr/>
          <p:nvPr/>
        </p:nvSpPr>
        <p:spPr>
          <a:xfrm>
            <a:off x="4114800" y="6324600"/>
            <a:ext cx="4495800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5"/>
          <p:cNvSpPr txBox="1"/>
          <p:nvPr/>
        </p:nvSpPr>
        <p:spPr>
          <a:xfrm>
            <a:off x="5173249" y="478789"/>
            <a:ext cx="2370550" cy="25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Institute of Electronics, NYCU</a:t>
            </a:r>
            <a:endParaRPr/>
          </a:p>
        </p:txBody>
      </p:sp>
      <p:sp>
        <p:nvSpPr>
          <p:cNvPr id="52" name="Google Shape;52;p25"/>
          <p:cNvSpPr/>
          <p:nvPr/>
        </p:nvSpPr>
        <p:spPr>
          <a:xfrm>
            <a:off x="2514600" y="762000"/>
            <a:ext cx="4953000" cy="115888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5"/>
          <p:cNvSpPr/>
          <p:nvPr/>
        </p:nvSpPr>
        <p:spPr>
          <a:xfrm>
            <a:off x="684213" y="3429000"/>
            <a:ext cx="7739062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5"/>
          <p:cNvSpPr txBox="1"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7" name="Google Shape;57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0639" y="-69447"/>
            <a:ext cx="1642017" cy="132674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5"/>
          <p:cNvSpPr/>
          <p:nvPr/>
        </p:nvSpPr>
        <p:spPr>
          <a:xfrm>
            <a:off x="983559" y="335282"/>
            <a:ext cx="1759641" cy="68478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1244"/>
              </a:buClr>
              <a:buSzPts val="2000"/>
              <a:buFont typeface="Arial Black"/>
              <a:buNone/>
            </a:pP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N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Y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U</a:t>
            </a:r>
            <a:endParaRPr sz="2000" i="1">
              <a:solidFill>
                <a:srgbClr val="061244"/>
              </a:solidFill>
              <a:latin typeface="Arial Black"/>
              <a:ea typeface="Arial Black"/>
              <a:cs typeface="Arial Black"/>
              <a:sym typeface="Arial Black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20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20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0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pic>
        <p:nvPicPr>
          <p:cNvPr id="59" name="Google Shape;59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29803"/>
              </a:srgbClr>
            </a:outerShdw>
          </a:effectLst>
        </p:spPr>
      </p:pic>
      <p:pic>
        <p:nvPicPr>
          <p:cNvPr id="60" name="Google Shape;60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85470" y="-34400"/>
            <a:ext cx="1457070" cy="128027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5"/>
          <p:cNvSpPr/>
          <p:nvPr/>
        </p:nvSpPr>
        <p:spPr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20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20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0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5489253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6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1pPr>
            <a:lvl2pPr marL="914400" lvl="1" indent="-314325" algn="l">
              <a:spcBef>
                <a:spcPts val="270"/>
              </a:spcBef>
              <a:spcAft>
                <a:spcPts val="0"/>
              </a:spcAft>
              <a:buSzPts val="1350"/>
              <a:buChar char="❖"/>
              <a:defRPr sz="1350"/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SzPts val="1200"/>
              <a:buChar char="⮚"/>
              <a:defRPr sz="120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⮚"/>
              <a:defRPr sz="12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5169951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preserve="1">
  <p:cSld name="兩項物件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body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⮚"/>
              <a:defRPr sz="120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8" name="Google Shape;68;p27"/>
          <p:cNvSpPr txBox="1">
            <a:spLocks noGrp="1"/>
          </p:cNvSpPr>
          <p:nvPr>
            <p:ph type="body" idx="2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⮚"/>
              <a:defRPr sz="120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9734259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 preserve="1">
  <p:cSld name="區段標題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69772558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638144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文字在物件之上" type="txOverObj" preserve="1">
  <p:cSld name="標題及文字在物件之上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0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75" name="Google Shape;75;p3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6" name="Google Shape;76;p30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7" name="Google Shape;77;p30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545654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 preserve="1">
  <p:cSld name="標題投影片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2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89" name="Google Shape;89;p3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8614136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29064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 preserve="1">
  <p:cSld name="章節標題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4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5" name="Google Shape;95;p3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33019196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 preserve="1">
  <p:cSld name="兩項物件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5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98" name="Google Shape;98;p35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39243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9" name="Google Shape;99;p35"/>
          <p:cNvSpPr txBox="1">
            <a:spLocks noGrp="1"/>
          </p:cNvSpPr>
          <p:nvPr>
            <p:ph type="body" idx="2"/>
          </p:nvPr>
        </p:nvSpPr>
        <p:spPr>
          <a:xfrm>
            <a:off x="4686300" y="1676400"/>
            <a:ext cx="39258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8194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 preserve="1">
  <p:cSld name="比對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02" name="Google Shape;102;p3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3" name="Google Shape;103;p3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4" name="Google Shape;104;p36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5" name="Google Shape;105;p36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6804593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 preserve="1">
  <p:cSld name="只有標題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7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41730781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061571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 preserve="1">
  <p:cSld name="含標題的內容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9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1" name="Google Shape;111;p39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2" name="Google Shape;112;p39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0265856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 preserve="1">
  <p:cSld name="含標題的圖片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5" name="Google Shape;115;p4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4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6486126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 preserve="1">
  <p:cSld name="標題及直排文字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19" name="Google Shape;119;p41"/>
          <p:cNvSpPr txBox="1">
            <a:spLocks noGrp="1"/>
          </p:cNvSpPr>
          <p:nvPr>
            <p:ph type="body" idx="1"/>
          </p:nvPr>
        </p:nvSpPr>
        <p:spPr>
          <a:xfrm rot="5400000">
            <a:off x="2210594" y="75406"/>
            <a:ext cx="4800600" cy="800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0936639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 preserve="1">
  <p:cSld name="直排標題及文字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2"/>
          <p:cNvSpPr txBox="1">
            <a:spLocks noGrp="1"/>
          </p:cNvSpPr>
          <p:nvPr>
            <p:ph type="title"/>
          </p:nvPr>
        </p:nvSpPr>
        <p:spPr>
          <a:xfrm rot="5400000">
            <a:off x="4857750" y="2571750"/>
            <a:ext cx="5715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22" name="Google Shape;122;p42"/>
          <p:cNvSpPr txBox="1">
            <a:spLocks noGrp="1"/>
          </p:cNvSpPr>
          <p:nvPr>
            <p:ph type="body" idx="1"/>
          </p:nvPr>
        </p:nvSpPr>
        <p:spPr>
          <a:xfrm rot="5400000">
            <a:off x="590550" y="552450"/>
            <a:ext cx="5715000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6420833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 preserve="1">
  <p:cSld name="標題投影片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4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4" name="Google Shape;134;p4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2pPr>
            <a:lvl3pPr lvl="2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3pPr>
            <a:lvl4pPr lvl="3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4pPr>
            <a:lvl5pPr lvl="4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5pPr>
            <a:lvl6pPr lvl="5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6pPr>
            <a:lvl7pPr lvl="6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7pPr>
            <a:lvl8pPr lvl="7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8pPr>
            <a:lvl9pPr lvl="8" algn="ctr">
              <a:spcBef>
                <a:spcPts val="30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3761563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5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37" name="Google Shape;137;p45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912294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 preserve="1">
  <p:cSld name="區段標題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6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0" name="Google Shape;140;p4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1109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 preserve="1">
  <p:cSld name="兩項物件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7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3" name="Google Shape;143;p47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39243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4" name="Google Shape;144;p47"/>
          <p:cNvSpPr txBox="1">
            <a:spLocks noGrp="1"/>
          </p:cNvSpPr>
          <p:nvPr>
            <p:ph type="body" idx="2"/>
          </p:nvPr>
        </p:nvSpPr>
        <p:spPr>
          <a:xfrm>
            <a:off x="4686300" y="1676400"/>
            <a:ext cx="39258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5807060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 preserve="1">
  <p:cSld name="比對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47" name="Google Shape;147;p4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8" name="Google Shape;148;p4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49" name="Google Shape;149;p48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0" name="Google Shape;150;p48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709174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 preserve="1">
  <p:cSld name="只有標題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9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911589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251769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 preserve="1">
  <p:cSld name="含標題的內容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1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56" name="Google Shape;156;p51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57" name="Google Shape;157;p51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08654677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 preserve="1">
  <p:cSld name="含標題的圖片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0" name="Google Shape;160;p5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5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926872163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 preserve="1">
  <p:cSld name="標題及直排文字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3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4" name="Google Shape;164;p53"/>
          <p:cNvSpPr txBox="1">
            <a:spLocks noGrp="1"/>
          </p:cNvSpPr>
          <p:nvPr>
            <p:ph type="body" idx="1"/>
          </p:nvPr>
        </p:nvSpPr>
        <p:spPr>
          <a:xfrm rot="5400000">
            <a:off x="2210594" y="75406"/>
            <a:ext cx="4800600" cy="8002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9968564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 preserve="1">
  <p:cSld name="直排標題及文字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4"/>
          <p:cNvSpPr txBox="1">
            <a:spLocks noGrp="1"/>
          </p:cNvSpPr>
          <p:nvPr>
            <p:ph type="title"/>
          </p:nvPr>
        </p:nvSpPr>
        <p:spPr>
          <a:xfrm rot="5400000">
            <a:off x="4857750" y="2571750"/>
            <a:ext cx="5715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67" name="Google Shape;167;p54"/>
          <p:cNvSpPr txBox="1">
            <a:spLocks noGrp="1"/>
          </p:cNvSpPr>
          <p:nvPr>
            <p:ph type="body" idx="1"/>
          </p:nvPr>
        </p:nvSpPr>
        <p:spPr>
          <a:xfrm rot="5400000">
            <a:off x="590550" y="552450"/>
            <a:ext cx="5715000" cy="61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1971172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 preserve="1">
  <p:cSld name="標題投影片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6"/>
          <p:cNvSpPr/>
          <p:nvPr/>
        </p:nvSpPr>
        <p:spPr>
          <a:xfrm>
            <a:off x="457201" y="2362202"/>
            <a:ext cx="8226425" cy="28575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0C0C0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56"/>
          <p:cNvSpPr txBox="1">
            <a:spLocks noGrp="1"/>
          </p:cNvSpPr>
          <p:nvPr>
            <p:ph type="ctrTitle"/>
          </p:nvPr>
        </p:nvSpPr>
        <p:spPr>
          <a:xfrm>
            <a:off x="685800" y="990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7" name="Google Shape;177;p56"/>
          <p:cNvSpPr txBox="1">
            <a:spLocks noGrp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SzPts val="2160"/>
              <a:buFont typeface="DFKai-SB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78" name="Google Shape;178;p56"/>
          <p:cNvSpPr txBox="1">
            <a:spLocks noGrp="1"/>
          </p:cNvSpPr>
          <p:nvPr>
            <p:ph type="sldNum" idx="12"/>
          </p:nvPr>
        </p:nvSpPr>
        <p:spPr>
          <a:xfrm>
            <a:off x="6804025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9" name="Google Shape;179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02489" y="6292850"/>
            <a:ext cx="2146300" cy="56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38989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7"/>
          <p:cNvSpPr txBox="1"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82" name="Google Shape;182;p57"/>
          <p:cNvSpPr txBox="1">
            <a:spLocks noGrp="1"/>
          </p:cNvSpPr>
          <p:nvPr>
            <p:ph type="body" idx="1"/>
          </p:nvPr>
        </p:nvSpPr>
        <p:spPr>
          <a:xfrm>
            <a:off x="539751" y="981077"/>
            <a:ext cx="8135938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․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3" name="Google Shape;183;p57"/>
          <p:cNvSpPr txBox="1">
            <a:spLocks noGrp="1"/>
          </p:cNvSpPr>
          <p:nvPr>
            <p:ph type="sldNum" idx="12"/>
          </p:nvPr>
        </p:nvSpPr>
        <p:spPr>
          <a:xfrm>
            <a:off x="4082090" y="6326372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05902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8"/>
          <p:cNvSpPr txBox="1">
            <a:spLocks noGrp="1"/>
          </p:cNvSpPr>
          <p:nvPr>
            <p:ph type="sldNum" idx="12"/>
          </p:nvPr>
        </p:nvSpPr>
        <p:spPr>
          <a:xfrm>
            <a:off x="3720583" y="63468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7507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1 個大物件與 2 個小物件" type="objAndTwoObj" preserve="1">
  <p:cSld name="標題，1 個大物件與 2 個小物件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59"/>
          <p:cNvSpPr txBox="1"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88" name="Google Shape;188;p59"/>
          <p:cNvSpPr txBox="1">
            <a:spLocks noGrp="1"/>
          </p:cNvSpPr>
          <p:nvPr>
            <p:ph type="body" idx="1"/>
          </p:nvPr>
        </p:nvSpPr>
        <p:spPr>
          <a:xfrm>
            <a:off x="539750" y="981077"/>
            <a:ext cx="3990975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․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89" name="Google Shape;189;p59"/>
          <p:cNvSpPr txBox="1">
            <a:spLocks noGrp="1"/>
          </p:cNvSpPr>
          <p:nvPr>
            <p:ph type="body" idx="2"/>
          </p:nvPr>
        </p:nvSpPr>
        <p:spPr>
          <a:xfrm>
            <a:off x="4683126" y="981075"/>
            <a:ext cx="3992563" cy="256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․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0" name="Google Shape;190;p59"/>
          <p:cNvSpPr txBox="1">
            <a:spLocks noGrp="1"/>
          </p:cNvSpPr>
          <p:nvPr>
            <p:ph type="body" idx="3"/>
          </p:nvPr>
        </p:nvSpPr>
        <p:spPr>
          <a:xfrm>
            <a:off x="4683126" y="3700465"/>
            <a:ext cx="3992563" cy="2568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spcBef>
                <a:spcPts val="360"/>
              </a:spcBef>
              <a:spcAft>
                <a:spcPts val="0"/>
              </a:spcAft>
              <a:buSzPts val="2160"/>
              <a:buChar char="․"/>
              <a:defRPr/>
            </a:lvl1pPr>
            <a:lvl2pPr marL="914400" lvl="1" indent="-291465" algn="l">
              <a:spcBef>
                <a:spcPts val="360"/>
              </a:spcBef>
              <a:spcAft>
                <a:spcPts val="0"/>
              </a:spcAft>
              <a:buSzPts val="990"/>
              <a:buChar char="⎯"/>
              <a:defRPr/>
            </a:lvl2pPr>
            <a:lvl3pPr marL="1371600" lvl="2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91464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marL="2286000" lvl="4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marL="2743200" lvl="5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marL="3657600" lvl="7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marL="4114800" lvl="8" indent="-28575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91" name="Google Shape;191;p59"/>
          <p:cNvSpPr txBox="1">
            <a:spLocks noGrp="1"/>
          </p:cNvSpPr>
          <p:nvPr>
            <p:ph type="sldNum" idx="12"/>
          </p:nvPr>
        </p:nvSpPr>
        <p:spPr>
          <a:xfrm>
            <a:off x="3720583" y="63468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323015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 preserve="1">
  <p:cSld name="標題投影片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61" descr="Ntulogo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61"/>
          <p:cNvSpPr/>
          <p:nvPr/>
        </p:nvSpPr>
        <p:spPr>
          <a:xfrm>
            <a:off x="3048000" y="685800"/>
            <a:ext cx="4495800" cy="152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5D5E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61"/>
          <p:cNvSpPr/>
          <p:nvPr/>
        </p:nvSpPr>
        <p:spPr>
          <a:xfrm>
            <a:off x="685800" y="3429000"/>
            <a:ext cx="4495800" cy="152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5D5E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61"/>
          <p:cNvSpPr/>
          <p:nvPr/>
        </p:nvSpPr>
        <p:spPr>
          <a:xfrm>
            <a:off x="4114800" y="6324600"/>
            <a:ext cx="4495800" cy="1524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rgbClr val="D5D5E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1"/>
          <p:cNvSpPr/>
          <p:nvPr/>
        </p:nvSpPr>
        <p:spPr>
          <a:xfrm>
            <a:off x="5562601" y="6172200"/>
            <a:ext cx="215539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8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800" i="1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8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800" i="1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18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800" i="1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1800" i="1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800" i="1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8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8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8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sp>
        <p:nvSpPr>
          <p:cNvPr id="208" name="Google Shape;208;p61"/>
          <p:cNvSpPr txBox="1"/>
          <p:nvPr/>
        </p:nvSpPr>
        <p:spPr>
          <a:xfrm>
            <a:off x="457200" y="381000"/>
            <a:ext cx="7086600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/>
          </a:p>
        </p:txBody>
      </p:sp>
      <p:sp>
        <p:nvSpPr>
          <p:cNvPr id="209" name="Google Shape;209;p61"/>
          <p:cNvSpPr txBox="1">
            <a:spLocks noGrp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0" name="Google Shape;210;p6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SzPts val="150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212623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 preserve="1">
  <p:cSld name="標題及物件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3" name="Google Shape;213;p62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1pPr>
            <a:lvl2pPr marL="914400" lvl="1" indent="-314325" algn="l">
              <a:spcBef>
                <a:spcPts val="270"/>
              </a:spcBef>
              <a:spcAft>
                <a:spcPts val="0"/>
              </a:spcAft>
              <a:buSzPts val="1350"/>
              <a:buChar char="❖"/>
              <a:defRPr sz="135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4" name="Google Shape;214;p62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62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3287272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 preserve="1">
  <p:cSld name="區段標題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63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18" name="Google Shape;218;p63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/>
            </a:lvl1pPr>
            <a:lvl2pPr marL="914400" lvl="1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4pPr>
            <a:lvl5pPr marL="2286000" lvl="4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5pPr>
            <a:lvl6pPr marL="2743200" lvl="5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6pPr>
            <a:lvl7pPr marL="3200400" lvl="6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7pPr>
            <a:lvl8pPr marL="3657600" lvl="7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8pPr>
            <a:lvl9pPr marL="4114800" lvl="8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19" name="Google Shape;219;p63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63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5034395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 preserve="1">
  <p:cSld name="兩項物件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4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23" name="Google Shape;223;p6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4" name="Google Shape;224;p64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23850" algn="l">
              <a:spcBef>
                <a:spcPts val="300"/>
              </a:spcBef>
              <a:spcAft>
                <a:spcPts val="0"/>
              </a:spcAft>
              <a:buSzPts val="1500"/>
              <a:buChar char="⮚"/>
              <a:defRPr sz="1500"/>
            </a:lvl3pPr>
            <a:lvl4pPr marL="1828800" lvl="3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4pPr>
            <a:lvl5pPr marL="2286000" lvl="4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5pPr>
            <a:lvl6pPr marL="2743200" lvl="5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6pPr>
            <a:lvl7pPr marL="3200400" lvl="6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7pPr>
            <a:lvl8pPr marL="3657600" lvl="7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8pPr>
            <a:lvl9pPr marL="4114800" lvl="8" indent="-314325" algn="l">
              <a:spcBef>
                <a:spcPts val="270"/>
              </a:spcBef>
              <a:spcAft>
                <a:spcPts val="0"/>
              </a:spcAft>
              <a:buSzPts val="1350"/>
              <a:buChar char="•"/>
              <a:defRPr sz="13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5" name="Google Shape;225;p64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64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97225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 preserve="1">
  <p:cSld name="比對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29" name="Google Shape;229;p6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0" name="Google Shape;230;p6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1" name="Google Shape;231;p65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500"/>
              <a:buNone/>
              <a:defRPr sz="1500" b="1"/>
            </a:lvl2pPr>
            <a:lvl3pPr marL="1371600" lvl="2" indent="-228600" algn="l">
              <a:spcBef>
                <a:spcPts val="270"/>
              </a:spcBef>
              <a:spcAft>
                <a:spcPts val="0"/>
              </a:spcAft>
              <a:buSzPts val="1350"/>
              <a:buNone/>
              <a:defRPr sz="1350" b="1"/>
            </a:lvl3pPr>
            <a:lvl4pPr marL="1828800" lvl="3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4pPr>
            <a:lvl5pPr marL="2286000" lvl="4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5pPr>
            <a:lvl6pPr marL="2743200" lvl="5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6pPr>
            <a:lvl7pPr marL="3200400" lvl="6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7pPr>
            <a:lvl8pPr marL="3657600" lvl="7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8pPr>
            <a:lvl9pPr marL="4114800" lvl="8" indent="-2286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2" name="Google Shape;232;p65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1pPr>
            <a:lvl2pPr marL="914400" lvl="1" indent="-323850" algn="l">
              <a:spcBef>
                <a:spcPts val="300"/>
              </a:spcBef>
              <a:spcAft>
                <a:spcPts val="0"/>
              </a:spcAft>
              <a:buSzPts val="1500"/>
              <a:buChar char="❖"/>
              <a:defRPr sz="1500"/>
            </a:lvl2pPr>
            <a:lvl3pPr marL="1371600" lvl="2" indent="-314325" algn="l">
              <a:spcBef>
                <a:spcPts val="270"/>
              </a:spcBef>
              <a:spcAft>
                <a:spcPts val="0"/>
              </a:spcAft>
              <a:buSzPts val="1350"/>
              <a:buChar char="⮚"/>
              <a:defRPr sz="1350"/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5pPr>
            <a:lvl6pPr marL="2743200" lvl="5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6pPr>
            <a:lvl7pPr marL="3200400" lvl="6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7pPr>
            <a:lvl8pPr marL="3657600" lvl="7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8pPr>
            <a:lvl9pPr marL="4114800" lvl="8" indent="-304800" algn="l">
              <a:spcBef>
                <a:spcPts val="24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3" name="Google Shape;233;p65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65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80652138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 preserve="1">
  <p:cSld name="只有標題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6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37" name="Google Shape;237;p66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66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16289132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 preserve="1">
  <p:cSld name="空白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7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67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479703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 preserve="1">
  <p:cSld name="含標題的內容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8"/>
          <p:cNvSpPr txBox="1"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44" name="Google Shape;244;p68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/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Char char="❖"/>
              <a:defRPr sz="21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4pPr>
            <a:lvl5pPr marL="2286000" lvl="4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5pPr>
            <a:lvl6pPr marL="2743200" lvl="5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6pPr>
            <a:lvl7pPr marL="3200400" lvl="6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7pPr>
            <a:lvl8pPr marL="3657600" lvl="7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8pPr>
            <a:lvl9pPr marL="4114800" lvl="8" indent="-323850" algn="l">
              <a:spcBef>
                <a:spcPts val="300"/>
              </a:spcBef>
              <a:spcAft>
                <a:spcPts val="0"/>
              </a:spcAft>
              <a:buSzPts val="1500"/>
              <a:buChar char="•"/>
              <a:defRPr sz="15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5" name="Google Shape;245;p68"/>
          <p:cNvSpPr txBox="1">
            <a:spLocks noGrp="1"/>
          </p:cNvSpPr>
          <p:nvPr>
            <p:ph type="body" idx="2"/>
          </p:nvPr>
        </p:nvSpPr>
        <p:spPr>
          <a:xfrm>
            <a:off x="457201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6" name="Google Shape;246;p68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68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7334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 preserve="1">
  <p:cSld name="含標題的圖片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6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0" name="Google Shape;250;p6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6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10"/>
              </a:spcBef>
              <a:spcAft>
                <a:spcPts val="0"/>
              </a:spcAft>
              <a:buSzPts val="1050"/>
              <a:buNone/>
              <a:defRPr sz="1050"/>
            </a:lvl1pPr>
            <a:lvl2pPr marL="914400" lvl="1" indent="-228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2pPr>
            <a:lvl3pPr marL="1371600" lvl="2" indent="-228600" algn="l">
              <a:spcBef>
                <a:spcPts val="150"/>
              </a:spcBef>
              <a:spcAft>
                <a:spcPts val="0"/>
              </a:spcAft>
              <a:buSzPts val="750"/>
              <a:buNone/>
              <a:defRPr sz="750"/>
            </a:lvl3pPr>
            <a:lvl4pPr marL="1828800" lvl="3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4pPr>
            <a:lvl5pPr marL="2286000" lvl="4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5pPr>
            <a:lvl6pPr marL="2743200" lvl="5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6pPr>
            <a:lvl7pPr marL="3200400" lvl="6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7pPr>
            <a:lvl8pPr marL="3657600" lvl="7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8pPr>
            <a:lvl9pPr marL="4114800" lvl="8" indent="-228600" algn="l">
              <a:spcBef>
                <a:spcPts val="135"/>
              </a:spcBef>
              <a:spcAft>
                <a:spcPts val="0"/>
              </a:spcAft>
              <a:buSzPts val="675"/>
              <a:buNone/>
              <a:defRPr sz="675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2" name="Google Shape;252;p69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3" name="Google Shape;253;p69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9807184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 preserve="1">
  <p:cSld name="標題及直排文字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0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56" name="Google Shape;256;p70"/>
          <p:cNvSpPr txBox="1">
            <a:spLocks noGrp="1"/>
          </p:cNvSpPr>
          <p:nvPr>
            <p:ph type="body" idx="1"/>
          </p:nvPr>
        </p:nvSpPr>
        <p:spPr>
          <a:xfrm rot="5400000">
            <a:off x="2362200" y="152400"/>
            <a:ext cx="44196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7" name="Google Shape;257;p70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8" name="Google Shape;258;p70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1740557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 preserve="1">
  <p:cSld name="直排標題及文字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1"/>
          <p:cNvSpPr txBox="1">
            <a:spLocks noGrp="1"/>
          </p:cNvSpPr>
          <p:nvPr>
            <p:ph type="title"/>
          </p:nvPr>
        </p:nvSpPr>
        <p:spPr>
          <a:xfrm rot="5400000">
            <a:off x="4819650" y="2609850"/>
            <a:ext cx="53340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61" name="Google Shape;261;p71"/>
          <p:cNvSpPr txBox="1">
            <a:spLocks noGrp="1"/>
          </p:cNvSpPr>
          <p:nvPr>
            <p:ph type="body" idx="1"/>
          </p:nvPr>
        </p:nvSpPr>
        <p:spPr>
          <a:xfrm rot="5400000">
            <a:off x="857250" y="742950"/>
            <a:ext cx="53340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2" name="Google Shape;262;p71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71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2590309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物件" type="txAndObj" preserve="1">
  <p:cSld name="標題，文字及物件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66" name="Google Shape;266;p72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7" name="Google Shape;267;p72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8" name="Google Shape;268;p72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72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43933363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在文字之上" type="objOverTx" preserve="1">
  <p:cSld name="標題及物件在文字之上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3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72" name="Google Shape;272;p7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3" name="Google Shape;273;p73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4" name="Google Shape;274;p73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73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860731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文字在物件之上" type="txOverObj" preserve="1">
  <p:cSld name="標題及文字在物件之上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74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78" name="Google Shape;278;p74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79" name="Google Shape;279;p74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0" name="Google Shape;280;p74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74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91900319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，文字及兩項物件" type="txAndTwoObj" preserve="1">
  <p:cSld name="標題，文字及兩項物件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75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84" name="Google Shape;284;p75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381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5" name="Google Shape;285;p75"/>
          <p:cNvSpPr txBox="1">
            <a:spLocks noGrp="1"/>
          </p:cNvSpPr>
          <p:nvPr>
            <p:ph type="body" idx="2"/>
          </p:nvPr>
        </p:nvSpPr>
        <p:spPr>
          <a:xfrm>
            <a:off x="4648200" y="1828800"/>
            <a:ext cx="38100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6" name="Google Shape;286;p75"/>
          <p:cNvSpPr txBox="1">
            <a:spLocks noGrp="1"/>
          </p:cNvSpPr>
          <p:nvPr>
            <p:ph type="body" idx="3"/>
          </p:nvPr>
        </p:nvSpPr>
        <p:spPr>
          <a:xfrm>
            <a:off x="4648200" y="4114800"/>
            <a:ext cx="38100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87" name="Google Shape;287;p75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75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4830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j-lt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541338" indent="-284163">
              <a:defRPr sz="2000"/>
            </a:lvl2pPr>
            <a:lvl3pPr marL="717550" indent="-227013">
              <a:defRPr sz="1800"/>
            </a:lvl3pPr>
            <a:lvl4pPr marL="900113" indent="-227013">
              <a:defRPr sz="16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>
  <p:cSld name="標題投影片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8"/>
          <p:cNvSpPr/>
          <p:nvPr/>
        </p:nvSpPr>
        <p:spPr>
          <a:xfrm>
            <a:off x="4114800" y="6324600"/>
            <a:ext cx="4495800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8"/>
          <p:cNvSpPr/>
          <p:nvPr/>
        </p:nvSpPr>
        <p:spPr>
          <a:xfrm>
            <a:off x="684213" y="3429000"/>
            <a:ext cx="7739062" cy="1524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r>
              <a:rPr lang="zh-TW" altLang="en-US"/>
              <a:t>按一下以編輯母片子標題樣式</a:t>
            </a:r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8"/>
          <p:cNvSpPr txBox="1"/>
          <p:nvPr/>
        </p:nvSpPr>
        <p:spPr>
          <a:xfrm>
            <a:off x="1822361" y="410357"/>
            <a:ext cx="7086600" cy="253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Institute of Electronics, NYCU</a:t>
            </a:r>
            <a:endParaRPr/>
          </a:p>
        </p:txBody>
      </p:sp>
      <p:pic>
        <p:nvPicPr>
          <p:cNvPr id="20" name="Google Shape;20;p18" descr="A blue and black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19214" t="19398" r="18764" b="19264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18"/>
          <p:cNvSpPr/>
          <p:nvPr/>
        </p:nvSpPr>
        <p:spPr>
          <a:xfrm>
            <a:off x="1098311" y="6245567"/>
            <a:ext cx="2715001" cy="3770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61244"/>
              </a:buClr>
              <a:buSzPts val="2000"/>
              <a:buFont typeface="Arial Black"/>
              <a:buNone/>
            </a:pP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N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Y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U </a:t>
            </a:r>
            <a:r>
              <a:rPr lang="en-US" sz="20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20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20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20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20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20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20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endParaRPr/>
          </a:p>
        </p:txBody>
      </p:sp>
      <p:pic>
        <p:nvPicPr>
          <p:cNvPr id="22" name="Google Shape;22;p18" descr="Logo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6306" y="5825608"/>
            <a:ext cx="897119" cy="88964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8"/>
          <p:cNvSpPr/>
          <p:nvPr/>
        </p:nvSpPr>
        <p:spPr>
          <a:xfrm>
            <a:off x="1905000" y="722312"/>
            <a:ext cx="6477000" cy="115888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323657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標題及物件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 sz="1800"/>
            </a:lvl2pPr>
            <a:lvl3pPr marL="1371600" lvl="2" indent="-330200" algn="l"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9175907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>
  <p:cSld name="兩項物件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body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2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SzPts val="2400"/>
              <a:buChar char="❖"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SzPts val="1600"/>
              <a:buChar char="⮚"/>
              <a:defRPr sz="16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39635054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區段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90290181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空白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63345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文字在物件之上" type="txOverObj">
  <p:cSld name="標題及文字在物件之上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SzPts val="20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❖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3306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6.xml"/><Relationship Id="rId13" Type="http://schemas.openxmlformats.org/officeDocument/2006/relationships/slideLayout" Target="../slideLayouts/slideLayout91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1.xml"/><Relationship Id="rId7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90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0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79.xml"/><Relationship Id="rId6" Type="http://schemas.openxmlformats.org/officeDocument/2006/relationships/slideLayout" Target="../slideLayouts/slideLayout84.xml"/><Relationship Id="rId11" Type="http://schemas.openxmlformats.org/officeDocument/2006/relationships/slideLayout" Target="../slideLayouts/slideLayout89.xml"/><Relationship Id="rId5" Type="http://schemas.openxmlformats.org/officeDocument/2006/relationships/slideLayout" Target="../slideLayouts/slideLayout83.xml"/><Relationship Id="rId1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88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2.xml"/><Relationship Id="rId9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92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96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95.xml"/><Relationship Id="rId1" Type="http://schemas.openxmlformats.org/officeDocument/2006/relationships/slideLayout" Target="../slideLayouts/slideLayout94.xml"/><Relationship Id="rId6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7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5" Type="http://schemas.openxmlformats.org/officeDocument/2006/relationships/slideLayout" Target="../slideLayouts/slideLayout104.xml"/><Relationship Id="rId4" Type="http://schemas.openxmlformats.org/officeDocument/2006/relationships/slideLayout" Target="../slideLayouts/slideLayout10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3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08.xml"/><Relationship Id="rId7" Type="http://schemas.openxmlformats.org/officeDocument/2006/relationships/slideLayout" Target="../slideLayouts/slideLayout112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07.xml"/><Relationship Id="rId1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111.xml"/><Relationship Id="rId11" Type="http://schemas.openxmlformats.org/officeDocument/2006/relationships/slideLayout" Target="../slideLayouts/slideLayout116.xml"/><Relationship Id="rId5" Type="http://schemas.openxmlformats.org/officeDocument/2006/relationships/slideLayout" Target="../slideLayouts/slideLayout110.xml"/><Relationship Id="rId10" Type="http://schemas.openxmlformats.org/officeDocument/2006/relationships/slideLayout" Target="../slideLayouts/slideLayout115.xml"/><Relationship Id="rId4" Type="http://schemas.openxmlformats.org/officeDocument/2006/relationships/slideLayout" Target="../slideLayouts/slideLayout109.xml"/><Relationship Id="rId9" Type="http://schemas.openxmlformats.org/officeDocument/2006/relationships/slideLayout" Target="../slideLayouts/slideLayout114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slideLayout" Target="../slideLayouts/slideLayout127.xml"/><Relationship Id="rId5" Type="http://schemas.openxmlformats.org/officeDocument/2006/relationships/slideLayout" Target="../slideLayouts/slideLayout121.xml"/><Relationship Id="rId10" Type="http://schemas.openxmlformats.org/officeDocument/2006/relationships/slideLayout" Target="../slideLayouts/slideLayout126.xml"/><Relationship Id="rId4" Type="http://schemas.openxmlformats.org/officeDocument/2006/relationships/slideLayout" Target="../slideLayouts/slideLayout120.xml"/><Relationship Id="rId9" Type="http://schemas.openxmlformats.org/officeDocument/2006/relationships/slideLayout" Target="../slideLayouts/slideLayout125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image" Target="../media/image15.png"/><Relationship Id="rId5" Type="http://schemas.openxmlformats.org/officeDocument/2006/relationships/theme" Target="../theme/theme15.xml"/><Relationship Id="rId4" Type="http://schemas.openxmlformats.org/officeDocument/2006/relationships/slideLayout" Target="../slideLayouts/slideLayout131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9.xml"/><Relationship Id="rId13" Type="http://schemas.openxmlformats.org/officeDocument/2006/relationships/slideLayout" Target="../slideLayouts/slideLayout144.xml"/><Relationship Id="rId3" Type="http://schemas.openxmlformats.org/officeDocument/2006/relationships/slideLayout" Target="../slideLayouts/slideLayout134.xml"/><Relationship Id="rId7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3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133.xml"/><Relationship Id="rId16" Type="http://schemas.openxmlformats.org/officeDocument/2006/relationships/theme" Target="../theme/theme16.xml"/><Relationship Id="rId1" Type="http://schemas.openxmlformats.org/officeDocument/2006/relationships/slideLayout" Target="../slideLayouts/slideLayout132.xml"/><Relationship Id="rId6" Type="http://schemas.openxmlformats.org/officeDocument/2006/relationships/slideLayout" Target="../slideLayouts/slideLayout137.xml"/><Relationship Id="rId11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36.xml"/><Relationship Id="rId15" Type="http://schemas.openxmlformats.org/officeDocument/2006/relationships/slideLayout" Target="../slideLayouts/slideLayout146.xml"/><Relationship Id="rId10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35.xml"/><Relationship Id="rId9" Type="http://schemas.openxmlformats.org/officeDocument/2006/relationships/slideLayout" Target="../slideLayouts/slideLayout140.xml"/><Relationship Id="rId14" Type="http://schemas.openxmlformats.org/officeDocument/2006/relationships/slideLayout" Target="../slideLayouts/slideLayout14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50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7.xml"/><Relationship Id="rId2" Type="http://schemas.openxmlformats.org/officeDocument/2006/relationships/slideLayout" Target="../slideLayouts/slideLayout76.xml"/><Relationship Id="rId1" Type="http://schemas.openxmlformats.org/officeDocument/2006/relationships/slideLayout" Target="../slideLayouts/slideLayout75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  <a:endParaRPr lang="en-US" altLang="zh-TW"/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+mj-lt"/>
          <a:ea typeface="標楷體" pitchFamily="65" charset="-120"/>
          <a:cs typeface="標楷體" pitchFamily="65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380999" y="533400"/>
            <a:ext cx="7781925" cy="762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7"/>
          <p:cNvSpPr txBox="1"/>
          <p:nvPr/>
        </p:nvSpPr>
        <p:spPr>
          <a:xfrm>
            <a:off x="304800" y="217652"/>
            <a:ext cx="7909489" cy="34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1800" b="0" i="1" u="none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1800" b="0" i="1" u="none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800" b="0" i="1" u="none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800" b="0" i="1" u="none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800" b="0" i="1" u="none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800" b="0" i="1" u="none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800" b="0" i="1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</a:t>
            </a:r>
            <a:r>
              <a:rPr lang="en-US" sz="1200" b="1" i="1" u="non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Institute of Electronics, NYCU</a:t>
            </a:r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3333CC"/>
              </a:buClr>
              <a:buSzPts val="2000"/>
              <a:buFont typeface="Noto Sans Symbols"/>
              <a:buChar char="❖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Noto Sans Symbols"/>
              <a:buChar char="❖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rgbClr val="9BBB59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rgbClr val="FFCC66"/>
              </a:buClr>
              <a:buSzPts val="1600"/>
              <a:buFont typeface="Noto Sans Symbols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7"/>
          <p:cNvSpPr/>
          <p:nvPr/>
        </p:nvSpPr>
        <p:spPr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fld id="{00000000-1234-1234-1234-123412341234}" type="slidenum"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381000" y="6629400"/>
            <a:ext cx="8070850" cy="8255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17" descr="Logo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252693" y="89980"/>
            <a:ext cx="836859" cy="829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928366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/>
          <p:nvPr/>
        </p:nvSpPr>
        <p:spPr>
          <a:xfrm>
            <a:off x="380999" y="533400"/>
            <a:ext cx="7781925" cy="7620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24"/>
          <p:cNvSpPr txBox="1"/>
          <p:nvPr/>
        </p:nvSpPr>
        <p:spPr>
          <a:xfrm>
            <a:off x="304800" y="217652"/>
            <a:ext cx="7909489" cy="346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CE</a:t>
            </a:r>
            <a:r>
              <a:rPr lang="en-US" sz="18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R</a:t>
            </a:r>
            <a:r>
              <a:rPr lang="en-US" sz="18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8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8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8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8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800" i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                                       </a:t>
            </a:r>
            <a:r>
              <a:rPr lang="en-US" sz="12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Institute of Electronics, NYCU</a:t>
            </a:r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rgbClr val="3333CC"/>
              </a:buClr>
              <a:buSzPts val="1800"/>
              <a:buFont typeface="Noto Sans Symbols"/>
              <a:buChar char="❖"/>
              <a:defRPr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❖"/>
              <a:defRPr sz="15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8064A2"/>
              </a:buClr>
              <a:buSzPts val="1800"/>
              <a:buFont typeface="Noto Sans Symbols"/>
              <a:buChar char="⮚"/>
              <a:defRPr sz="18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defRPr>
            </a:lvl3pPr>
            <a:lvl4pPr marL="1828800" marR="0" lvl="3" indent="-304800" algn="l" rtl="0">
              <a:spcBef>
                <a:spcPts val="240"/>
              </a:spcBef>
              <a:spcAft>
                <a:spcPts val="0"/>
              </a:spcAft>
              <a:buClr>
                <a:srgbClr val="9BBB59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chemeClr val="dk1"/>
                </a:solidFill>
                <a:latin typeface="DFKai-SB"/>
                <a:ea typeface="DFKai-SB"/>
                <a:cs typeface="DFKai-SB"/>
                <a:sym typeface="DFKai-SB"/>
              </a:defRPr>
            </a:lvl4pPr>
            <a:lvl5pPr marL="2286000" marR="0" lvl="4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spcBef>
                <a:spcPts val="240"/>
              </a:spcBef>
              <a:spcAft>
                <a:spcPts val="0"/>
              </a:spcAft>
              <a:buClr>
                <a:srgbClr val="FFCC66"/>
              </a:buClr>
              <a:buSzPts val="1200"/>
              <a:buFont typeface="Noto Sans Symbols"/>
              <a:buChar char="•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24"/>
          <p:cNvSpPr/>
          <p:nvPr/>
        </p:nvSpPr>
        <p:spPr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fld id="{00000000-1234-1234-1234-123412341234}" type="slidenum">
              <a:rPr lang="en-US" sz="105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5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4"/>
          <p:cNvSpPr/>
          <p:nvPr/>
        </p:nvSpPr>
        <p:spPr>
          <a:xfrm>
            <a:off x="381000" y="6629400"/>
            <a:ext cx="8070850" cy="82550"/>
          </a:xfrm>
          <a:prstGeom prst="rect">
            <a:avLst/>
          </a:prstGeom>
          <a:gradFill>
            <a:gsLst>
              <a:gs pos="0">
                <a:srgbClr val="3333CC"/>
              </a:gs>
              <a:gs pos="100000">
                <a:srgbClr val="CCCCFF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075999" y="-33252"/>
            <a:ext cx="1182727" cy="10242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5944168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79;p31"/>
          <p:cNvGrpSpPr/>
          <p:nvPr/>
        </p:nvGrpSpPr>
        <p:grpSpPr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80" name="Google Shape;80;p31"/>
            <p:cNvSpPr/>
            <p:nvPr/>
          </p:nvSpPr>
          <p:spPr>
            <a:xfrm>
              <a:off x="288" y="480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31"/>
            <p:cNvSpPr/>
            <p:nvPr/>
          </p:nvSpPr>
          <p:spPr>
            <a:xfrm>
              <a:off x="288" y="4032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31"/>
          <p:cNvSpPr txBox="1"/>
          <p:nvPr/>
        </p:nvSpPr>
        <p:spPr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500" i="1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15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500" i="1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1500" i="1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5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5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500" i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</a:t>
            </a:r>
            <a:r>
              <a:rPr lang="en-US" sz="900" i="1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9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/>
          </a:p>
        </p:txBody>
      </p:sp>
      <p:pic>
        <p:nvPicPr>
          <p:cNvPr id="83" name="Google Shape;83;p31" descr="Ntulogo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1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31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❖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⮚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31"/>
          <p:cNvSpPr/>
          <p:nvPr/>
        </p:nvSpPr>
        <p:spPr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4980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p43"/>
          <p:cNvGrpSpPr/>
          <p:nvPr/>
        </p:nvGrpSpPr>
        <p:grpSpPr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125" name="Google Shape;125;p43"/>
            <p:cNvSpPr/>
            <p:nvPr/>
          </p:nvSpPr>
          <p:spPr>
            <a:xfrm>
              <a:off x="288" y="480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3"/>
            <p:cNvSpPr/>
            <p:nvPr/>
          </p:nvSpPr>
          <p:spPr>
            <a:xfrm>
              <a:off x="288" y="4032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" name="Google Shape;127;p43"/>
          <p:cNvSpPr txBox="1"/>
          <p:nvPr/>
        </p:nvSpPr>
        <p:spPr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500" i="1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15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500" i="1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1500" i="1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5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5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500" i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</a:t>
            </a:r>
            <a:r>
              <a:rPr lang="en-US" sz="900" i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9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/>
          </a:p>
        </p:txBody>
      </p:sp>
      <p:pic>
        <p:nvPicPr>
          <p:cNvPr id="128" name="Google Shape;128;p43" descr="Ntulogo3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3"/>
          <p:cNvSpPr txBox="1"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0" name="Google Shape;130;p43"/>
          <p:cNvSpPr txBox="1">
            <a:spLocks noGrp="1"/>
          </p:cNvSpPr>
          <p:nvPr>
            <p:ph type="body" idx="1"/>
          </p:nvPr>
        </p:nvSpPr>
        <p:spPr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❖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Noto Sans Symbols"/>
              <a:buChar char="❖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⮚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43"/>
          <p:cNvSpPr/>
          <p:nvPr/>
        </p:nvSpPr>
        <p:spPr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fld id="{00000000-1234-1234-1234-123412341234}" type="slidenum"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570553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5"/>
          <p:cNvSpPr txBox="1"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0" name="Google Shape;170;p55"/>
          <p:cNvSpPr txBox="1">
            <a:spLocks noGrp="1"/>
          </p:cNvSpPr>
          <p:nvPr>
            <p:ph type="body" idx="1"/>
          </p:nvPr>
        </p:nvSpPr>
        <p:spPr>
          <a:xfrm>
            <a:off x="539751" y="981077"/>
            <a:ext cx="8135938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DFKai-SB"/>
              <a:buChar char="․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80987" algn="l" rtl="0">
              <a:spcBef>
                <a:spcPts val="300"/>
              </a:spcBef>
              <a:spcAft>
                <a:spcPts val="0"/>
              </a:spcAft>
              <a:buClr>
                <a:srgbClr val="000099"/>
              </a:buClr>
              <a:buSzPts val="825"/>
              <a:buFont typeface="Noto Sans Symbols"/>
              <a:buChar char="⎯"/>
              <a:defRPr sz="1500" b="0" i="0" u="none" strike="noStrike" cap="non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85750" algn="l" rtl="0">
              <a:spcBef>
                <a:spcPts val="360"/>
              </a:spcBef>
              <a:spcAft>
                <a:spcPts val="0"/>
              </a:spcAft>
              <a:buClr>
                <a:srgbClr val="003300"/>
              </a:buClr>
              <a:buSzPts val="900"/>
              <a:buFont typeface="Noto Sans Symbols"/>
              <a:buChar char="■"/>
              <a:defRPr sz="1800" b="0" i="0" u="none" strike="noStrike" cap="none">
                <a:solidFill>
                  <a:srgbClr val="00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80987" algn="l" rtl="0">
              <a:spcBef>
                <a:spcPts val="300"/>
              </a:spcBef>
              <a:spcAft>
                <a:spcPts val="0"/>
              </a:spcAft>
              <a:buClr>
                <a:srgbClr val="990000"/>
              </a:buClr>
              <a:buSzPts val="825"/>
              <a:buFont typeface="Noto Sans Symbols"/>
              <a:buChar char="■"/>
              <a:defRPr sz="1500" b="0" i="0" u="none" strike="noStrike" cap="none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6225" algn="l" rtl="0">
              <a:spcBef>
                <a:spcPts val="300"/>
              </a:spcBef>
              <a:spcAft>
                <a:spcPts val="0"/>
              </a:spcAft>
              <a:buClr>
                <a:srgbClr val="000066"/>
              </a:buClr>
              <a:buSzPts val="750"/>
              <a:buFont typeface="Noto Sans Symbols"/>
              <a:buChar char="■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1" name="Google Shape;171;p55"/>
          <p:cNvSpPr txBox="1">
            <a:spLocks noGrp="1"/>
          </p:cNvSpPr>
          <p:nvPr>
            <p:ph type="sldNum" idx="12"/>
          </p:nvPr>
        </p:nvSpPr>
        <p:spPr>
          <a:xfrm>
            <a:off x="3720583" y="6346825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2" name="Google Shape;172;p55"/>
          <p:cNvSpPr/>
          <p:nvPr/>
        </p:nvSpPr>
        <p:spPr>
          <a:xfrm>
            <a:off x="468314" y="865188"/>
            <a:ext cx="8226425" cy="28575"/>
          </a:xfrm>
          <a:prstGeom prst="rect">
            <a:avLst/>
          </a:prstGeom>
          <a:gradFill>
            <a:gsLst>
              <a:gs pos="0">
                <a:schemeClr val="dk1"/>
              </a:gs>
              <a:gs pos="50000">
                <a:srgbClr val="C0C0C0"/>
              </a:gs>
              <a:gs pos="100000">
                <a:schemeClr val="dk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73" name="Google Shape;173;p5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48439" y="6292850"/>
            <a:ext cx="2146300" cy="565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18691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60"/>
          <p:cNvGrpSpPr/>
          <p:nvPr/>
        </p:nvGrpSpPr>
        <p:grpSpPr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94" name="Google Shape;194;p60"/>
            <p:cNvSpPr/>
            <p:nvPr/>
          </p:nvSpPr>
          <p:spPr>
            <a:xfrm>
              <a:off x="288" y="480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" name="Google Shape;195;p60"/>
            <p:cNvSpPr/>
            <p:nvPr/>
          </p:nvSpPr>
          <p:spPr>
            <a:xfrm>
              <a:off x="288" y="4032"/>
              <a:ext cx="5184" cy="4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D5D5E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96" name="Google Shape;196;p60"/>
          <p:cNvSpPr txBox="1"/>
          <p:nvPr/>
        </p:nvSpPr>
        <p:spPr>
          <a:xfrm>
            <a:off x="457200" y="381002"/>
            <a:ext cx="7391400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i="1">
                <a:solidFill>
                  <a:srgbClr val="061244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0A1D6E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0E2898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1234C2"/>
                </a:solidFill>
                <a:latin typeface="Arial Black"/>
                <a:ea typeface="Arial Black"/>
                <a:cs typeface="Arial Black"/>
                <a:sym typeface="Arial Black"/>
              </a:rPr>
              <a:t>E</a:t>
            </a:r>
            <a:r>
              <a:rPr lang="en-US" sz="1500" i="1">
                <a:solidFill>
                  <a:srgbClr val="1840EA"/>
                </a:solidFill>
                <a:latin typeface="Arial Black"/>
                <a:ea typeface="Arial Black"/>
                <a:cs typeface="Arial Black"/>
                <a:sym typeface="Arial Black"/>
              </a:rPr>
              <a:t>S</a:t>
            </a:r>
            <a:r>
              <a:rPr lang="en-US" sz="1500" i="1">
                <a:solidFill>
                  <a:srgbClr val="2349EB"/>
                </a:solidFill>
                <a:latin typeface="Arial Black"/>
                <a:ea typeface="Arial Black"/>
                <a:cs typeface="Arial Black"/>
                <a:sym typeface="Arial Black"/>
              </a:rPr>
              <a:t>S </a:t>
            </a:r>
            <a:r>
              <a:rPr lang="en-US" sz="1500" i="1">
                <a:solidFill>
                  <a:srgbClr val="4767EF"/>
                </a:solidFill>
                <a:latin typeface="Arial Black"/>
                <a:ea typeface="Arial Black"/>
                <a:cs typeface="Arial Black"/>
                <a:sym typeface="Arial Black"/>
              </a:rPr>
              <a:t>I</a:t>
            </a:r>
            <a:r>
              <a:rPr lang="en-US" sz="1500" i="1">
                <a:solidFill>
                  <a:srgbClr val="6781F1"/>
                </a:solidFill>
                <a:latin typeface="Arial Black"/>
                <a:ea typeface="Arial Black"/>
                <a:cs typeface="Arial Black"/>
                <a:sym typeface="Arial Black"/>
              </a:rPr>
              <a:t>C</a:t>
            </a:r>
            <a:r>
              <a:rPr lang="en-US" sz="1500" i="1">
                <a:solidFill>
                  <a:srgbClr val="3558ED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1500" i="1">
                <a:solidFill>
                  <a:srgbClr val="869BF4"/>
                </a:solidFill>
                <a:latin typeface="Arial Black"/>
                <a:ea typeface="Arial Black"/>
                <a:cs typeface="Arial Black"/>
                <a:sym typeface="Arial Black"/>
              </a:rPr>
              <a:t>L</a:t>
            </a:r>
            <a:r>
              <a:rPr lang="en-US" sz="1500" i="1">
                <a:solidFill>
                  <a:srgbClr val="A7B6F7"/>
                </a:solidFill>
                <a:latin typeface="Arial Black"/>
                <a:ea typeface="Arial Black"/>
                <a:cs typeface="Arial Black"/>
                <a:sym typeface="Arial Black"/>
              </a:rPr>
              <a:t>A</a:t>
            </a:r>
            <a:r>
              <a:rPr lang="en-US" sz="1500" i="1">
                <a:solidFill>
                  <a:srgbClr val="CDD6FB"/>
                </a:solidFill>
                <a:latin typeface="Arial Black"/>
                <a:ea typeface="Arial Black"/>
                <a:cs typeface="Arial Black"/>
                <a:sym typeface="Arial Black"/>
              </a:rPr>
              <a:t>B</a:t>
            </a:r>
            <a:r>
              <a:rPr lang="en-US" sz="1500" i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              </a:t>
            </a:r>
            <a:r>
              <a:rPr lang="en-US" sz="900" i="1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sz="900" b="1" i="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Graduate Institute of Electronics Engineering, NTU</a:t>
            </a:r>
            <a:endParaRPr/>
          </a:p>
        </p:txBody>
      </p:sp>
      <p:pic>
        <p:nvPicPr>
          <p:cNvPr id="197" name="Google Shape;197;p60" descr="Ntulogo3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60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9" name="Google Shape;199;p60"/>
          <p:cNvSpPr txBox="1">
            <a:spLocks noGrp="1"/>
          </p:cNvSpPr>
          <p:nvPr>
            <p:ph type="body" idx="1"/>
          </p:nvPr>
        </p:nvSpPr>
        <p:spPr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Char char="❖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4325" algn="l" rtl="0">
              <a:spcBef>
                <a:spcPts val="27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Noto Sans Symbols"/>
              <a:buChar char="❖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4325" algn="l" rtl="0">
              <a:spcBef>
                <a:spcPts val="27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Noto Sans Symbols"/>
              <a:buChar char="⮚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rgbClr val="FFFF00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rgbClr val="FFCC66"/>
              </a:buClr>
              <a:buSzPts val="1500"/>
              <a:buFont typeface="Noto Sans Symbols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FFCC66"/>
              </a:buClr>
              <a:buSzPts val="1800"/>
              <a:buFont typeface="Noto Sans Symbols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0" name="Google Shape;200;p60"/>
          <p:cNvSpPr txBox="1">
            <a:spLocks noGrp="1"/>
          </p:cNvSpPr>
          <p:nvPr>
            <p:ph type="sldNum" idx="12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P.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60"/>
          <p:cNvSpPr txBox="1">
            <a:spLocks noGrp="1"/>
          </p:cNvSpPr>
          <p:nvPr>
            <p:ph type="ftr" idx="11"/>
          </p:nvPr>
        </p:nvSpPr>
        <p:spPr>
          <a:xfrm>
            <a:off x="3124200" y="6477000"/>
            <a:ext cx="2895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5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694015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  <p:sldLayoutId id="2147483821" r:id="rId13"/>
    <p:sldLayoutId id="2147483822" r:id="rId14"/>
    <p:sldLayoutId id="2147483823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微軟正黑體" panose="020B0604030504040204" pitchFamily="34" charset="-120"/>
          <a:cs typeface="微軟正黑體" panose="020B0604030504040204" pitchFamily="34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微軟正黑體" panose="020B0604030504040204" pitchFamily="34" charset="-12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8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 err="1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MLchip</a:t>
            </a:r>
            <a:r>
              <a:rPr lang="en-US" altLang="zh-TW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 Lab2</a:t>
            </a:r>
            <a:br>
              <a:rPr lang="en-US" altLang="zh-TW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+mn-lt"/>
                <a:ea typeface="標楷體" panose="03000509000000000000" pitchFamily="65" charset="-120"/>
                <a:cs typeface="Times New Roman" panose="02020603050405020304" pitchFamily="18" charset="0"/>
              </a:rPr>
              <a:t>AXI</a:t>
            </a:r>
            <a:endParaRPr lang="zh-TW" altLang="en-US" dirty="0">
              <a:latin typeface="+mn-lt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altLang="zh-TW" dirty="0">
                <a:latin typeface="+mn-lt"/>
                <a:cs typeface="Times New Roman" panose="02020603050405020304" pitchFamily="18" charset="0"/>
              </a:rPr>
              <a:t>TA : Billy</a:t>
            </a:r>
          </a:p>
          <a:p>
            <a:pPr mar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Institute of Electronics,</a:t>
            </a:r>
            <a:endParaRPr lang="en-US" altLang="zh-TW" b="0" dirty="0">
              <a:effectLst/>
              <a:latin typeface="+mn-lt"/>
              <a:cs typeface="Times New Roman" panose="02020603050405020304" pitchFamily="18" charset="0"/>
            </a:endParaRPr>
          </a:p>
          <a:p>
            <a:pPr marL="0" indent="0" algn="ctr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altLang="zh-TW" sz="1800" b="0" i="0" u="none" strike="noStrike" dirty="0">
                <a:solidFill>
                  <a:srgbClr val="000000"/>
                </a:solidFill>
                <a:effectLst/>
                <a:latin typeface="+mn-lt"/>
                <a:cs typeface="Times New Roman" panose="02020603050405020304" pitchFamily="18" charset="0"/>
              </a:rPr>
              <a:t>National Yang Ming Chiao Tung University</a:t>
            </a:r>
            <a:br>
              <a:rPr lang="en-US" altLang="zh-TW" dirty="0">
                <a:latin typeface="+mn-lt"/>
                <a:cs typeface="Times New Roman" panose="02020603050405020304" pitchFamily="18" charset="0"/>
              </a:rPr>
            </a:br>
            <a:r>
              <a:rPr lang="en-US" altLang="zh-TW" dirty="0">
                <a:latin typeface="+mn-lt"/>
                <a:cs typeface="Times New Roman" panose="02020603050405020304" pitchFamily="18" charset="0"/>
              </a:rPr>
              <a:t>2025/05/14</a:t>
            </a: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E7EB-03E9-430D-8C0E-E6CDA61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Command &amp; Submission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A3E2F-5256-41E9-86E6-487D59D3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Data download:</a:t>
            </a:r>
          </a:p>
          <a:p>
            <a:pPr lvl="1"/>
            <a:r>
              <a:rPr lang="sv-SE" altLang="zh-TW" dirty="0">
                <a:latin typeface="+mn-lt"/>
              </a:rPr>
              <a:t>tar xvf ~mlchipTA01/lab2.tar</a:t>
            </a:r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You must use </a:t>
            </a:r>
            <a:r>
              <a:rPr lang="en-US" altLang="zh-TW" b="1" dirty="0">
                <a:latin typeface="+mn-lt"/>
              </a:rPr>
              <a:t>make</a:t>
            </a:r>
            <a:r>
              <a:rPr lang="en-US" altLang="zh-TW" dirty="0">
                <a:latin typeface="+mn-lt"/>
              </a:rPr>
              <a:t> to complete the compilation and execution.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Submission:</a:t>
            </a:r>
          </a:p>
          <a:p>
            <a:pPr lvl="1"/>
            <a:r>
              <a:rPr lang="en-US" altLang="zh-TW" dirty="0">
                <a:latin typeface="+mn-lt"/>
              </a:rPr>
              <a:t>cd 09_SUBMIT/</a:t>
            </a:r>
          </a:p>
          <a:p>
            <a:pPr lvl="1"/>
            <a:r>
              <a:rPr lang="en-US" altLang="zh-TW" dirty="0">
                <a:latin typeface="+mn-lt"/>
              </a:rPr>
              <a:t>./00_tar</a:t>
            </a:r>
          </a:p>
          <a:p>
            <a:pPr lvl="1"/>
            <a:r>
              <a:rPr lang="en-US" altLang="zh-TW" dirty="0">
                <a:latin typeface="+mn-lt"/>
              </a:rPr>
              <a:t>./01_submit</a:t>
            </a:r>
          </a:p>
          <a:p>
            <a:pPr lvl="1"/>
            <a:r>
              <a:rPr lang="en-US" altLang="zh-TW" dirty="0">
                <a:latin typeface="+mn-lt"/>
              </a:rPr>
              <a:t>./02_checl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350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E7EB-03E9-430D-8C0E-E6CDA61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Grading policy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A3E2F-5256-41E9-86E6-487D59D3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As long as you see the following output after running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./01_submit</a:t>
            </a:r>
            <a:r>
              <a:rPr lang="en-US" altLang="zh-TW" dirty="0">
                <a:latin typeface="+mn-lt"/>
              </a:rPr>
              <a:t>, you will receive a score of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100</a:t>
            </a:r>
            <a:r>
              <a:rPr lang="en-US" altLang="zh-TW" dirty="0">
                <a:latin typeface="+mn-lt"/>
              </a:rPr>
              <a:t>.</a:t>
            </a:r>
            <a:endParaRPr lang="zh-TW" altLang="en-US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56F059-F857-4A0E-9E31-74C70126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767" y="2304204"/>
            <a:ext cx="3954465" cy="432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54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E7EB-03E9-430D-8C0E-E6CDA61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Grading policy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A3E2F-5256-41E9-86E6-487D59D3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The following are rules that must be absolutely adhered to. Any violation will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result in 0 points</a:t>
            </a:r>
            <a:r>
              <a:rPr lang="en-US" altLang="zh-TW" dirty="0">
                <a:latin typeface="+mn-lt"/>
              </a:rPr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Plagiarism is forbidden.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The only file you are allowed to modify is </a:t>
            </a:r>
            <a:r>
              <a:rPr lang="en-US" altLang="zh-TW" dirty="0" err="1">
                <a:solidFill>
                  <a:srgbClr val="FF0000"/>
                </a:solidFill>
                <a:latin typeface="+mn-lt"/>
              </a:rPr>
              <a:t>forwarder.h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.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You cannot use any Chinese characters in the assignment, including within comments.</a:t>
            </a:r>
            <a:endParaRPr lang="zh-TW" altLang="en-US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35472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D48EDE-7E8E-4B91-AAF0-F033E6311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Handshake Process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1906E-5C3C-4578-8894-3B7481C64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54139"/>
            <a:ext cx="4006066" cy="4822861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data transmission successfully if </a:t>
            </a:r>
            <a:r>
              <a:rPr lang="en-US" altLang="zh-TW" b="1" dirty="0">
                <a:latin typeface="+mn-lt"/>
              </a:rPr>
              <a:t>(valid &amp; ready)</a:t>
            </a:r>
            <a:endParaRPr lang="zh-TW" altLang="en-US" b="1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141EEE-6AC0-4DD1-BD5D-C5329CDE0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65" y="1704076"/>
            <a:ext cx="3798870" cy="185098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9D85558-9D70-4A11-B4FB-6D7D671B19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09"/>
          <a:stretch/>
        </p:blipFill>
        <p:spPr>
          <a:xfrm>
            <a:off x="380999" y="3629960"/>
            <a:ext cx="5668766" cy="287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81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E79595-8EF9-4541-8DA5-E6CDD8458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493161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Handshake Dependencies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7B2B32-1D1D-4110-8560-0E30F54C0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87011"/>
            <a:ext cx="8146552" cy="5089989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The </a:t>
            </a:r>
            <a:r>
              <a:rPr lang="en-US" altLang="zh-TW" b="1" dirty="0">
                <a:latin typeface="+mn-lt"/>
              </a:rPr>
              <a:t>VALID</a:t>
            </a:r>
            <a:r>
              <a:rPr lang="en-US" altLang="zh-TW" dirty="0">
                <a:latin typeface="+mn-lt"/>
              </a:rPr>
              <a:t> signal of the transmitter must be independent of the </a:t>
            </a:r>
            <a:r>
              <a:rPr lang="en-US" altLang="zh-TW" b="1" dirty="0">
                <a:latin typeface="+mn-lt"/>
              </a:rPr>
              <a:t>READY</a:t>
            </a:r>
            <a:r>
              <a:rPr lang="en-US" altLang="zh-TW" dirty="0">
                <a:latin typeface="+mn-lt"/>
              </a:rPr>
              <a:t> signal of the receiver in a transaction. (avoid deadlock)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The </a:t>
            </a:r>
            <a:r>
              <a:rPr lang="en-US" altLang="zh-TW" b="1" dirty="0">
                <a:latin typeface="+mn-lt"/>
              </a:rPr>
              <a:t>READY</a:t>
            </a:r>
            <a:r>
              <a:rPr lang="en-US" altLang="zh-TW" dirty="0">
                <a:latin typeface="+mn-lt"/>
              </a:rPr>
              <a:t> signal of the receiver can wait for the assertion of the </a:t>
            </a:r>
            <a:r>
              <a:rPr lang="en-US" altLang="zh-TW" b="1" dirty="0">
                <a:latin typeface="+mn-lt"/>
              </a:rPr>
              <a:t>VALID</a:t>
            </a:r>
            <a:r>
              <a:rPr lang="en-US" altLang="zh-TW" dirty="0">
                <a:latin typeface="+mn-lt"/>
              </a:rPr>
              <a:t> signal of the transmitter.</a:t>
            </a:r>
          </a:p>
          <a:p>
            <a:endParaRPr lang="en-US" altLang="zh-TW" dirty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CA3329A-3D19-451B-B13A-B6D76686C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20" y="4696060"/>
            <a:ext cx="3604495" cy="194928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05B1D555-9EB3-4E4A-B121-56E4553EF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20802"/>
            <a:ext cx="3618583" cy="183995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A6C404F2-AE2A-4173-8416-68AFEFC748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796" y="4660760"/>
            <a:ext cx="3813176" cy="1984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1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65EA96-279D-47D0-AB97-8155E826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Simplified AXI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protocol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6BCF3A-5DE1-4756-BAAD-023B8DCE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Read Channel</a:t>
            </a:r>
          </a:p>
          <a:p>
            <a:pPr lvl="1"/>
            <a:r>
              <a:rPr lang="en-US" altLang="zh-TW" dirty="0">
                <a:latin typeface="+mn-lt"/>
              </a:rPr>
              <a:t>Read address channel</a:t>
            </a:r>
          </a:p>
          <a:p>
            <a:pPr lvl="1"/>
            <a:r>
              <a:rPr lang="en-US" altLang="zh-TW" dirty="0">
                <a:latin typeface="+mn-lt"/>
              </a:rPr>
              <a:t>Read data channel</a:t>
            </a:r>
          </a:p>
          <a:p>
            <a:pPr marL="341312" lvl="1" indent="0">
              <a:buNone/>
            </a:pPr>
            <a:endParaRPr lang="en-US" altLang="zh-TW" dirty="0"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C4D4A2FA-1783-4008-B03F-A319D051E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535" y="5273660"/>
            <a:ext cx="4848922" cy="120333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13E2CB0-60C3-49E8-A68C-2E028C653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8331" y="1777429"/>
            <a:ext cx="5257329" cy="360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109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53099-EE69-4472-959D-A4C37A61D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Simplified AXI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protocol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517C62-CAA8-46B5-8E2F-3DE983AE0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76400"/>
            <a:ext cx="3646470" cy="4800600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Write channel</a:t>
            </a:r>
          </a:p>
          <a:p>
            <a:pPr lvl="1"/>
            <a:r>
              <a:rPr lang="en-US" altLang="zh-TW" dirty="0">
                <a:latin typeface="+mn-lt"/>
              </a:rPr>
              <a:t>Write address channel</a:t>
            </a:r>
          </a:p>
          <a:p>
            <a:pPr lvl="1"/>
            <a:r>
              <a:rPr lang="en-US" altLang="zh-TW" dirty="0">
                <a:latin typeface="+mn-lt"/>
              </a:rPr>
              <a:t>Write data channel</a:t>
            </a:r>
          </a:p>
          <a:p>
            <a:pPr lvl="1"/>
            <a:r>
              <a:rPr lang="en-US" altLang="zh-TW" dirty="0">
                <a:latin typeface="+mn-lt"/>
              </a:rPr>
              <a:t>Write response channel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You must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wait</a:t>
            </a:r>
            <a:r>
              <a:rPr lang="en-US" altLang="zh-TW" dirty="0">
                <a:latin typeface="+mn-lt"/>
              </a:rPr>
              <a:t> for the </a:t>
            </a:r>
            <a:r>
              <a:rPr lang="en-US" altLang="zh-TW" b="1" dirty="0">
                <a:latin typeface="+mn-lt"/>
              </a:rPr>
              <a:t>write response</a:t>
            </a:r>
            <a:r>
              <a:rPr lang="en-US" altLang="zh-TW" dirty="0">
                <a:latin typeface="+mn-lt"/>
              </a:rPr>
              <a:t> handshake to complete before issuing a new transaction (either read or write)</a:t>
            </a:r>
          </a:p>
          <a:p>
            <a:pPr lvl="1"/>
            <a:endParaRPr lang="zh-TW" altLang="en-US" dirty="0"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236C5B-F9F9-42C1-AD01-613A1207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020" y="5352036"/>
            <a:ext cx="4577142" cy="138892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9D1BB3D-D029-4A50-A00D-3C15BF604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3509" y="1440950"/>
            <a:ext cx="4454164" cy="397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469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FEB18-B3BB-4B49-9726-A849DA5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Lab2 Description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D9BF5-AC8F-4B1A-A580-0F795003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 Lab2, you are required to implement the </a:t>
            </a:r>
            <a:r>
              <a:rPr lang="en-US" altLang="zh-TW" b="1" dirty="0">
                <a:solidFill>
                  <a:srgbClr val="FF0000"/>
                </a:solidFill>
                <a:latin typeface="+mn-lt"/>
              </a:rPr>
              <a:t>Forwarder</a:t>
            </a:r>
            <a:r>
              <a:rPr lang="en-US" altLang="zh-TW" dirty="0">
                <a:latin typeface="+mn-lt"/>
              </a:rPr>
              <a:t> shown in the diagram below, in order to realize the function of transmitting data from the producer to the checker.</a:t>
            </a:r>
          </a:p>
          <a:p>
            <a:endParaRPr lang="en-US" altLang="zh-TW" dirty="0">
              <a:latin typeface="+mn-lt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0AEF6AD-CD57-4115-95D0-1BA1360E2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71" y="3132496"/>
            <a:ext cx="8435457" cy="3160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71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FEB18-B3BB-4B49-9726-A849DA5C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AXI Signal Description (for Lab2)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6D9BF5-AC8F-4B1A-A580-0F795003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 Lab2, we will focus solely on practicing the handshake process based on AXI-Stream, so there will be no address signal involved.</a:t>
            </a:r>
          </a:p>
          <a:p>
            <a:endParaRPr lang="en-US" altLang="zh-TW" dirty="0">
              <a:latin typeface="+mn-lt"/>
            </a:endParaRPr>
          </a:p>
          <a:p>
            <a:r>
              <a:rPr lang="en-US" altLang="zh-TW" b="1" dirty="0">
                <a:solidFill>
                  <a:srgbClr val="FF0000"/>
                </a:solidFill>
                <a:latin typeface="+mn-lt"/>
              </a:rPr>
              <a:t>Note</a:t>
            </a:r>
            <a:r>
              <a:rPr lang="en-US" altLang="zh-TW" dirty="0">
                <a:latin typeface="+mn-lt"/>
              </a:rPr>
              <a:t>: In this lab, S_AXIS_TREADY must not be asserted only after S_AXIS_TVALID is asserted.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Global Signals</a:t>
            </a:r>
            <a:endParaRPr lang="zh-TW" altLang="en-US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6898DB-6869-4AD9-95C6-3851CE902F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13694427"/>
              </p:ext>
            </p:extLst>
          </p:nvPr>
        </p:nvGraphicFramePr>
        <p:xfrm>
          <a:off x="381000" y="5006994"/>
          <a:ext cx="83820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665">
                  <a:extLst>
                    <a:ext uri="{9D8B030D-6E8A-4147-A177-3AD203B41FA5}">
                      <a16:colId xmlns:a16="http://schemas.microsoft.com/office/drawing/2014/main" val="2660468893"/>
                    </a:ext>
                  </a:extLst>
                </a:gridCol>
                <a:gridCol w="1858296">
                  <a:extLst>
                    <a:ext uri="{9D8B030D-6E8A-4147-A177-3AD203B41FA5}">
                      <a16:colId xmlns:a16="http://schemas.microsoft.com/office/drawing/2014/main" val="3960773238"/>
                    </a:ext>
                  </a:extLst>
                </a:gridCol>
                <a:gridCol w="5361039">
                  <a:extLst>
                    <a:ext uri="{9D8B030D-6E8A-4147-A177-3AD203B41FA5}">
                      <a16:colId xmlns:a16="http://schemas.microsoft.com/office/drawing/2014/main" val="2293067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417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Clock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Global clock signal. All signals are sampled on the rising edge of the global clock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58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ARESETn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Reset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Global active-low reset signal. 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330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110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02E609-C884-4AEE-BB15-6A4E5713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AXI Signal Description (for Lab2)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FE5610-9E6C-4A91-8D3E-DF538575B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Write data channel</a:t>
            </a:r>
          </a:p>
          <a:p>
            <a:endParaRPr lang="zh-TW" altLang="en-US" dirty="0">
              <a:latin typeface="+mn-lt"/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74C6A89-1E7F-4698-B9CE-7D8CE3DBBC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7022586"/>
              </p:ext>
            </p:extLst>
          </p:nvPr>
        </p:nvGraphicFramePr>
        <p:xfrm>
          <a:off x="190500" y="2104104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37">
                  <a:extLst>
                    <a:ext uri="{9D8B030D-6E8A-4147-A177-3AD203B41FA5}">
                      <a16:colId xmlns:a16="http://schemas.microsoft.com/office/drawing/2014/main" val="3360456074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73210644"/>
                    </a:ext>
                  </a:extLst>
                </a:gridCol>
                <a:gridCol w="6148655">
                  <a:extLst>
                    <a:ext uri="{9D8B030D-6E8A-4147-A177-3AD203B41FA5}">
                      <a16:colId xmlns:a16="http://schemas.microsoft.com/office/drawing/2014/main" val="4173168155"/>
                    </a:ext>
                  </a:extLst>
                </a:gridCol>
              </a:tblGrid>
              <a:tr h="322728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M_AXIS_TDATA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data. A single piece of data will be one character (char).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9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M_AXIS_TVALID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valid indicates that valid write data is available :</a:t>
                      </a:r>
                    </a:p>
                    <a:p>
                      <a:r>
                        <a:rPr lang="en-US" altLang="zh-TW" dirty="0"/>
                        <a:t>1 = write data available</a:t>
                      </a:r>
                    </a:p>
                    <a:p>
                      <a:r>
                        <a:rPr lang="en-US" altLang="zh-TW" dirty="0"/>
                        <a:t>0 = write data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M_AXIS_TREADY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Write ready indicates that the slave can accept the write data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1 = slave ready</a:t>
                      </a:r>
                    </a:p>
                    <a:p>
                      <a:r>
                        <a:rPr lang="en-US" altLang="zh-TW" dirty="0"/>
                        <a:t>0 = slave not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M_AXIS_TLAST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last piece of data in a sequence of consecutive characters: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 = Last data</a:t>
                      </a:r>
                    </a:p>
                    <a:p>
                      <a:r>
                        <a:rPr lang="en-US" altLang="zh-TW" dirty="0"/>
                        <a:t>0 = Not last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6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02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3AE7EB-03E9-430D-8C0E-E6CDA6188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AXI Signal Description (for Lab2)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3A3E2F-5256-41E9-86E6-487D59D35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Read data channel</a:t>
            </a:r>
            <a:endParaRPr lang="zh-TW" altLang="en-US" dirty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8F9A8E9-80F1-4076-B7EE-88026734C0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055376"/>
              </p:ext>
            </p:extLst>
          </p:nvPr>
        </p:nvGraphicFramePr>
        <p:xfrm>
          <a:off x="190500" y="2104104"/>
          <a:ext cx="876300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6237">
                  <a:extLst>
                    <a:ext uri="{9D8B030D-6E8A-4147-A177-3AD203B41FA5}">
                      <a16:colId xmlns:a16="http://schemas.microsoft.com/office/drawing/2014/main" val="3360456074"/>
                    </a:ext>
                  </a:extLst>
                </a:gridCol>
                <a:gridCol w="1428108">
                  <a:extLst>
                    <a:ext uri="{9D8B030D-6E8A-4147-A177-3AD203B41FA5}">
                      <a16:colId xmlns:a16="http://schemas.microsoft.com/office/drawing/2014/main" val="273210644"/>
                    </a:ext>
                  </a:extLst>
                </a:gridCol>
                <a:gridCol w="6148655">
                  <a:extLst>
                    <a:ext uri="{9D8B030D-6E8A-4147-A177-3AD203B41FA5}">
                      <a16:colId xmlns:a16="http://schemas.microsoft.com/office/drawing/2014/main" val="4173168155"/>
                    </a:ext>
                  </a:extLst>
                </a:gridCol>
              </a:tblGrid>
              <a:tr h="322728">
                <a:tc>
                  <a:txBody>
                    <a:bodyPr/>
                    <a:lstStyle/>
                    <a:p>
                      <a:r>
                        <a:rPr lang="en-US" altLang="zh-TW" dirty="0"/>
                        <a:t>Signal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386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S_AXIS_TDATA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Read data. A single piece of data will be one character (char).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59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S_AXIS_TVALID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Read_valid</a:t>
                      </a:r>
                      <a:r>
                        <a:rPr lang="en-US" altLang="zh-TW" dirty="0"/>
                        <a:t> indicates that valid read data is available :</a:t>
                      </a:r>
                    </a:p>
                    <a:p>
                      <a:r>
                        <a:rPr lang="en-US" altLang="zh-TW" dirty="0"/>
                        <a:t>1 = read data available</a:t>
                      </a:r>
                    </a:p>
                    <a:p>
                      <a:r>
                        <a:rPr lang="en-US" altLang="zh-TW" dirty="0"/>
                        <a:t>0 = read data not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696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S_AXIS_TREADY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Read_ready</a:t>
                      </a:r>
                      <a:r>
                        <a:rPr lang="en-US" altLang="zh-TW" dirty="0"/>
                        <a:t> indicates that the master can accept the read data</a:t>
                      </a:r>
                      <a:r>
                        <a:rPr lang="zh-TW" altLang="en-US" dirty="0"/>
                        <a:t> </a:t>
                      </a:r>
                      <a:r>
                        <a:rPr lang="en-US" altLang="zh-TW" dirty="0"/>
                        <a:t>:</a:t>
                      </a:r>
                      <a:r>
                        <a:rPr lang="zh-TW" altLang="en-US" dirty="0"/>
                        <a:t> </a:t>
                      </a:r>
                      <a:endParaRPr lang="en-US" altLang="zh-TW" dirty="0"/>
                    </a:p>
                    <a:p>
                      <a:r>
                        <a:rPr lang="en-US" altLang="zh-TW" dirty="0"/>
                        <a:t>1 = master ready</a:t>
                      </a:r>
                    </a:p>
                    <a:p>
                      <a:r>
                        <a:rPr lang="en-US" altLang="zh-TW" dirty="0"/>
                        <a:t>0 = master not ready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70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S_AXIS_TLAST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10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The last piece of data in a sequence of consecutive characters: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1 = Last data</a:t>
                      </a:r>
                    </a:p>
                    <a:p>
                      <a:r>
                        <a:rPr lang="en-US" altLang="zh-TW" dirty="0"/>
                        <a:t>0 = Not last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5468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531741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1_cer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_ceres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4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5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3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3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42845</TotalTime>
  <Words>599</Words>
  <Application>Microsoft Office PowerPoint</Application>
  <PresentationFormat>如螢幕大小 (4:3)</PresentationFormat>
  <Paragraphs>102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16</vt:i4>
      </vt:variant>
      <vt:variant>
        <vt:lpstr>投影片標題</vt:lpstr>
      </vt:variant>
      <vt:variant>
        <vt:i4>12</vt:i4>
      </vt:variant>
    </vt:vector>
  </HeadingPairs>
  <TitlesOfParts>
    <vt:vector size="39" baseType="lpstr">
      <vt:lpstr>Noto Sans Symbols</vt:lpstr>
      <vt:lpstr>微軟正黑體</vt:lpstr>
      <vt:lpstr>DFKai-SB</vt:lpstr>
      <vt:lpstr>DFKai-SB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1_cere</vt:lpstr>
      <vt:lpstr>1_ceress</vt:lpstr>
      <vt:lpstr>4_Access Lab</vt:lpstr>
      <vt:lpstr>5_Access Lab</vt:lpstr>
      <vt:lpstr>3_Blends</vt:lpstr>
      <vt:lpstr>3_Access</vt:lpstr>
      <vt:lpstr>MLchip Lab2 AXI</vt:lpstr>
      <vt:lpstr>Handshake Process</vt:lpstr>
      <vt:lpstr>Handshake Dependencies</vt:lpstr>
      <vt:lpstr>Simplified AXI protocol</vt:lpstr>
      <vt:lpstr>Simplified AXI protocol</vt:lpstr>
      <vt:lpstr>Lab2 Description</vt:lpstr>
      <vt:lpstr>AXI Signal Description (for Lab2)</vt:lpstr>
      <vt:lpstr>AXI Signal Description (for Lab2)</vt:lpstr>
      <vt:lpstr>AXI Signal Description (for Lab2)</vt:lpstr>
      <vt:lpstr>Command &amp; Submission</vt:lpstr>
      <vt:lpstr>Grading policy</vt:lpstr>
      <vt:lpstr>Grading policy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柯立恆</cp:lastModifiedBy>
  <cp:revision>303</cp:revision>
  <dcterms:created xsi:type="dcterms:W3CDTF">2016-12-28T07:00:03Z</dcterms:created>
  <dcterms:modified xsi:type="dcterms:W3CDTF">2025-05-13T11:14:21Z</dcterms:modified>
</cp:coreProperties>
</file>