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9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0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1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2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3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4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5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9" r:id="rId3"/>
    <p:sldMasterId id="2147483691" r:id="rId4"/>
    <p:sldMasterId id="2147483696" r:id="rId5"/>
    <p:sldMasterId id="2147483712" r:id="rId6"/>
    <p:sldMasterId id="2147483719" r:id="rId7"/>
    <p:sldMasterId id="2147483731" r:id="rId8"/>
    <p:sldMasterId id="2147483743" r:id="rId9"/>
    <p:sldMasterId id="2147483748" r:id="rId10"/>
    <p:sldMasterId id="2147483764" r:id="rId11"/>
    <p:sldMasterId id="2147483772" r:id="rId12"/>
    <p:sldMasterId id="2147483779" r:id="rId13"/>
    <p:sldMasterId id="2147483791" r:id="rId14"/>
    <p:sldMasterId id="2147483803" r:id="rId15"/>
    <p:sldMasterId id="2147483808" r:id="rId16"/>
  </p:sldMasterIdLst>
  <p:notesMasterIdLst>
    <p:notesMasterId r:id="rId30"/>
  </p:notesMasterIdLst>
  <p:sldIdLst>
    <p:sldId id="256" r:id="rId17"/>
    <p:sldId id="258" r:id="rId18"/>
    <p:sldId id="259" r:id="rId19"/>
    <p:sldId id="260" r:id="rId20"/>
    <p:sldId id="262" r:id="rId21"/>
    <p:sldId id="263" r:id="rId22"/>
    <p:sldId id="273" r:id="rId23"/>
    <p:sldId id="267" r:id="rId24"/>
    <p:sldId id="270" r:id="rId25"/>
    <p:sldId id="271" r:id="rId26"/>
    <p:sldId id="272" r:id="rId27"/>
    <p:sldId id="274" r:id="rId28"/>
    <p:sldId id="275" r:id="rId2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504D"/>
    <a:srgbClr val="77933C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6" autoAdjust="0"/>
    <p:restoredTop sz="92833" autoAdjust="0"/>
  </p:normalViewPr>
  <p:slideViewPr>
    <p:cSldViewPr snapToGrid="0">
      <p:cViewPr varScale="1">
        <p:scale>
          <a:sx n="78" d="100"/>
          <a:sy n="78" d="100"/>
        </p:scale>
        <p:origin x="17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16078-B02B-4B1D-B0C5-7F2C211B2286}" type="datetimeFigureOut">
              <a:rPr lang="zh-TW" altLang="en-US" smtClean="0"/>
              <a:t>2025/5/24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BE793-CADF-4CEE-8B3A-B35D4FCD4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29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40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73249" y="478789"/>
            <a:ext cx="237055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39" y="-69447"/>
            <a:ext cx="1642017" cy="1326749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CA73AF6-D7C5-4244-A766-4459CEDEDE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3559" y="335282"/>
            <a:ext cx="1759641" cy="68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</a:t>
            </a:r>
            <a:endParaRPr kumimoji="0" lang="en-US" altLang="zh-TW" sz="2000" i="1" dirty="0">
              <a:solidFill>
                <a:srgbClr val="061244"/>
              </a:solidFill>
              <a:latin typeface="Arial Black" pitchFamily="34" charset="0"/>
            </a:endParaRPr>
          </a:p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3BA049-72F1-42E1-9FCF-145282D6D3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986B8-BBC7-4C83-BCEC-79640F50F0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5470" y="-34400"/>
            <a:ext cx="1457070" cy="1280271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EB6D88EB-0892-4799-9427-51B8B120B4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23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2609385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 preserve="1">
  <p:cSld name="標題投影片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350" y="4594240"/>
            <a:ext cx="2838450" cy="198991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5"/>
          <p:cNvSpPr/>
          <p:nvPr/>
        </p:nvSpPr>
        <p:spPr>
          <a:xfrm>
            <a:off x="4114800" y="6324600"/>
            <a:ext cx="4495800" cy="1524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5"/>
          <p:cNvSpPr txBox="1"/>
          <p:nvPr/>
        </p:nvSpPr>
        <p:spPr>
          <a:xfrm>
            <a:off x="5173249" y="478789"/>
            <a:ext cx="2370550" cy="25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Institute of Electronics, NYCU</a:t>
            </a:r>
            <a:endParaRPr/>
          </a:p>
        </p:txBody>
      </p:sp>
      <p:sp>
        <p:nvSpPr>
          <p:cNvPr id="52" name="Google Shape;52;p25"/>
          <p:cNvSpPr/>
          <p:nvPr/>
        </p:nvSpPr>
        <p:spPr>
          <a:xfrm>
            <a:off x="2514600" y="762000"/>
            <a:ext cx="4953000" cy="115888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5"/>
          <p:cNvSpPr/>
          <p:nvPr/>
        </p:nvSpPr>
        <p:spPr>
          <a:xfrm>
            <a:off x="684213" y="3429000"/>
            <a:ext cx="7739062" cy="1524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5"/>
          <p:cNvSpPr txBox="1"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0639" y="-69447"/>
            <a:ext cx="1642017" cy="13267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5"/>
          <p:cNvSpPr/>
          <p:nvPr/>
        </p:nvSpPr>
        <p:spPr>
          <a:xfrm>
            <a:off x="983559" y="335282"/>
            <a:ext cx="1759641" cy="684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1244"/>
              </a:buClr>
              <a:buSzPts val="2000"/>
              <a:buFont typeface="Arial Black"/>
              <a:buNone/>
            </a:pPr>
            <a:r>
              <a:rPr lang="en-US" sz="20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N</a:t>
            </a:r>
            <a:r>
              <a:rPr lang="en-US" sz="20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Y</a:t>
            </a:r>
            <a:r>
              <a:rPr lang="en-US" sz="20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20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U</a:t>
            </a:r>
            <a:endParaRPr sz="2000" i="1">
              <a:solidFill>
                <a:srgbClr val="06124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CE</a:t>
            </a:r>
            <a:r>
              <a:rPr lang="en-US" sz="20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r>
              <a:rPr lang="en-US" sz="20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20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20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20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20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pic>
        <p:nvPicPr>
          <p:cNvPr id="59" name="Google Shape;5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29803"/>
              </a:srgbClr>
            </a:outerShdw>
          </a:effectLst>
        </p:spPr>
      </p:pic>
      <p:pic>
        <p:nvPicPr>
          <p:cNvPr id="60" name="Google Shape;6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85470" y="-34400"/>
            <a:ext cx="1457070" cy="12802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5"/>
          <p:cNvSpPr/>
          <p:nvPr/>
        </p:nvSpPr>
        <p:spPr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CE</a:t>
            </a:r>
            <a:r>
              <a:rPr lang="en-US" sz="20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r>
              <a:rPr lang="en-US" sz="20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20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20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20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20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48925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 preserve="1">
  <p:cSld name="標題及物件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1pPr>
            <a:lvl2pPr marL="914400" lvl="1" indent="-314325" algn="l">
              <a:spcBef>
                <a:spcPts val="270"/>
              </a:spcBef>
              <a:spcAft>
                <a:spcPts val="0"/>
              </a:spcAft>
              <a:buSzPts val="1350"/>
              <a:buChar char="❖"/>
              <a:defRPr sz="135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SzPts val="1200"/>
              <a:buChar char="⮚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⮚"/>
              <a:defRPr sz="12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169951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preserve="1">
  <p:cSld name="兩項物件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⮚"/>
              <a:defRPr sz="120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2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⮚"/>
              <a:defRPr sz="120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973425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 preserve="1">
  <p:cSld name="區段標題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697725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 preserve="1">
  <p:cSld name="空白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8144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文字在物件之上" type="txOverObj" preserve="1">
  <p:cSld name="標題及文字在物件之上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54565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 preserve="1">
  <p:cSld name="標題投影片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614136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 preserve="1">
  <p:cSld name="標題及物件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2906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 preserve="1">
  <p:cSld name="章節標題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3301919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 preserve="1">
  <p:cSld name="兩項物件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5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39243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⮚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9" name="Google Shape;99;p35"/>
          <p:cNvSpPr txBox="1">
            <a:spLocks noGrp="1"/>
          </p:cNvSpPr>
          <p:nvPr>
            <p:ph type="body" idx="2"/>
          </p:nvPr>
        </p:nvSpPr>
        <p:spPr>
          <a:xfrm>
            <a:off x="4686300" y="1676400"/>
            <a:ext cx="392588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⮚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194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043956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 preserve="1">
  <p:cSld name="比對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3" name="Google Shape;103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4" name="Google Shape;104;p3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5" name="Google Shape;105;p3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680459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 preserve="1">
  <p:cSld name="只有標題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7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173078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 preserve="1">
  <p:cSld name="空白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6157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 preserve="1">
  <p:cSld name="含標題的內容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2" name="Google Shape;112;p3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0265856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 preserve="1">
  <p:cSld name="含標題的圖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5" name="Google Shape;115;p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6486126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 preserve="1">
  <p:cSld name="標題及直排文字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body" idx="1"/>
          </p:nvPr>
        </p:nvSpPr>
        <p:spPr>
          <a:xfrm rot="5400000">
            <a:off x="2210594" y="75406"/>
            <a:ext cx="4800600" cy="800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093663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 preserve="1">
  <p:cSld name="直排標題及文字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2"/>
          <p:cNvSpPr txBox="1">
            <a:spLocks noGrp="1"/>
          </p:cNvSpPr>
          <p:nvPr>
            <p:ph type="title"/>
          </p:nvPr>
        </p:nvSpPr>
        <p:spPr>
          <a:xfrm rot="5400000">
            <a:off x="4857750" y="2571750"/>
            <a:ext cx="57150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22" name="Google Shape;122;p42"/>
          <p:cNvSpPr txBox="1">
            <a:spLocks noGrp="1"/>
          </p:cNvSpPr>
          <p:nvPr>
            <p:ph type="body" idx="1"/>
          </p:nvPr>
        </p:nvSpPr>
        <p:spPr>
          <a:xfrm rot="5400000">
            <a:off x="590550" y="552450"/>
            <a:ext cx="5715000" cy="6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42083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 preserve="1">
  <p:cSld name="標題投影片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4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4" name="Google Shape;134;p4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7615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 preserve="1">
  <p:cSld name="標題及物件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5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7" name="Google Shape;137;p45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12294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 preserve="1">
  <p:cSld name="區段標題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6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0" name="Google Shape;140;p4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110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000897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 preserve="1">
  <p:cSld name="兩項物件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7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3" name="Google Shape;143;p47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39243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⮚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4" name="Google Shape;144;p47"/>
          <p:cNvSpPr txBox="1">
            <a:spLocks noGrp="1"/>
          </p:cNvSpPr>
          <p:nvPr>
            <p:ph type="body" idx="2"/>
          </p:nvPr>
        </p:nvSpPr>
        <p:spPr>
          <a:xfrm>
            <a:off x="4686300" y="1676400"/>
            <a:ext cx="392588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⮚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07060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 preserve="1">
  <p:cSld name="比對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7" name="Google Shape;147;p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8" name="Google Shape;148;p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9" name="Google Shape;149;p48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0" name="Google Shape;150;p48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709174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 preserve="1">
  <p:cSld name="只有標題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1158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 preserve="1">
  <p:cSld name="空白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25176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 preserve="1">
  <p:cSld name="含標題的內容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1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6" name="Google Shape;156;p5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7" name="Google Shape;157;p51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8654677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 preserve="1">
  <p:cSld name="含標題的圖片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0" name="Google Shape;160;p5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5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2687216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 preserve="1">
  <p:cSld name="標題及直排文字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3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4" name="Google Shape;164;p53"/>
          <p:cNvSpPr txBox="1">
            <a:spLocks noGrp="1"/>
          </p:cNvSpPr>
          <p:nvPr>
            <p:ph type="body" idx="1"/>
          </p:nvPr>
        </p:nvSpPr>
        <p:spPr>
          <a:xfrm rot="5400000">
            <a:off x="2210594" y="75406"/>
            <a:ext cx="4800600" cy="800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968564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 preserve="1">
  <p:cSld name="直排標題及文字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4"/>
          <p:cNvSpPr txBox="1">
            <a:spLocks noGrp="1"/>
          </p:cNvSpPr>
          <p:nvPr>
            <p:ph type="title"/>
          </p:nvPr>
        </p:nvSpPr>
        <p:spPr>
          <a:xfrm rot="5400000">
            <a:off x="4857750" y="2571750"/>
            <a:ext cx="57150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7" name="Google Shape;167;p54"/>
          <p:cNvSpPr txBox="1">
            <a:spLocks noGrp="1"/>
          </p:cNvSpPr>
          <p:nvPr>
            <p:ph type="body" idx="1"/>
          </p:nvPr>
        </p:nvSpPr>
        <p:spPr>
          <a:xfrm rot="5400000">
            <a:off x="590550" y="552450"/>
            <a:ext cx="5715000" cy="6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711729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 preserve="1">
  <p:cSld name="標題投影片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6"/>
          <p:cNvSpPr/>
          <p:nvPr/>
        </p:nvSpPr>
        <p:spPr>
          <a:xfrm>
            <a:off x="457201" y="2362202"/>
            <a:ext cx="8226425" cy="28575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0C0C0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56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7" name="Google Shape;177;p56"/>
          <p:cNvSpPr txBox="1"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2160"/>
              <a:buFont typeface="DFKai-SB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⎯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8" name="Google Shape;178;p5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489" y="6292850"/>
            <a:ext cx="2146300" cy="56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89890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 preserve="1">
  <p:cSld name="標題及物件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7"/>
          <p:cNvSpPr txBox="1"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82" name="Google Shape;182;p57"/>
          <p:cNvSpPr txBox="1">
            <a:spLocks noGrp="1"/>
          </p:cNvSpPr>
          <p:nvPr>
            <p:ph type="body" idx="1"/>
          </p:nvPr>
        </p:nvSpPr>
        <p:spPr>
          <a:xfrm>
            <a:off x="539751" y="981077"/>
            <a:ext cx="8135938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․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⎯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3" name="Google Shape;183;p57"/>
          <p:cNvSpPr txBox="1">
            <a:spLocks noGrp="1"/>
          </p:cNvSpPr>
          <p:nvPr>
            <p:ph type="sldNum" idx="12"/>
          </p:nvPr>
        </p:nvSpPr>
        <p:spPr>
          <a:xfrm>
            <a:off x="4082090" y="632637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90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575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 preserve="1">
  <p:cSld name="空白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8"/>
          <p:cNvSpPr txBox="1">
            <a:spLocks noGrp="1"/>
          </p:cNvSpPr>
          <p:nvPr>
            <p:ph type="sldNum" idx="12"/>
          </p:nvPr>
        </p:nvSpPr>
        <p:spPr>
          <a:xfrm>
            <a:off x="3720583" y="63468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7507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1 個大物件與 2 個小物件" type="objAndTwoObj" preserve="1">
  <p:cSld name="標題，1 個大物件與 2 個小物件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9"/>
          <p:cNvSpPr txBox="1"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88" name="Google Shape;188;p59"/>
          <p:cNvSpPr txBox="1">
            <a:spLocks noGrp="1"/>
          </p:cNvSpPr>
          <p:nvPr>
            <p:ph type="body" idx="1"/>
          </p:nvPr>
        </p:nvSpPr>
        <p:spPr>
          <a:xfrm>
            <a:off x="539750" y="981077"/>
            <a:ext cx="3990975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․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⎯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9" name="Google Shape;189;p59"/>
          <p:cNvSpPr txBox="1">
            <a:spLocks noGrp="1"/>
          </p:cNvSpPr>
          <p:nvPr>
            <p:ph type="body" idx="2"/>
          </p:nvPr>
        </p:nvSpPr>
        <p:spPr>
          <a:xfrm>
            <a:off x="4683126" y="981075"/>
            <a:ext cx="3992563" cy="25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․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⎯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0" name="Google Shape;190;p59"/>
          <p:cNvSpPr txBox="1">
            <a:spLocks noGrp="1"/>
          </p:cNvSpPr>
          <p:nvPr>
            <p:ph type="body" idx="3"/>
          </p:nvPr>
        </p:nvSpPr>
        <p:spPr>
          <a:xfrm>
            <a:off x="4683126" y="3700465"/>
            <a:ext cx="3992563" cy="256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․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⎯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1" name="Google Shape;191;p59"/>
          <p:cNvSpPr txBox="1">
            <a:spLocks noGrp="1"/>
          </p:cNvSpPr>
          <p:nvPr>
            <p:ph type="sldNum" idx="12"/>
          </p:nvPr>
        </p:nvSpPr>
        <p:spPr>
          <a:xfrm>
            <a:off x="3720583" y="63468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2301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 preserve="1">
  <p:cSld name="標題投影片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1" descr="Ntulogo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1"/>
          <p:cNvSpPr/>
          <p:nvPr/>
        </p:nvSpPr>
        <p:spPr>
          <a:xfrm>
            <a:off x="3048000" y="685800"/>
            <a:ext cx="4495800" cy="152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5D5E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61"/>
          <p:cNvSpPr/>
          <p:nvPr/>
        </p:nvSpPr>
        <p:spPr>
          <a:xfrm>
            <a:off x="685800" y="3429000"/>
            <a:ext cx="4495800" cy="152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5D5E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61"/>
          <p:cNvSpPr/>
          <p:nvPr/>
        </p:nvSpPr>
        <p:spPr>
          <a:xfrm>
            <a:off x="4114800" y="6324600"/>
            <a:ext cx="4495800" cy="152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5D5E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61"/>
          <p:cNvSpPr/>
          <p:nvPr/>
        </p:nvSpPr>
        <p:spPr>
          <a:xfrm>
            <a:off x="5562601" y="6172200"/>
            <a:ext cx="215539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8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800" i="1">
                <a:solidFill>
                  <a:srgbClr val="0E2898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8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1800" i="1">
                <a:solidFill>
                  <a:srgbClr val="1840EA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r>
              <a:rPr lang="en-US" sz="18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1800" i="1">
                <a:solidFill>
                  <a:srgbClr val="4767EF"/>
                </a:solidFill>
                <a:latin typeface="Arial Black"/>
                <a:ea typeface="Arial Black"/>
                <a:cs typeface="Arial Black"/>
                <a:sym typeface="Arial Black"/>
              </a:rPr>
              <a:t>I</a:t>
            </a:r>
            <a:r>
              <a:rPr lang="en-US" sz="1800" i="1">
                <a:solidFill>
                  <a:srgbClr val="6781F1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800" i="1">
                <a:solidFill>
                  <a:srgbClr val="3558ED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18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18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8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sp>
        <p:nvSpPr>
          <p:cNvPr id="208" name="Google Shape;208;p61"/>
          <p:cNvSpPr txBox="1"/>
          <p:nvPr/>
        </p:nvSpPr>
        <p:spPr>
          <a:xfrm>
            <a:off x="457200" y="381000"/>
            <a:ext cx="70866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Graduate Institute of Electronics Engineering, NTU</a:t>
            </a:r>
            <a:endParaRPr/>
          </a:p>
        </p:txBody>
      </p:sp>
      <p:sp>
        <p:nvSpPr>
          <p:cNvPr id="209" name="Google Shape;209;p6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10" name="Google Shape;210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212623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 preserve="1">
  <p:cSld name="標題及物件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13" name="Google Shape;213;p62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1pPr>
            <a:lvl2pPr marL="914400" lvl="1" indent="-314325" algn="l">
              <a:spcBef>
                <a:spcPts val="270"/>
              </a:spcBef>
              <a:spcAft>
                <a:spcPts val="0"/>
              </a:spcAft>
              <a:buSzPts val="1350"/>
              <a:buChar char="❖"/>
              <a:defRPr sz="135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4" name="Google Shape;214;p62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62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28727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 preserve="1">
  <p:cSld name="區段標題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3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18" name="Google Shape;21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9" name="Google Shape;219;p63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63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503439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 preserve="1">
  <p:cSld name="兩項物件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4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23" name="Google Shape;223;p64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⮚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4" name="Google Shape;224;p64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⮚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5" name="Google Shape;225;p64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64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7225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 preserve="1">
  <p:cSld name="比對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29" name="Google Shape;229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0" name="Google Shape;230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1" name="Google Shape;231;p65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2" name="Google Shape;232;p65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3" name="Google Shape;233;p65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65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065213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 preserve="1">
  <p:cSld name="只有標題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6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37" name="Google Shape;237;p66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66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28913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 preserve="1">
  <p:cSld name="空白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7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67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479703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 preserve="1">
  <p:cSld name="含標題的內容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8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4" name="Google Shape;244;p68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5" name="Google Shape;245;p68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6" name="Google Shape;246;p68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68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3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409440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 preserve="1">
  <p:cSld name="含標題的圖片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50" name="Google Shape;250;p6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6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2" name="Google Shape;252;p69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69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980718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 preserve="1">
  <p:cSld name="標題及直排文字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0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56" name="Google Shape;256;p70"/>
          <p:cNvSpPr txBox="1">
            <a:spLocks noGrp="1"/>
          </p:cNvSpPr>
          <p:nvPr>
            <p:ph type="body" idx="1"/>
          </p:nvPr>
        </p:nvSpPr>
        <p:spPr>
          <a:xfrm rot="5400000">
            <a:off x="2362200" y="152400"/>
            <a:ext cx="44196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7" name="Google Shape;257;p70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70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74055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 preserve="1">
  <p:cSld name="直排標題及文字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1"/>
          <p:cNvSpPr txBox="1">
            <a:spLocks noGrp="1"/>
          </p:cNvSpPr>
          <p:nvPr>
            <p:ph type="title"/>
          </p:nvPr>
        </p:nvSpPr>
        <p:spPr>
          <a:xfrm rot="5400000">
            <a:off x="4819650" y="260985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61" name="Google Shape;261;p71"/>
          <p:cNvSpPr txBox="1">
            <a:spLocks noGrp="1"/>
          </p:cNvSpPr>
          <p:nvPr>
            <p:ph type="body" idx="1"/>
          </p:nvPr>
        </p:nvSpPr>
        <p:spPr>
          <a:xfrm rot="5400000">
            <a:off x="857250" y="742950"/>
            <a:ext cx="53340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2" name="Google Shape;262;p71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71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259030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 preserve="1">
  <p:cSld name="標題，文字及物件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7" name="Google Shape;267;p72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8" name="Google Shape;268;p72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72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393336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在文字之上" type="objOverTx" preserve="1">
  <p:cSld name="標題及物件在文字之上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3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72" name="Google Shape;272;p73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73" name="Google Shape;273;p73"/>
          <p:cNvSpPr txBox="1">
            <a:spLocks noGrp="1"/>
          </p:cNvSpPr>
          <p:nvPr>
            <p:ph type="body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74" name="Google Shape;274;p73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73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8607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文字在物件之上" type="txOverObj" preserve="1">
  <p:cSld name="標題及文字在物件之上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4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78" name="Google Shape;278;p74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79" name="Google Shape;279;p74"/>
          <p:cNvSpPr txBox="1">
            <a:spLocks noGrp="1"/>
          </p:cNvSpPr>
          <p:nvPr>
            <p:ph type="body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0" name="Google Shape;280;p74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74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90031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兩項物件" type="txAndTwoObj" preserve="1">
  <p:cSld name="標題，文字及兩項物件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5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84" name="Google Shape;284;p75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5" name="Google Shape;285;p75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100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6" name="Google Shape;286;p75"/>
          <p:cNvSpPr txBox="1">
            <a:spLocks noGrp="1"/>
          </p:cNvSpPr>
          <p:nvPr>
            <p:ph type="body" idx="3"/>
          </p:nvPr>
        </p:nvSpPr>
        <p:spPr>
          <a:xfrm>
            <a:off x="4648200" y="4114800"/>
            <a:ext cx="38100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7" name="Google Shape;287;p75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75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830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169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28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68535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344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83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24138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28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45039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680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9412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68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806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11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01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61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676821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3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1" y="6172200"/>
            <a:ext cx="21553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8321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44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58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8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78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0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5717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62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5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6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4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1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20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8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5A0546-1417-411B-9C03-BD75F531D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40E62ED-D3F5-4980-85A8-BA4AE438BD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CA6736-D0B3-4030-B950-D219EF3FFD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417C0E2-C180-4B8A-88E9-2734FDEBE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9C38ECC-5412-456D-BAA3-D94B7D391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19887032-5FD4-2FA3-CD84-DBA1D39701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361" y="410357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F6B3963-BF49-A1E5-AE65-2E8696D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19398" r="18764" b="19265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7BD56FF8-18A0-C796-736E-815FAAC7E5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8311" y="6245567"/>
            <a:ext cx="2715001" cy="3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 </a:t>
            </a: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5B1D37-9DAB-997F-D375-71C2499121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6" y="5825608"/>
            <a:ext cx="897119" cy="88964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BF76E9E-F8CF-5A6A-E937-59D44E8BED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0" y="722312"/>
            <a:ext cx="6477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633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998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17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915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9787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637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08294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34615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3549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23885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20008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86075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5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00989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51389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01544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4561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33812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67467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7329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268807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7316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771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0726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972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36325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491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908558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20716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17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527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025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10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195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55646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669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22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487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70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750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8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472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45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752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1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42140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8326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49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78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48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>
  <p:cSld name="標題投影片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/>
        </p:nvSpPr>
        <p:spPr>
          <a:xfrm>
            <a:off x="4114800" y="6324600"/>
            <a:ext cx="4495800" cy="1524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8"/>
          <p:cNvSpPr/>
          <p:nvPr/>
        </p:nvSpPr>
        <p:spPr>
          <a:xfrm>
            <a:off x="684213" y="3429000"/>
            <a:ext cx="7739062" cy="1524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 txBox="1"/>
          <p:nvPr/>
        </p:nvSpPr>
        <p:spPr>
          <a:xfrm>
            <a:off x="1822361" y="410357"/>
            <a:ext cx="7086600" cy="25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Institute of Electronics, NYCU</a:t>
            </a:r>
            <a:endParaRPr/>
          </a:p>
        </p:txBody>
      </p:sp>
      <p:pic>
        <p:nvPicPr>
          <p:cNvPr id="20" name="Google Shape;20;p18" descr="A blue and black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9214" t="19398" r="18764" b="19264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8"/>
          <p:cNvSpPr/>
          <p:nvPr/>
        </p:nvSpPr>
        <p:spPr>
          <a:xfrm>
            <a:off x="1098311" y="6245567"/>
            <a:ext cx="2715001" cy="3770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1244"/>
              </a:buClr>
              <a:buSzPts val="2000"/>
              <a:buFont typeface="Arial Black"/>
              <a:buNone/>
            </a:pPr>
            <a:r>
              <a:rPr lang="en-US" sz="20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N</a:t>
            </a:r>
            <a:r>
              <a:rPr lang="en-US" sz="20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Y</a:t>
            </a:r>
            <a:r>
              <a:rPr lang="en-US" sz="20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20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U </a:t>
            </a:r>
            <a:r>
              <a:rPr lang="en-US" sz="20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CE</a:t>
            </a:r>
            <a:r>
              <a:rPr lang="en-US" sz="20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r>
              <a:rPr lang="en-US" sz="20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20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20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20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20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pic>
        <p:nvPicPr>
          <p:cNvPr id="22" name="Google Shape;22;p18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06" y="5825608"/>
            <a:ext cx="897119" cy="88964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8"/>
          <p:cNvSpPr/>
          <p:nvPr/>
        </p:nvSpPr>
        <p:spPr>
          <a:xfrm>
            <a:off x="1905000" y="722312"/>
            <a:ext cx="6477000" cy="115888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23657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⮚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⮚"/>
              <a:defRPr sz="16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9175907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>
  <p:cSld name="兩項物件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⮚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2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⮚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635054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區段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9029018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63345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文字在物件之上" type="txOverObj">
  <p:cSld name="標題及文字在物件之上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30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0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8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96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image" Target="../media/image15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13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133.xml"/><Relationship Id="rId16" Type="http://schemas.openxmlformats.org/officeDocument/2006/relationships/theme" Target="../theme/theme16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0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9.ti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5FF0-1035-4120-B289-0E067ECF20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5999" y="-33252"/>
            <a:ext cx="118272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380999" y="533400"/>
            <a:ext cx="7781925" cy="762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7"/>
          <p:cNvSpPr txBox="1"/>
          <p:nvPr/>
        </p:nvSpPr>
        <p:spPr>
          <a:xfrm>
            <a:off x="304800" y="217652"/>
            <a:ext cx="7909489" cy="34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CE</a:t>
            </a:r>
            <a:r>
              <a:rPr lang="en-US" sz="1800" b="0" i="1" u="none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r>
              <a:rPr lang="en-US" sz="1800" b="0" i="1" u="none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1800" b="0" i="1" u="none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1800" b="0" i="1" u="none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1800" b="0" i="1" u="none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800" b="0" i="1" u="none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r>
              <a:rPr lang="en-US" sz="1800" b="0" i="1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 </a:t>
            </a:r>
            <a:r>
              <a:rPr lang="en-US" sz="1200" b="1" i="1" u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Institute of Electronics, NYCU</a:t>
            </a:r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❖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9BBB59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/>
          <p:nvPr/>
        </p:nvSpPr>
        <p:spPr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fld id="{00000000-1234-1234-1234-123412341234}" type="slidenum"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381000" y="6629400"/>
            <a:ext cx="8070850" cy="8255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7" descr="Log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52693" y="89980"/>
            <a:ext cx="836859" cy="829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2836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/>
          <p:nvPr/>
        </p:nvSpPr>
        <p:spPr>
          <a:xfrm>
            <a:off x="380999" y="533400"/>
            <a:ext cx="7781925" cy="762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4"/>
          <p:cNvSpPr txBox="1"/>
          <p:nvPr/>
        </p:nvSpPr>
        <p:spPr>
          <a:xfrm>
            <a:off x="304800" y="217652"/>
            <a:ext cx="7909489" cy="34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CE</a:t>
            </a:r>
            <a:r>
              <a:rPr lang="en-US" sz="18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r>
              <a:rPr lang="en-US" sz="18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18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18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18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8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r>
              <a:rPr lang="en-US" sz="1800" i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 </a:t>
            </a:r>
            <a:r>
              <a:rPr lang="en-US" sz="1200" b="1" i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Institute of Electronics, NYCU</a:t>
            </a:r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❖"/>
              <a:defRPr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❖"/>
              <a:defRPr sz="15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9BBB59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4"/>
          <p:cNvSpPr/>
          <p:nvPr/>
        </p:nvSpPr>
        <p:spPr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fld id="{00000000-1234-1234-1234-123412341234}" type="slidenum"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381000" y="6629400"/>
            <a:ext cx="8070850" cy="8255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75999" y="-33252"/>
            <a:ext cx="1182727" cy="1024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9441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31"/>
          <p:cNvGrpSpPr/>
          <p:nvPr/>
        </p:nvGrpSpPr>
        <p:grpSpPr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80" name="Google Shape;80;p31"/>
            <p:cNvSpPr/>
            <p:nvPr/>
          </p:nvSpPr>
          <p:spPr>
            <a:xfrm>
              <a:off x="288" y="480"/>
              <a:ext cx="5184" cy="4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D5D5E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1"/>
            <p:cNvSpPr/>
            <p:nvPr/>
          </p:nvSpPr>
          <p:spPr>
            <a:xfrm>
              <a:off x="288" y="4032"/>
              <a:ext cx="5184" cy="4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D5D5E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31"/>
          <p:cNvSpPr txBox="1"/>
          <p:nvPr/>
        </p:nvSpPr>
        <p:spPr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5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0E2898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1500" i="1">
                <a:solidFill>
                  <a:srgbClr val="1840EA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r>
              <a:rPr lang="en-US" sz="15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1500" i="1">
                <a:solidFill>
                  <a:srgbClr val="4767EF"/>
                </a:solidFill>
                <a:latin typeface="Arial Black"/>
                <a:ea typeface="Arial Black"/>
                <a:cs typeface="Arial Black"/>
                <a:sym typeface="Arial Black"/>
              </a:rPr>
              <a:t>I</a:t>
            </a:r>
            <a:r>
              <a:rPr lang="en-US" sz="1500" i="1">
                <a:solidFill>
                  <a:srgbClr val="6781F1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3558ED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15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15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5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r>
              <a:rPr lang="en-US" sz="1500" i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</a:t>
            </a:r>
            <a:r>
              <a:rPr lang="en-US" sz="900" i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900" b="1" i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Graduate Institute of Electronics Engineering, NTU</a:t>
            </a:r>
            <a:endParaRPr/>
          </a:p>
        </p:txBody>
      </p:sp>
      <p:pic>
        <p:nvPicPr>
          <p:cNvPr id="83" name="Google Shape;83;p31" descr="Ntulogo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❖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⮚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1"/>
          <p:cNvSpPr/>
          <p:nvPr/>
        </p:nvSpPr>
        <p:spPr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498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43"/>
          <p:cNvGrpSpPr/>
          <p:nvPr/>
        </p:nvGrpSpPr>
        <p:grpSpPr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125" name="Google Shape;125;p43"/>
            <p:cNvSpPr/>
            <p:nvPr/>
          </p:nvSpPr>
          <p:spPr>
            <a:xfrm>
              <a:off x="288" y="480"/>
              <a:ext cx="5184" cy="4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D5D5E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3"/>
            <p:cNvSpPr/>
            <p:nvPr/>
          </p:nvSpPr>
          <p:spPr>
            <a:xfrm>
              <a:off x="288" y="4032"/>
              <a:ext cx="5184" cy="4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D5D5E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43"/>
          <p:cNvSpPr txBox="1"/>
          <p:nvPr/>
        </p:nvSpPr>
        <p:spPr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5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0E2898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1500" i="1">
                <a:solidFill>
                  <a:srgbClr val="1840EA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r>
              <a:rPr lang="en-US" sz="15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1500" i="1">
                <a:solidFill>
                  <a:srgbClr val="4767EF"/>
                </a:solidFill>
                <a:latin typeface="Arial Black"/>
                <a:ea typeface="Arial Black"/>
                <a:cs typeface="Arial Black"/>
                <a:sym typeface="Arial Black"/>
              </a:rPr>
              <a:t>I</a:t>
            </a:r>
            <a:r>
              <a:rPr lang="en-US" sz="1500" i="1">
                <a:solidFill>
                  <a:srgbClr val="6781F1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3558ED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15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15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5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r>
              <a:rPr lang="en-US" sz="1500" i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</a:t>
            </a:r>
            <a:r>
              <a:rPr lang="en-US" sz="900" i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900" b="1" i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Graduate Institute of Electronics Engineering, NTU</a:t>
            </a:r>
            <a:endParaRPr/>
          </a:p>
        </p:txBody>
      </p:sp>
      <p:pic>
        <p:nvPicPr>
          <p:cNvPr id="128" name="Google Shape;128;p43" descr="Ntulogo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3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3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❖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⮚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3"/>
          <p:cNvSpPr/>
          <p:nvPr/>
        </p:nvSpPr>
        <p:spPr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fld id="{00000000-1234-1234-1234-123412341234}" type="slidenum"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0553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5"/>
          <p:cNvSpPr txBox="1"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55"/>
          <p:cNvSpPr txBox="1">
            <a:spLocks noGrp="1"/>
          </p:cNvSpPr>
          <p:nvPr>
            <p:ph type="body" idx="1"/>
          </p:nvPr>
        </p:nvSpPr>
        <p:spPr>
          <a:xfrm>
            <a:off x="539751" y="981077"/>
            <a:ext cx="8135938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DFKai-SB"/>
              <a:buChar char="․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0987" algn="l" rtl="0"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825"/>
              <a:buFont typeface="Noto Sans Symbols"/>
              <a:buChar char="⎯"/>
              <a:defRPr sz="1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0987" algn="l" rtl="0">
              <a:spcBef>
                <a:spcPts val="300"/>
              </a:spcBef>
              <a:spcAft>
                <a:spcPts val="0"/>
              </a:spcAft>
              <a:buClr>
                <a:srgbClr val="990000"/>
              </a:buClr>
              <a:buSzPts val="825"/>
              <a:buFont typeface="Noto Sans Symbols"/>
              <a:buChar char="■"/>
              <a:defRPr sz="1500" b="0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750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750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750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750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750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55"/>
          <p:cNvSpPr txBox="1">
            <a:spLocks noGrp="1"/>
          </p:cNvSpPr>
          <p:nvPr>
            <p:ph type="sldNum" idx="12"/>
          </p:nvPr>
        </p:nvSpPr>
        <p:spPr>
          <a:xfrm>
            <a:off x="3720583" y="63468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55"/>
          <p:cNvSpPr/>
          <p:nvPr/>
        </p:nvSpPr>
        <p:spPr>
          <a:xfrm>
            <a:off x="468314" y="865188"/>
            <a:ext cx="8226425" cy="28575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0C0C0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3" name="Google Shape;173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48439" y="6292850"/>
            <a:ext cx="2146300" cy="56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8691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60"/>
          <p:cNvGrpSpPr/>
          <p:nvPr/>
        </p:nvGrpSpPr>
        <p:grpSpPr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94" name="Google Shape;194;p60"/>
            <p:cNvSpPr/>
            <p:nvPr/>
          </p:nvSpPr>
          <p:spPr>
            <a:xfrm>
              <a:off x="288" y="480"/>
              <a:ext cx="5184" cy="4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D5D5E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60"/>
            <p:cNvSpPr/>
            <p:nvPr/>
          </p:nvSpPr>
          <p:spPr>
            <a:xfrm>
              <a:off x="288" y="4032"/>
              <a:ext cx="5184" cy="4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D5D5E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6" name="Google Shape;196;p60"/>
          <p:cNvSpPr txBox="1"/>
          <p:nvPr/>
        </p:nvSpPr>
        <p:spPr>
          <a:xfrm>
            <a:off x="457200" y="381002"/>
            <a:ext cx="73914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5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0E2898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1500" i="1">
                <a:solidFill>
                  <a:srgbClr val="1840EA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r>
              <a:rPr lang="en-US" sz="15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1500" i="1">
                <a:solidFill>
                  <a:srgbClr val="4767EF"/>
                </a:solidFill>
                <a:latin typeface="Arial Black"/>
                <a:ea typeface="Arial Black"/>
                <a:cs typeface="Arial Black"/>
                <a:sym typeface="Arial Black"/>
              </a:rPr>
              <a:t>I</a:t>
            </a:r>
            <a:r>
              <a:rPr lang="en-US" sz="1500" i="1">
                <a:solidFill>
                  <a:srgbClr val="6781F1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3558ED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15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15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5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r>
              <a:rPr lang="en-US" sz="1500" i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</a:t>
            </a:r>
            <a:r>
              <a:rPr lang="en-US" sz="900" i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900" b="1" i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Graduate Institute of Electronics Engineering, NTU</a:t>
            </a:r>
            <a:endParaRPr/>
          </a:p>
        </p:txBody>
      </p:sp>
      <p:pic>
        <p:nvPicPr>
          <p:cNvPr id="197" name="Google Shape;197;p60" descr="Ntulogo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0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60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Noto Sans Symbols"/>
              <a:buChar char="❖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4325" algn="l" rtl="0">
              <a:spcBef>
                <a:spcPts val="27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⮚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60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60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94015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9824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2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2"/>
            <a:ext cx="7391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5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43712A9-8D67-40EC-9822-C1E663BD69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7F129D0-2B03-4FBC-88F4-A3E47F161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429AE71-4DCF-4680-808B-D798ED89B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D648DC8-8E6C-475C-8A98-C76C95A3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6964A19-B399-4ADF-9B64-74B59BC9B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260881-E681-44F7-A292-5F273A3306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09D7CA-AE5F-AB69-DF08-44530E55ACC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93" y="89980"/>
            <a:ext cx="836859" cy="8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8122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/>
          <a:p>
            <a:r>
              <a:rPr lang="en-US" altLang="zh-TW" dirty="0" err="1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MLchip</a:t>
            </a:r>
            <a:r>
              <a:rPr lang="en-US" altLang="zh-TW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 Lab3</a:t>
            </a:r>
            <a:br>
              <a:rPr lang="en-US" altLang="zh-TW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DMA</a:t>
            </a:r>
            <a:endParaRPr lang="zh-TW" altLang="en-US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4068763"/>
            <a:ext cx="6400800" cy="14176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TW" dirty="0">
                <a:latin typeface="+mn-lt"/>
                <a:cs typeface="Times New Roman" panose="02020603050405020304" pitchFamily="18" charset="0"/>
              </a:rPr>
              <a:t>TA : Billy</a:t>
            </a:r>
          </a:p>
          <a:p>
            <a:pPr mar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Institute of Electronics,</a:t>
            </a:r>
            <a:endParaRPr lang="en-US" altLang="zh-TW" b="0" dirty="0"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National Yang Ming Chiao Tung University</a:t>
            </a:r>
            <a:br>
              <a:rPr lang="en-US" altLang="zh-TW" dirty="0">
                <a:latin typeface="+mn-lt"/>
                <a:cs typeface="Times New Roman" panose="02020603050405020304" pitchFamily="18" charset="0"/>
              </a:rPr>
            </a:br>
            <a:r>
              <a:rPr lang="en-US" altLang="zh-TW" dirty="0">
                <a:latin typeface="+mn-lt"/>
                <a:cs typeface="Times New Roman" panose="02020603050405020304" pitchFamily="18" charset="0"/>
              </a:rPr>
              <a:t>2025/05/28</a:t>
            </a:r>
          </a:p>
        </p:txBody>
      </p:sp>
    </p:spTree>
    <p:extLst>
      <p:ext uri="{BB962C8B-B14F-4D97-AF65-F5344CB8AC3E}">
        <p14:creationId xmlns:p14="http://schemas.microsoft.com/office/powerpoint/2010/main" val="410397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AE7EB-03E9-430D-8C0E-E6CDA61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AXI Signal Description (for Lab3)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A3E2F-5256-41E9-86E6-487D59D3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Read data channel</a:t>
            </a:r>
            <a:endParaRPr lang="zh-TW" altLang="en-US" dirty="0">
              <a:latin typeface="+mn-lt"/>
            </a:endParaRPr>
          </a:p>
          <a:p>
            <a:endParaRPr lang="zh-TW" altLang="en-US" dirty="0">
              <a:latin typeface="+mn-lt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8F9A8E9-80F1-4076-B7EE-88026734C0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055376"/>
              </p:ext>
            </p:extLst>
          </p:nvPr>
        </p:nvGraphicFramePr>
        <p:xfrm>
          <a:off x="190500" y="2104104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37">
                  <a:extLst>
                    <a:ext uri="{9D8B030D-6E8A-4147-A177-3AD203B41FA5}">
                      <a16:colId xmlns:a16="http://schemas.microsoft.com/office/drawing/2014/main" val="3360456074"/>
                    </a:ext>
                  </a:extLst>
                </a:gridCol>
                <a:gridCol w="1428108">
                  <a:extLst>
                    <a:ext uri="{9D8B030D-6E8A-4147-A177-3AD203B41FA5}">
                      <a16:colId xmlns:a16="http://schemas.microsoft.com/office/drawing/2014/main" val="273210644"/>
                    </a:ext>
                  </a:extLst>
                </a:gridCol>
                <a:gridCol w="6148655">
                  <a:extLst>
                    <a:ext uri="{9D8B030D-6E8A-4147-A177-3AD203B41FA5}">
                      <a16:colId xmlns:a16="http://schemas.microsoft.com/office/drawing/2014/main" val="4173168155"/>
                    </a:ext>
                  </a:extLst>
                </a:gridCol>
              </a:tblGrid>
              <a:tr h="322728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8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S_AXIS_TDATA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Read data. A single piece of data will be one character (char).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9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S_AXIS_TVALID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Read_valid</a:t>
                      </a:r>
                      <a:r>
                        <a:rPr lang="en-US" altLang="zh-TW" dirty="0"/>
                        <a:t> indicates that valid read data is available :</a:t>
                      </a:r>
                    </a:p>
                    <a:p>
                      <a:r>
                        <a:rPr lang="en-US" altLang="zh-TW" dirty="0"/>
                        <a:t>1 = read data available</a:t>
                      </a:r>
                    </a:p>
                    <a:p>
                      <a:r>
                        <a:rPr lang="en-US" altLang="zh-TW" dirty="0"/>
                        <a:t>0 = read data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9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S_AXIS_TREADY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Read_ready</a:t>
                      </a:r>
                      <a:r>
                        <a:rPr lang="en-US" altLang="zh-TW" dirty="0"/>
                        <a:t> indicates that the master can accept the read data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1 = master ready</a:t>
                      </a:r>
                    </a:p>
                    <a:p>
                      <a:r>
                        <a:rPr lang="en-US" altLang="zh-TW" dirty="0"/>
                        <a:t>0 = master not 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7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S_AXIS_TLAST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 last piece of data in a sequence of consecutive characters: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 = Last data</a:t>
                      </a:r>
                    </a:p>
                    <a:p>
                      <a:r>
                        <a:rPr lang="en-US" altLang="zh-TW" dirty="0"/>
                        <a:t>0 = Not last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68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53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AE7EB-03E9-430D-8C0E-E6CDA61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Command &amp; Submission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A3E2F-5256-41E9-86E6-487D59D3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Data download:</a:t>
            </a:r>
          </a:p>
          <a:p>
            <a:pPr lvl="1"/>
            <a:r>
              <a:rPr lang="sv-SE" altLang="zh-TW" dirty="0">
                <a:latin typeface="+mn-lt"/>
              </a:rPr>
              <a:t>tar xvf ~mlchipTA01/lab3.tar</a:t>
            </a:r>
            <a:endParaRPr lang="en-US" altLang="zh-TW" dirty="0">
              <a:latin typeface="+mn-lt"/>
            </a:endParaRPr>
          </a:p>
          <a:p>
            <a:pPr marL="0" indent="0">
              <a:buNone/>
            </a:pPr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You must use </a:t>
            </a:r>
            <a:r>
              <a:rPr lang="en-US" altLang="zh-TW" b="1" dirty="0">
                <a:latin typeface="+mn-lt"/>
              </a:rPr>
              <a:t>make</a:t>
            </a:r>
            <a:r>
              <a:rPr lang="en-US" altLang="zh-TW" dirty="0">
                <a:latin typeface="+mn-lt"/>
              </a:rPr>
              <a:t> to complete the compilation and execution.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Submission:</a:t>
            </a:r>
          </a:p>
          <a:p>
            <a:pPr lvl="1"/>
            <a:r>
              <a:rPr lang="en-US" altLang="zh-TW" dirty="0">
                <a:latin typeface="+mn-lt"/>
              </a:rPr>
              <a:t>cd 09_SUBMIT/</a:t>
            </a:r>
          </a:p>
          <a:p>
            <a:pPr lvl="1"/>
            <a:r>
              <a:rPr lang="en-US" altLang="zh-TW" dirty="0">
                <a:latin typeface="+mn-lt"/>
              </a:rPr>
              <a:t>./00_tar</a:t>
            </a:r>
          </a:p>
          <a:p>
            <a:pPr lvl="1"/>
            <a:r>
              <a:rPr lang="en-US" altLang="zh-TW" dirty="0">
                <a:latin typeface="+mn-lt"/>
              </a:rPr>
              <a:t>./01_submit</a:t>
            </a:r>
          </a:p>
          <a:p>
            <a:pPr lvl="1"/>
            <a:r>
              <a:rPr lang="en-US" altLang="zh-TW" dirty="0">
                <a:latin typeface="+mn-lt"/>
              </a:rPr>
              <a:t>./02_checl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350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AE7EB-03E9-430D-8C0E-E6CDA61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Grading policy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A3E2F-5256-41E9-86E6-487D59D3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As long as you see the following output after running </a:t>
            </a:r>
            <a:r>
              <a:rPr lang="en-US" altLang="zh-TW" b="1" dirty="0">
                <a:solidFill>
                  <a:srgbClr val="FF0000"/>
                </a:solidFill>
                <a:latin typeface="+mn-lt"/>
              </a:rPr>
              <a:t>./01_submit</a:t>
            </a:r>
            <a:r>
              <a:rPr lang="en-US" altLang="zh-TW" dirty="0">
                <a:latin typeface="+mn-lt"/>
              </a:rPr>
              <a:t>, you will receive a score of </a:t>
            </a:r>
            <a:r>
              <a:rPr lang="en-US" altLang="zh-TW" b="1" dirty="0">
                <a:solidFill>
                  <a:srgbClr val="FF0000"/>
                </a:solidFill>
                <a:latin typeface="+mn-lt"/>
              </a:rPr>
              <a:t>100</a:t>
            </a:r>
            <a:r>
              <a:rPr lang="en-US" altLang="zh-TW" dirty="0">
                <a:latin typeface="+mn-lt"/>
              </a:rPr>
              <a:t>.</a:t>
            </a:r>
            <a:endParaRPr lang="zh-TW" altLang="en-US" dirty="0">
              <a:latin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4F761F-9748-4FA0-A994-F33A1C402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56" y="2354826"/>
            <a:ext cx="3800887" cy="412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5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AE7EB-03E9-430D-8C0E-E6CDA61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Grading policy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A3E2F-5256-41E9-86E6-487D59D3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The following are rules that must be absolutely adhered to. Any violation will </a:t>
            </a:r>
            <a:r>
              <a:rPr lang="en-US" altLang="zh-TW" b="1" dirty="0">
                <a:solidFill>
                  <a:srgbClr val="FF0000"/>
                </a:solidFill>
                <a:latin typeface="+mn-lt"/>
              </a:rPr>
              <a:t>result in 0 points</a:t>
            </a:r>
            <a:r>
              <a:rPr lang="en-US" altLang="zh-TW" dirty="0">
                <a:latin typeface="+mn-lt"/>
              </a:rPr>
              <a:t>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+mn-lt"/>
              </a:rPr>
              <a:t>Plagiarism is forbidden.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+mn-lt"/>
              </a:rPr>
              <a:t>The only file you are allowed to modify is </a:t>
            </a:r>
            <a:r>
              <a:rPr lang="en-US" altLang="zh-TW" dirty="0" err="1">
                <a:solidFill>
                  <a:srgbClr val="FF0000"/>
                </a:solidFill>
                <a:latin typeface="+mn-lt"/>
              </a:rPr>
              <a:t>forwarder.h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+mn-lt"/>
              </a:rPr>
              <a:t>You cannot use any Chinese characters in the assignment, including within comments.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547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48EDE-7E8E-4B91-AAF0-F033E631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Handshake Process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1906E-5C3C-4578-8894-3B7481C6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54139"/>
            <a:ext cx="4006066" cy="4822861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data transmission successfully if </a:t>
            </a:r>
            <a:r>
              <a:rPr lang="en-US" altLang="zh-TW" b="1" dirty="0">
                <a:latin typeface="+mn-lt"/>
              </a:rPr>
              <a:t>(valid &amp; ready)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141EEE-6AC0-4DD1-BD5D-C5329CDE0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65" y="1704076"/>
            <a:ext cx="3798870" cy="18509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9D85558-9D70-4A11-B4FB-6D7D671B1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9"/>
          <a:stretch/>
        </p:blipFill>
        <p:spPr>
          <a:xfrm>
            <a:off x="380999" y="3629960"/>
            <a:ext cx="5668766" cy="28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8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79595-8EF9-4541-8DA5-E6CDD845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493161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Handshake Dependencies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7B2B32-1D1D-4110-8560-0E30F54C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87011"/>
            <a:ext cx="8146552" cy="5089989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The </a:t>
            </a:r>
            <a:r>
              <a:rPr lang="en-US" altLang="zh-TW" b="1" dirty="0">
                <a:latin typeface="+mn-lt"/>
              </a:rPr>
              <a:t>VALID</a:t>
            </a:r>
            <a:r>
              <a:rPr lang="en-US" altLang="zh-TW" dirty="0">
                <a:latin typeface="+mn-lt"/>
              </a:rPr>
              <a:t> signal of the transmitter must be independent of the </a:t>
            </a:r>
            <a:r>
              <a:rPr lang="en-US" altLang="zh-TW" b="1" dirty="0">
                <a:latin typeface="+mn-lt"/>
              </a:rPr>
              <a:t>READY</a:t>
            </a:r>
            <a:r>
              <a:rPr lang="en-US" altLang="zh-TW" dirty="0">
                <a:latin typeface="+mn-lt"/>
              </a:rPr>
              <a:t> signal of the receiver in a transaction. (avoid deadlock)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The </a:t>
            </a:r>
            <a:r>
              <a:rPr lang="en-US" altLang="zh-TW" b="1" dirty="0">
                <a:latin typeface="+mn-lt"/>
              </a:rPr>
              <a:t>READY</a:t>
            </a:r>
            <a:r>
              <a:rPr lang="en-US" altLang="zh-TW" dirty="0">
                <a:latin typeface="+mn-lt"/>
              </a:rPr>
              <a:t> signal of the receiver can wait for the assertion of the </a:t>
            </a:r>
            <a:r>
              <a:rPr lang="en-US" altLang="zh-TW" b="1" dirty="0">
                <a:latin typeface="+mn-lt"/>
              </a:rPr>
              <a:t>VALID</a:t>
            </a:r>
            <a:r>
              <a:rPr lang="en-US" altLang="zh-TW" dirty="0">
                <a:latin typeface="+mn-lt"/>
              </a:rPr>
              <a:t> signal of the transmitter.</a:t>
            </a:r>
          </a:p>
          <a:p>
            <a:endParaRPr lang="en-US" altLang="zh-TW" dirty="0">
              <a:latin typeface="+mn-lt"/>
            </a:endParaRPr>
          </a:p>
          <a:p>
            <a:endParaRPr lang="zh-TW" altLang="en-US" dirty="0">
              <a:latin typeface="+mn-lt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CA3329A-3D19-451B-B13A-B6D76686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20" y="4696060"/>
            <a:ext cx="3604495" cy="194928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5B1D555-9EB3-4E4A-B121-56E4553E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20802"/>
            <a:ext cx="3618583" cy="18399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6C404F2-AE2A-4173-8416-68AFEFC74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796" y="4660760"/>
            <a:ext cx="3813176" cy="198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5EA96-279D-47D0-AB97-8155E826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Simplified AXI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protocol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6BCF3A-5DE1-4756-BAAD-023B8DCE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Read Channel</a:t>
            </a:r>
          </a:p>
          <a:p>
            <a:pPr lvl="1"/>
            <a:r>
              <a:rPr lang="en-US" altLang="zh-TW" dirty="0">
                <a:latin typeface="+mn-lt"/>
              </a:rPr>
              <a:t>Read address channel</a:t>
            </a:r>
          </a:p>
          <a:p>
            <a:pPr lvl="1"/>
            <a:r>
              <a:rPr lang="en-US" altLang="zh-TW" dirty="0">
                <a:latin typeface="+mn-lt"/>
              </a:rPr>
              <a:t>Read data channel</a:t>
            </a:r>
          </a:p>
          <a:p>
            <a:pPr marL="341312" lvl="1" indent="0">
              <a:buNone/>
            </a:pPr>
            <a:endParaRPr lang="en-US" altLang="zh-TW" dirty="0">
              <a:latin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4D4A2FA-1783-4008-B03F-A319D051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535" y="5273660"/>
            <a:ext cx="4848922" cy="12033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13E2CB0-60C3-49E8-A68C-2E028C653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331" y="1777429"/>
            <a:ext cx="5257329" cy="360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0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53099-EE69-4472-959D-A4C37A61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Simplified AXI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protocol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17C62-CAA8-46B5-8E2F-3DE983AE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3646470" cy="4800600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Write channel</a:t>
            </a:r>
          </a:p>
          <a:p>
            <a:pPr lvl="1"/>
            <a:r>
              <a:rPr lang="en-US" altLang="zh-TW" dirty="0">
                <a:latin typeface="+mn-lt"/>
              </a:rPr>
              <a:t>Write address channel</a:t>
            </a:r>
          </a:p>
          <a:p>
            <a:pPr lvl="1"/>
            <a:r>
              <a:rPr lang="en-US" altLang="zh-TW" dirty="0">
                <a:latin typeface="+mn-lt"/>
              </a:rPr>
              <a:t>Write data channel</a:t>
            </a:r>
          </a:p>
          <a:p>
            <a:pPr lvl="1"/>
            <a:r>
              <a:rPr lang="en-US" altLang="zh-TW" dirty="0">
                <a:latin typeface="+mn-lt"/>
              </a:rPr>
              <a:t>Write response channel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You must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wait</a:t>
            </a:r>
            <a:r>
              <a:rPr lang="en-US" altLang="zh-TW" dirty="0">
                <a:latin typeface="+mn-lt"/>
              </a:rPr>
              <a:t> for the </a:t>
            </a:r>
            <a:r>
              <a:rPr lang="en-US" altLang="zh-TW" b="1" dirty="0">
                <a:latin typeface="+mn-lt"/>
              </a:rPr>
              <a:t>write response</a:t>
            </a:r>
            <a:r>
              <a:rPr lang="en-US" altLang="zh-TW" dirty="0">
                <a:latin typeface="+mn-lt"/>
              </a:rPr>
              <a:t> handshake to complete before issuing a new transaction (either read or write)</a:t>
            </a:r>
          </a:p>
          <a:p>
            <a:pPr lvl="1"/>
            <a:endParaRPr lang="zh-TW" altLang="en-US" dirty="0"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236C5B-F9F9-42C1-AD01-613A1207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20" y="5352036"/>
            <a:ext cx="4577142" cy="1388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9D1BB3D-D029-4A50-A00D-3C15BF60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09" y="1440950"/>
            <a:ext cx="4454164" cy="39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6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FEB18-B3BB-4B49-9726-A849DA5C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Lab3 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D9BF5-AC8F-4B1A-A580-0F795003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>
                <a:latin typeface="+mn-lt"/>
              </a:rPr>
              <a:t>In Lab 3, you will practice a simple DMA read process. You are required to complete the following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Forwarder</a:t>
            </a:r>
            <a:r>
              <a:rPr lang="en-US" altLang="zh-TW" dirty="0">
                <a:latin typeface="+mn-lt"/>
              </a:rPr>
              <a:t> module and successfully transfer data from the Producer to the Checker.</a:t>
            </a:r>
          </a:p>
          <a:p>
            <a:pPr algn="just"/>
            <a:endParaRPr lang="en-US" altLang="zh-TW" dirty="0">
              <a:latin typeface="+mn-lt"/>
            </a:endParaRPr>
          </a:p>
          <a:p>
            <a:pPr algn="just"/>
            <a:r>
              <a:rPr lang="en-US" altLang="zh-TW" dirty="0">
                <a:latin typeface="+mn-lt"/>
              </a:rPr>
              <a:t>Unlike Lab 2, you will need to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actively request data from the Producer yourself</a:t>
            </a:r>
            <a:r>
              <a:rPr lang="en-US" altLang="zh-TW" dirty="0">
                <a:latin typeface="+mn-lt"/>
              </a:rPr>
              <a:t>. Therefore, you are required to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implement the Read Address channel.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0A22DD-C726-4FC5-B313-74F365116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4238625"/>
            <a:ext cx="63436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1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FEB18-B3BB-4B49-9726-A849DA5C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AXI Signal Description (for Lab3)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D9BF5-AC8F-4B1A-A580-0F795003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 Lab 3, you will need to request a string composed of multiple characters from the Producer by sending an address, and then forward that string to the Checker for verification.</a:t>
            </a:r>
          </a:p>
          <a:p>
            <a:endParaRPr lang="en-US" altLang="zh-TW" dirty="0">
              <a:latin typeface="+mn-lt"/>
            </a:endParaRPr>
          </a:p>
          <a:p>
            <a:pPr algn="just"/>
            <a:r>
              <a:rPr lang="en-US" altLang="zh-TW" b="1" dirty="0">
                <a:solidFill>
                  <a:srgbClr val="FF0000"/>
                </a:solidFill>
                <a:latin typeface="+mn-lt"/>
              </a:rPr>
              <a:t>Note</a:t>
            </a:r>
            <a:r>
              <a:rPr lang="en-US" altLang="zh-TW" dirty="0">
                <a:latin typeface="+mn-lt"/>
              </a:rPr>
              <a:t>: You can directly pull S_AXIS_TREADY to 1</a:t>
            </a:r>
          </a:p>
          <a:p>
            <a:pPr algn="just"/>
            <a:r>
              <a:rPr lang="en-US" altLang="zh-TW" b="1" dirty="0">
                <a:solidFill>
                  <a:srgbClr val="FF0000"/>
                </a:solidFill>
                <a:latin typeface="+mn-lt"/>
              </a:rPr>
              <a:t>Note</a:t>
            </a:r>
            <a:r>
              <a:rPr lang="en-US" altLang="zh-TW" dirty="0">
                <a:latin typeface="+mn-lt"/>
              </a:rPr>
              <a:t>: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The address, which is represented in the code as REQ_ID_TO_PROD, can simply be set to 0.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Global Signals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6898DB-6869-4AD9-95C6-3851CE902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694427"/>
              </p:ext>
            </p:extLst>
          </p:nvPr>
        </p:nvGraphicFramePr>
        <p:xfrm>
          <a:off x="381000" y="5006994"/>
          <a:ext cx="8382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665">
                  <a:extLst>
                    <a:ext uri="{9D8B030D-6E8A-4147-A177-3AD203B41FA5}">
                      <a16:colId xmlns:a16="http://schemas.microsoft.com/office/drawing/2014/main" val="2660468893"/>
                    </a:ext>
                  </a:extLst>
                </a:gridCol>
                <a:gridCol w="1858296">
                  <a:extLst>
                    <a:ext uri="{9D8B030D-6E8A-4147-A177-3AD203B41FA5}">
                      <a16:colId xmlns:a16="http://schemas.microsoft.com/office/drawing/2014/main" val="3960773238"/>
                    </a:ext>
                  </a:extLst>
                </a:gridCol>
                <a:gridCol w="5361039">
                  <a:extLst>
                    <a:ext uri="{9D8B030D-6E8A-4147-A177-3AD203B41FA5}">
                      <a16:colId xmlns:a16="http://schemas.microsoft.com/office/drawing/2014/main" val="2293067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41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Clock 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Global clock signal. All signals are sampled on the rising edge of the global clock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8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ARESETn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Reset 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Global active-low reset signal.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3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10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2E609-C884-4AEE-BB15-6A4E571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AXI Signal Description (for Lab3)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FE5610-9E6C-4A91-8D3E-DF538575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Write data channel</a:t>
            </a:r>
          </a:p>
          <a:p>
            <a:endParaRPr lang="zh-TW" altLang="en-US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74C6A89-1E7F-4698-B9CE-7D8CE3DBBC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022586"/>
              </p:ext>
            </p:extLst>
          </p:nvPr>
        </p:nvGraphicFramePr>
        <p:xfrm>
          <a:off x="190500" y="2104104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37">
                  <a:extLst>
                    <a:ext uri="{9D8B030D-6E8A-4147-A177-3AD203B41FA5}">
                      <a16:colId xmlns:a16="http://schemas.microsoft.com/office/drawing/2014/main" val="3360456074"/>
                    </a:ext>
                  </a:extLst>
                </a:gridCol>
                <a:gridCol w="1428108">
                  <a:extLst>
                    <a:ext uri="{9D8B030D-6E8A-4147-A177-3AD203B41FA5}">
                      <a16:colId xmlns:a16="http://schemas.microsoft.com/office/drawing/2014/main" val="273210644"/>
                    </a:ext>
                  </a:extLst>
                </a:gridCol>
                <a:gridCol w="6148655">
                  <a:extLst>
                    <a:ext uri="{9D8B030D-6E8A-4147-A177-3AD203B41FA5}">
                      <a16:colId xmlns:a16="http://schemas.microsoft.com/office/drawing/2014/main" val="4173168155"/>
                    </a:ext>
                  </a:extLst>
                </a:gridCol>
              </a:tblGrid>
              <a:tr h="322728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8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M_AXIS_TDATA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 data. A single piece of data will be one character (char).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9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M_AXIS_TVALID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 valid indicates that valid write data is available :</a:t>
                      </a:r>
                    </a:p>
                    <a:p>
                      <a:r>
                        <a:rPr lang="en-US" altLang="zh-TW" dirty="0"/>
                        <a:t>1 = write data available</a:t>
                      </a:r>
                    </a:p>
                    <a:p>
                      <a:r>
                        <a:rPr lang="en-US" altLang="zh-TW" dirty="0"/>
                        <a:t>0 = write data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9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M_AXIS_TREADY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 ready indicates that the slave can accept the write data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1 = slave ready</a:t>
                      </a:r>
                    </a:p>
                    <a:p>
                      <a:r>
                        <a:rPr lang="en-US" altLang="zh-TW" dirty="0"/>
                        <a:t>0 = slave not 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7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M_AXIS_TLAST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 last piece of data in a sequence of consecutive characters: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 = Last data</a:t>
                      </a:r>
                    </a:p>
                    <a:p>
                      <a:r>
                        <a:rPr lang="en-US" altLang="zh-TW" dirty="0"/>
                        <a:t>0 = Not last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68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0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6BEDFB-CECD-46ED-88AE-549C0196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AXI Signal Description (for Lab3)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A90A42-A64A-4527-B19E-AB95032B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Read address channel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F64F398-0B74-4FA3-98D4-1542D39F5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172151"/>
              </p:ext>
            </p:extLst>
          </p:nvPr>
        </p:nvGraphicFramePr>
        <p:xfrm>
          <a:off x="526549" y="2172099"/>
          <a:ext cx="8083195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18">
                  <a:extLst>
                    <a:ext uri="{9D8B030D-6E8A-4147-A177-3AD203B41FA5}">
                      <a16:colId xmlns:a16="http://schemas.microsoft.com/office/drawing/2014/main" val="2797239523"/>
                    </a:ext>
                  </a:extLst>
                </a:gridCol>
                <a:gridCol w="1148528">
                  <a:extLst>
                    <a:ext uri="{9D8B030D-6E8A-4147-A177-3AD203B41FA5}">
                      <a16:colId xmlns:a16="http://schemas.microsoft.com/office/drawing/2014/main" val="609438853"/>
                    </a:ext>
                  </a:extLst>
                </a:gridCol>
                <a:gridCol w="4976949">
                  <a:extLst>
                    <a:ext uri="{9D8B030D-6E8A-4147-A177-3AD203B41FA5}">
                      <a16:colId xmlns:a16="http://schemas.microsoft.com/office/drawing/2014/main" val="4164912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28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REQ_ID_TO_PROD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Read address indicates the location to be read.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41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REQ_VALID_TO_PROD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</a:rPr>
                        <a:t>Read address valid indicates that valid read address is available:</a:t>
                      </a:r>
                    </a:p>
                    <a:p>
                      <a:r>
                        <a:rPr lang="en-US" altLang="zh-TW" dirty="0">
                          <a:latin typeface="+mn-lt"/>
                        </a:rPr>
                        <a:t>1 = address available</a:t>
                      </a:r>
                    </a:p>
                    <a:p>
                      <a:r>
                        <a:rPr lang="en-US" altLang="zh-TW" dirty="0">
                          <a:latin typeface="+mn-lt"/>
                        </a:rPr>
                        <a:t>0 = address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53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REQ_READY_FROM_PROD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Read address ready indicates that the slave can accept the read address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1 = slave ready</a:t>
                      </a:r>
                    </a:p>
                    <a:p>
                      <a:r>
                        <a:rPr lang="en-US" altLang="zh-TW" dirty="0"/>
                        <a:t>0 = slave not ready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14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151697"/>
      </p:ext>
    </p:extLst>
  </p:cSld>
  <p:clrMapOvr>
    <a:masterClrMapping/>
  </p:clrMapOvr>
</p:sld>
</file>

<file path=ppt/theme/theme1.xml><?xml version="1.0" encoding="utf-8"?>
<a:theme xmlns:a="http://schemas.openxmlformats.org/drawingml/2006/main" name="cer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ss" id="{3E8277A9-E828-429E-85EC-54CBAFB3E86A}" vid="{5C84C648-E0EA-4BCA-BAFB-5242954E76ED}"/>
    </a:ext>
  </a:extLst>
</a:theme>
</file>

<file path=ppt/theme/theme10.xml><?xml version="1.0" encoding="utf-8"?>
<a:theme xmlns:a="http://schemas.openxmlformats.org/drawingml/2006/main" name="2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11.xml><?xml version="1.0" encoding="utf-8"?>
<a:theme xmlns:a="http://schemas.openxmlformats.org/drawingml/2006/main" name="1_ce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ceres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4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5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3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3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ce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" id="{ED77366A-4126-4053-8FC3-907FF6DA654F}" vid="{28BE75BD-3A5F-48CE-B690-B3FDCB7FADF9}"/>
    </a:ext>
  </a:extLst>
</a:theme>
</file>

<file path=ppt/theme/theme7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8.xml><?xml version="1.0" encoding="utf-8"?>
<a:theme xmlns:a="http://schemas.openxmlformats.org/drawingml/2006/main" name="3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9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ceress</Template>
  <TotalTime>42885</TotalTime>
  <Words>740</Words>
  <Application>Microsoft Office PowerPoint</Application>
  <PresentationFormat>如螢幕大小 (4:3)</PresentationFormat>
  <Paragraphs>121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16</vt:i4>
      </vt:variant>
      <vt:variant>
        <vt:lpstr>投影片標題</vt:lpstr>
      </vt:variant>
      <vt:variant>
        <vt:i4>13</vt:i4>
      </vt:variant>
    </vt:vector>
  </HeadingPairs>
  <TitlesOfParts>
    <vt:vector size="40" baseType="lpstr">
      <vt:lpstr>Noto Sans Symbols</vt:lpstr>
      <vt:lpstr>微軟正黑體</vt:lpstr>
      <vt:lpstr>DFKai-SB</vt:lpstr>
      <vt:lpstr>DFKai-SB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ceress</vt:lpstr>
      <vt:lpstr>Access Lab</vt:lpstr>
      <vt:lpstr>1_Access Lab</vt:lpstr>
      <vt:lpstr>1_Blends</vt:lpstr>
      <vt:lpstr>1_Access</vt:lpstr>
      <vt:lpstr>cere</vt:lpstr>
      <vt:lpstr>2_Access Lab</vt:lpstr>
      <vt:lpstr>3_Access Lab</vt:lpstr>
      <vt:lpstr>2_Blends</vt:lpstr>
      <vt:lpstr>2_Access</vt:lpstr>
      <vt:lpstr>1_cere</vt:lpstr>
      <vt:lpstr>1_ceress</vt:lpstr>
      <vt:lpstr>4_Access Lab</vt:lpstr>
      <vt:lpstr>5_Access Lab</vt:lpstr>
      <vt:lpstr>3_Blends</vt:lpstr>
      <vt:lpstr>3_Access</vt:lpstr>
      <vt:lpstr>MLchip Lab3 DMA</vt:lpstr>
      <vt:lpstr>Handshake Process</vt:lpstr>
      <vt:lpstr>Handshake Dependencies</vt:lpstr>
      <vt:lpstr>Simplified AXI protocol</vt:lpstr>
      <vt:lpstr>Simplified AXI protocol</vt:lpstr>
      <vt:lpstr>Lab3 Description</vt:lpstr>
      <vt:lpstr>AXI Signal Description (for Lab3)</vt:lpstr>
      <vt:lpstr>AXI Signal Description (for Lab3)</vt:lpstr>
      <vt:lpstr>AXI Signal Description (for Lab3)</vt:lpstr>
      <vt:lpstr>AXI Signal Description (for Lab3)</vt:lpstr>
      <vt:lpstr>Command &amp; Submission</vt:lpstr>
      <vt:lpstr>Grading policy</vt:lpstr>
      <vt:lpstr>Grading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Approximated Prediction Strategy - LazyConvPool (LCP)</dc:title>
  <dc:creator>簡伯丞</dc:creator>
  <cp:lastModifiedBy>柯立恆</cp:lastModifiedBy>
  <cp:revision>309</cp:revision>
  <dcterms:created xsi:type="dcterms:W3CDTF">2016-12-28T07:00:03Z</dcterms:created>
  <dcterms:modified xsi:type="dcterms:W3CDTF">2025-05-24T13:14:45Z</dcterms:modified>
</cp:coreProperties>
</file>