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svgz"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4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notesMaster" Target="notesMasters/notesMaster1.xml" /><Relationship Id="rId43" Type="http://schemas.openxmlformats.org/officeDocument/2006/relationships/viewProps" Target="viewProps.xml" /><Relationship Id="rId42" Type="http://schemas.openxmlformats.org/officeDocument/2006/relationships/presProps" Target="presProps.xml" /><Relationship Id="rId1" Type="http://schemas.openxmlformats.org/officeDocument/2006/relationships/slideMaster" Target="slideMasters/slideMaster1.xml" /><Relationship Id="rId45" Type="http://schemas.openxmlformats.org/officeDocument/2006/relationships/tableStyles" Target="tableStyles.xml" /><Relationship Id="rId44"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Es ist einfach, weitere Zitate zu finden, die die Bedeutung von </a:t>
            </a:r>
            <a:r>
              <a:rPr b="1"/>
              <a:t>digitalen Technologien</a:t>
            </a:r>
            <a:r>
              <a:rPr/>
              <a:t> für Wirtschaft und Gesellschaft deutlich machen — noch nie waren Informationen und Dienste so allgegenwärtig und die Geschwindigkeit, mit der neue Technologien unseren Alltag sowie Unternehmen, Kunden und Mitarbeiter gleichermaßen verändern, so hoch.</a:t>
            </a:r>
          </a:p>
          <a:p>
            <a:pPr lvl="0" indent="0" marL="0">
              <a:buNone/>
            </a:pPr>
          </a:p>
          <a:p>
            <a:pPr lvl="0" indent="0" marL="0">
              <a:buNone/>
            </a:pPr>
            <a:r>
              <a:rPr/>
              <a:t>In dieser Vorlesung beschäftigen wir uns mit den Grundlagen des </a:t>
            </a:r>
            <a:r>
              <a:rPr b="1"/>
              <a:t>Informationsmanagement</a:t>
            </a:r>
            <a:r>
              <a:rPr/>
              <a:t>. In diesem Kapitel starten wir mit der Klärung einiger wichtiger Grundbegriffe.</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Doch was genau sind </a:t>
            </a:r>
            <a:r>
              <a:rPr b="1"/>
              <a:t>Informationen</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Es gibt eine Vielzahl unterschiedlicher Definitionen. Zudem werden die Begriffe </a:t>
            </a:r>
            <a:r>
              <a:rPr b="1"/>
              <a:t>Daten</a:t>
            </a:r>
            <a:r>
              <a:rPr/>
              <a:t>, </a:t>
            </a:r>
            <a:r>
              <a:rPr b="1"/>
              <a:t>Information</a:t>
            </a:r>
            <a:r>
              <a:rPr/>
              <a:t> und </a:t>
            </a:r>
            <a:r>
              <a:rPr b="1"/>
              <a:t>Wissen</a:t>
            </a:r>
            <a:r>
              <a:rPr/>
              <a:t> oft synonym verwendet.</a:t>
            </a:r>
          </a:p>
          <a:p>
            <a:pPr lvl="0" indent="0" marL="0">
              <a:buNone/>
            </a:pPr>
          </a:p>
          <a:p>
            <a:pPr lvl="0" indent="0" marL="0">
              <a:buNone/>
            </a:pPr>
            <a:r>
              <a:rPr/>
              <a:t>Zur Abgrenzung dieser Begriffe verwenden wir in dieser Veranstaltung folgende Definitionen:</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1270000">
              <a:buNone/>
            </a:pPr>
            <a:r>
              <a:rPr sz="2000" b="1"/>
              <a:t>Produktionsfaktor</a:t>
            </a:r>
          </a:p>
          <a:p>
            <a:pPr lvl="0" indent="0" marL="0">
              <a:buNone/>
            </a:pPr>
          </a:p>
          <a:p>
            <a:pPr lvl="0" indent="0" marL="1270000">
              <a:buNone/>
            </a:pPr>
            <a:r>
              <a:rPr sz="2000"/>
              <a:t>Als Produktionsfaktor bezeichnet man in der Betriebswirtschaftslehre und Volkswirtschaftslehre jene in der Produktion verwendeten materiellen und immateriellen Güter, deren Einsatz zur Herstellung anderer Güter oder Dienstleistungen aus technischen oder wirtschaftlichen Gründen erforderlich ist, also </a:t>
            </a:r>
            <a:r>
              <a:rPr sz="2000" b="1"/>
              <a:t>Boden</a:t>
            </a:r>
            <a:r>
              <a:rPr sz="2000"/>
              <a:t>, </a:t>
            </a:r>
            <a:r>
              <a:rPr sz="2000" b="1"/>
              <a:t>Arbeit</a:t>
            </a:r>
            <a:r>
              <a:rPr sz="2000"/>
              <a:t>, </a:t>
            </a:r>
            <a:r>
              <a:rPr sz="2000" b="1"/>
              <a:t>Kapital</a:t>
            </a:r>
            <a:r>
              <a:rPr sz="2000"/>
              <a:t> und </a:t>
            </a:r>
            <a:r>
              <a:rPr sz="2000" b="1"/>
              <a:t>Information</a:t>
            </a:r>
            <a:r>
              <a:rPr sz="2000"/>
              <a:t>.</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Die zielgerichtete Bereitstellung von Informationen wird auch als </a:t>
            </a:r>
            <a:r>
              <a:rPr b="1"/>
              <a:t>Informationslogistik</a:t>
            </a:r>
            <a:r>
              <a:rPr/>
              <a:t> bezeichnet.</a:t>
            </a:r>
          </a:p>
          <a:p>
            <a:pPr lvl="0" indent="0" marL="0">
              <a:buNone/>
            </a:pPr>
          </a:p>
          <a:p>
            <a:pPr lvl="0" indent="0" marL="0">
              <a:buNone/>
            </a:pPr>
            <a:r>
              <a:rPr/>
              <a:t>Die zentrale Bedeutung der Informationslogistik kann am Beispiel des Investors verdeutlicht werden. Wenn der Investor entweder a) einen falschen Verlauf des Aktienkurses (falsche Qualität) oder b) den richtigen Verlauf erst am Tag darauf (falsche Zeit) oder c) den richtigen Verlauf zur richtigen Zeit an eine falsche Adresse zugesandt bekommt, dann ist die Information für ihn im schlechtesten Fall ohne Wert (Leimeister 2021, p. 28).</a:t>
            </a:r>
          </a:p>
          <a:p>
            <a:pPr lvl="0" indent="0" marL="0">
              <a:buNone/>
            </a:pPr>
          </a:p>
          <a:p>
            <a:pPr lvl="0" indent="0" marL="0">
              <a:buNone/>
            </a:pPr>
            <a:r>
              <a:rPr/>
              <a:t>Im Rahmen des Informationsmanagements müssen</a:t>
            </a:r>
          </a:p>
          <a:p>
            <a:pPr lvl="0" indent="0" marL="0">
              <a:buNone/>
            </a:pPr>
          </a:p>
          <a:p>
            <a:pPr lvl="0"/>
            <a:r>
              <a:rPr/>
              <a:t>Angebot, Nachfrage und Verwendung von Information gestaltet,</a:t>
            </a:r>
          </a:p>
          <a:p>
            <a:pPr lvl="0" indent="0" marL="0">
              <a:buNone/>
            </a:pPr>
          </a:p>
          <a:p>
            <a:pPr lvl="0"/>
            <a:r>
              <a:rPr/>
              <a:t>Systeme, die Daten produzieren, beschaffen, verteilen und verarbeiten (Informationssysteme) sowie</a:t>
            </a:r>
          </a:p>
          <a:p>
            <a:pPr lvl="0" indent="0" marL="0">
              <a:buNone/>
            </a:pPr>
          </a:p>
          <a:p>
            <a:pPr lvl="0"/>
            <a:r>
              <a:rPr/>
              <a:t>die zugehörige Technik (Informationstechnologie) gesteuert werden.</a:t>
            </a:r>
          </a:p>
        </p:txBody>
      </p:sp>
      <p:sp>
        <p:nvSpPr>
          <p:cNvPr id="4" name="Slide Number Placeholder 3"/>
          <p:cNvSpPr>
            <a:spLocks noGrp="1"/>
          </p:cNvSpPr>
          <p:nvPr>
            <p:ph type="sldNum" sz="quarter" idx="10"/>
          </p:nvPr>
        </p:nvSpPr>
        <p:spPr/>
        <p:txBody>
          <a:bodyPr/>
          <a:lstStyle/>
          <a:p>
            <a:fld id="{18BDFEC3-8487-43E8-A154-7C12CBC1FFF2}" type="slidenum">
              <a:rPr lang="en-US"/>
              <a:t>25</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Die Wirtschaftsinformatik (WI) ist ein interdisziplinäres Fach, entstanden zunächst zwischen den Feldern Betriebswirtschaftslehre und Informatik. Im Laufe der Entwicklung der Disziplin rückten auch die Schnittstellen zu den Ingenieurwissenschaften und den Verhaltenswissenschaften stärker in den Fokus, insbesondere hinsichtlich der reproduzierbaren Gestaltung technologischer Lösungen und der Erforschung der Nutzungsabsichten und des Nutzungsverhaltens.</a:t>
            </a:r>
          </a:p>
        </p:txBody>
      </p:sp>
      <p:sp>
        <p:nvSpPr>
          <p:cNvPr id="4" name="Slide Number Placeholder 3"/>
          <p:cNvSpPr>
            <a:spLocks noGrp="1"/>
          </p:cNvSpPr>
          <p:nvPr>
            <p:ph type="sldNum" sz="quarter" idx="10"/>
          </p:nvPr>
        </p:nvSpPr>
        <p:spPr/>
        <p:txBody>
          <a:bodyPr/>
          <a:lstStyle/>
          <a:p>
            <a:fld id="{18BDFEC3-8487-43E8-A154-7C12CBC1FFF2}" type="slidenum">
              <a:rPr lang="en-US"/>
              <a:t>29</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www.behance.net/lulikibudi" TargetMode="External" /><Relationship Id="rId2" Type="http://schemas.openxmlformats.org/officeDocument/2006/relationships/image" Target="../media/image1.jpg" /></Relationships>
</file>

<file path=ppt/slides/_rels/slide1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notesSlide" Target="../notesSlides/notesSlide3.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svgz"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 Id="rId3" Type="http://schemas.openxmlformats.org/officeDocument/2006/relationships/hyperlink" Target="slides.html" TargetMode="External" /><Relationship Id="rId4" Type="http://schemas.openxmlformats.org/officeDocument/2006/relationships/slide" Target="slide39.xml" /><Relationship Id="rId5" Type="http://schemas.openxmlformats.org/officeDocument/2006/relationships/hyperlink" Target="assets/big-picture.pdf" TargetMode="External" /></Relationships>
</file>

<file path=ppt/slides/_rels/slide2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 Id="rId3" Type="http://schemas.openxmlformats.org/officeDocument/2006/relationships/slide" Target="slide39.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 Id="rId3" Type="http://schemas.openxmlformats.org/officeDocument/2006/relationships/image" Target="../media/image3.svgz"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www.stepstone.com" TargetMode="External" /><Relationship Id="rId3" Type="http://schemas.openxmlformats.org/officeDocument/2006/relationships/hyperlink" Target="www.indeed.com" TargetMode="External" /><Relationship Id="rId4" Type="http://schemas.openxmlformats.org/officeDocument/2006/relationships/hyperlink" Target="https://www.enzyklopaedie-der-wirtschaftsinformatik.de/wi-enzyklopaedie/lexikon/uebergreifendes/Disziplinen%20der%20WI/Wirtschaftsinformatik/index.html?searchterm=Einordnung+der+Wirtschaftsinfor" TargetMode="Externa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2/" TargetMode="External" /></Relationships>
</file>

<file path=ppt/slides/_rels/slide9.xml.rels><?xml version="1.0" encoding="UTF-8"?><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Top</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Was sind Grundkonzepte des Informationsmanagements?</a:t>
            </a:r>
            <a:br/>
            <a:br/>
            <a:r>
              <a:rPr/>
              <a:t>Andy Weeger</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companies.jpg" id="0" name="Picture 1"/>
          <p:cNvPicPr>
            <a:picLocks noGrp="1" noChangeAspect="1"/>
          </p:cNvPicPr>
          <p:nvPr/>
        </p:nvPicPr>
        <p:blipFill>
          <a:blip r:embed="rId2"/>
          <a:stretch>
            <a:fillRect/>
          </a:stretch>
        </p:blipFill>
        <p:spPr bwMode="auto">
          <a:xfrm>
            <a:off x="2413000" y="1193800"/>
            <a:ext cx="43180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Abbildung 1: Digitale Unternehmen im analogen Zeitalter, ein Projekt von </a:t>
            </a:r>
            <a:r>
              <a:rPr>
                <a:hlinkClick r:id="rId3"/>
              </a:rPr>
              <a:t>Luli Kibudi</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Digitale Companies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Die wertvollsten börsennotierten Unternehmen der Welt sind heute digitale Tech-Giganten.</a:t>
            </a:r>
          </a:p>
          <a:p>
            <a:pPr lvl="0" indent="0" marL="0">
              <a:buNone/>
            </a:pPr>
            <a:r>
              <a:rPr/>
              <a:t>. . .</a:t>
            </a:r>
          </a:p>
          <a:p>
            <a:pPr lvl="0" indent="0" marL="0">
              <a:buNone/>
            </a:pPr>
            <a:r>
              <a:rPr/>
              <a:t>Diese Unternehmen haben einzigartige, auf die Digitalisierung ausgerichtete strategische Fähigkeiten, die sie in die Lage versetzen, vergleichbare traditionelle Marktteilnehmer weit hinter sich zu lassen.</a:t>
            </a:r>
          </a:p>
          <a:p>
            <a:pPr lvl="0" indent="0" marL="0">
              <a:buNone/>
            </a:pPr>
            <a:r>
              <a:rPr/>
              <a:t>. . .</a:t>
            </a:r>
          </a:p>
          <a:p>
            <a:pPr lvl="0" indent="0" marL="0">
              <a:buNone/>
            </a:pPr>
            <a:r>
              <a:rPr/>
              <a:t>Fähigkeiten, die im Zeitalter der Digitalisierung besonders wichtig sind (Reinhardt 2020):</a:t>
            </a:r>
          </a:p>
          <a:p>
            <a:pPr lvl="0"/>
            <a:r>
              <a:rPr/>
              <a:t>Große Datenmengen in Echtzeit zu verarbeiten,</a:t>
            </a:r>
          </a:p>
          <a:p>
            <a:pPr lvl="0"/>
            <a:r>
              <a:rPr/>
              <a:t>digitale Geschäftsmodelle mit der physischen Welt zu koppeln,</a:t>
            </a:r>
          </a:p>
          <a:p>
            <a:pPr lvl="0"/>
            <a:r>
              <a:rPr/>
              <a:t>verteilte und fragmentierte Kundendaten intelligent zu analysieren oder zu speichern und</a:t>
            </a:r>
          </a:p>
          <a:p>
            <a:pPr lvl="0"/>
            <a:r>
              <a:rPr/>
              <a:t>neue technologische Verfahren, Prozesse und Innovationen in sehr kurzer Zeit zu entwickeln und an den Markt zu bringen.</a:t>
            </a:r>
          </a:p>
          <a:p>
            <a:pPr lvl="0" indent="0" marL="0">
              <a:buNone/>
            </a:pPr>
            <a:r>
              <a:rPr/>
              <a:t>Information</a:t>
            </a:r>
          </a:p>
          <a:p>
            <a:pPr lvl="0" indent="0" marL="0">
              <a:buNone/>
            </a:pPr>
            <a:r>
              <a:rPr/>
              <a:t>Die Digitalisierung bezeichnet also die </a:t>
            </a:r>
            <a:r>
              <a:rPr b="1"/>
              <a:t>Umwandlung von Informationen in computerlesbare Formate</a:t>
            </a:r>
            <a:r>
              <a:rPr/>
              <a:t> sowie die sich daraus ergebenden Möglichkeiten.</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Diskussion</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Doch was genau sind </a:t>
            </a:r>
            <a:r>
              <a:rPr b="1"/>
              <a:t>Informationen</a:t>
            </a:r>
            <a:r>
              <a:rPr/>
              <a:t>?</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Definition</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b="1"/>
              <a:t>Daten</a:t>
            </a:r>
            <a:r>
              <a:rPr/>
              <a:t> sind Zeichen aus einem Zeichenvorrat, die in einen definierten, strukturierten Zusammenhang stehen. Daten sind noch nicht in eine für den Menschen verständliche und verwendbare Form gebracht.</a:t>
            </a:r>
          </a:p>
          <a:p>
            <a:pPr lvl="0" indent="0" marL="0">
              <a:buNone/>
            </a:pPr>
            <a:r>
              <a:rPr/>
              <a:t>. . .</a:t>
            </a:r>
          </a:p>
          <a:p>
            <a:pPr lvl="0" indent="0" marL="0">
              <a:buNone/>
            </a:pPr>
            <a:r>
              <a:rPr b="1"/>
              <a:t>Informationen</a:t>
            </a:r>
            <a:r>
              <a:rPr/>
              <a:t> sind Daten in einem gegebenen Kontext, der den Daten Bedeutung verleiht. Informationen sind für Menschen bedeutungsvoll und nützlich.</a:t>
            </a:r>
          </a:p>
          <a:p>
            <a:pPr lvl="0" indent="0" marL="0">
              <a:buNone/>
            </a:pPr>
            <a:r>
              <a:rPr/>
              <a:t>. . .</a:t>
            </a:r>
          </a:p>
          <a:p>
            <a:pPr lvl="0" indent="0" marL="0">
              <a:buNone/>
            </a:pPr>
            <a:r>
              <a:rPr b="1"/>
              <a:t>Wissen</a:t>
            </a:r>
            <a:r>
              <a:rPr/>
              <a:t> entsteht, wenn unterschiedliche Informationen miteinander vernetzt werden. Wissen ist die Basis für Handlungen und Entscheidungen.</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Visualisierung</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informationen.svg" id="0" name="Picture 1"/>
          <p:cNvPicPr>
            <a:picLocks noGrp="1" noChangeAspect="1"/>
          </p:cNvPicPr>
          <p:nvPr/>
        </p:nvPicPr>
        <p:blipFill>
          <a:blip r:embed="rId2"/>
          <a:stretch>
            <a:fillRect/>
          </a:stretch>
        </p:blipFill>
        <p:spPr bwMode="auto">
          <a:xfrm>
            <a:off x="1854200" y="1193800"/>
            <a:ext cx="54229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Abbildung 2: Abgrenzung von Zeichen, Daten, Information und Wissen nach Krcmar (2015, p. 4)</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Auf der untersten Ebene befindet sich der Vorrat verschiedener Zeichen (bspw. Dezimalzahlen und Dezimaltrennzeichen). Werden die Zeichen in einen definierten, strukturierten Zusammenhang gebracht, kann man von Daten sprechen (bei Dezimalzahlen hat jede Ziffer einen Ziffernwert und je nach Position einen Stellenwert). Daten folgen also einer Syntax. Die Ergänzung der Daten um einen Kontext verschafft den Daten Bedeutung. Dadurch entsteht Information. Im Beispiel wird durch Hinzufügen von weiteren Zeichen und Daten (</a:t>
            </a:r>
            <a:r>
              <a:rPr>
                <a:latin typeface="Courier"/>
              </a:rPr>
              <a:t>€</a:t>
            </a:r>
            <a:r>
              <a:rPr/>
              <a:t> </a:t>
            </a:r>
            <a:r>
              <a:rPr>
                <a:latin typeface="Courier"/>
              </a:rPr>
              <a:t>=</a:t>
            </a:r>
            <a:r>
              <a:rPr/>
              <a:t> und </a:t>
            </a:r>
            <a:r>
              <a:rPr>
                <a:latin typeface="Courier"/>
              </a:rPr>
              <a:t>1 US $</a:t>
            </a:r>
            <a:r>
              <a:rPr/>
              <a:t>), dass mit 0,87 der Wert des Dollars in Euro gemeint ist. Wird diese Information mit weiteren Informationen, Erfahrungen und Handlungsbezügen vernetzt, entsteht Wissen. Der Wert steigt in mit jeder Ebene der Hierarchie.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hlinkClick r:id="rId3"/>
              </a:rPr>
              <a:t>Präsentation</a:t>
            </a:r>
            <a:r>
              <a:rPr baseline="30000">
                <a:hlinkClick r:id="rId4" action="ppaction://hlinksldjump"/>
              </a:rPr>
              <a:t>1</a:t>
            </a:r>
            <a:r>
              <a:rPr/>
              <a:t> / </a:t>
            </a:r>
            <a:r>
              <a:rPr>
                <a:hlinkClick r:id="rId5"/>
              </a:rPr>
              <a:t>Big Picture</a:t>
            </a:r>
          </a:p>
          <a:p>
            <a:pPr lvl="0" indent="0" marL="0">
              <a:buNone/>
            </a:pPr>
            <a:r>
              <a:rPr>
                <a:latin typeface="Courier"/>
              </a:rPr>
              <a:t>Version 0.8 (Sommersemester 2023)</a:t>
            </a:r>
          </a:p>
          <a:p>
            <a:pPr lvl="0" indent="0" marL="0">
              <a:buNone/>
            </a:pPr>
            <a:r>
              <a:rPr/>
              <a:t>Motivation</a:t>
            </a:r>
          </a:p>
          <a:p>
            <a:pPr lvl="0" indent="0" marL="1270000">
              <a:buNone/>
            </a:pPr>
            <a:r>
              <a:rPr sz="2000"/>
              <a:t>Every business is a software business now.</a:t>
            </a:r>
            <a:br/>
            <a:r>
              <a:rPr sz="2000" i="1"/>
              <a:t>Dean Leffingwell, Creator of SAFe (2019)</a:t>
            </a:r>
          </a:p>
          <a:p>
            <a:pPr lvl="0" indent="0" marL="1270000">
              <a:buNone/>
            </a:pPr>
            <a:r>
              <a:rPr sz="2000"/>
              <a:t>Wer sich nicht digitalisiert, wird ausgeknockt.</a:t>
            </a:r>
            <a:br/>
            <a:r>
              <a:rPr sz="2000" i="1"/>
              <a:t>Wladimir Klitschko, ehemaliger Box-Weltmeister (2017)</a:t>
            </a:r>
          </a:p>
          <a:p>
            <a:pPr lvl="0" indent="0" marL="1270000">
              <a:buNone/>
            </a:pPr>
            <a:r>
              <a:rPr sz="2000"/>
              <a:t>Erfolg der Software entscheidet über unsere Zukunft.</a:t>
            </a:r>
            <a:br/>
            <a:r>
              <a:rPr sz="2000" i="1"/>
              <a:t>Herbert Diess (2017), ehemaliger CEO der VW AG</a:t>
            </a:r>
          </a:p>
          <a:p>
            <a:pPr lvl="0" indent="0" marL="0">
              <a:buNone/>
            </a:pPr>
            <a:r>
              <a:rPr/>
              <a:t>Lernergebnisse 🎯</a:t>
            </a:r>
          </a:p>
          <a:p>
            <a:pPr lvl="0" indent="0" marL="0">
              <a:buNone/>
            </a:pPr>
            <a:r>
              <a:rPr/>
              <a:t>Nach dieser Einheit können Sie</a:t>
            </a:r>
          </a:p>
          <a:p>
            <a:pPr lvl="0"/>
            <a:r>
              <a:rPr/>
              <a:t>den Begriff </a:t>
            </a:r>
            <a:r>
              <a:rPr b="1"/>
              <a:t>Digitalisierung</a:t>
            </a:r>
            <a:r>
              <a:rPr/>
              <a:t> definieren und anhand von Beispielen erläutern,</a:t>
            </a:r>
          </a:p>
          <a:p>
            <a:pPr lvl="0"/>
            <a:r>
              <a:rPr/>
              <a:t>zeigen, wie Digitalisierung Arbeit und Wirtschaft bislang verändert hat und in Zukunft verändern wird,</a:t>
            </a:r>
          </a:p>
          <a:p>
            <a:pPr lvl="0"/>
            <a:r>
              <a:rPr/>
              <a:t>anhand von Beispielen erläutern, was </a:t>
            </a:r>
            <a:r>
              <a:rPr b="1"/>
              <a:t>Informationen</a:t>
            </a:r>
            <a:r>
              <a:rPr/>
              <a:t> sind, wie diese entstehen und welche Rolle diese für die betriebliche Leistungserstellung spielen,</a:t>
            </a:r>
          </a:p>
          <a:p>
            <a:pPr lvl="0"/>
            <a:r>
              <a:rPr/>
              <a:t>erklären, was </a:t>
            </a:r>
            <a:r>
              <a:rPr b="1"/>
              <a:t>Informationsmanagement</a:t>
            </a:r>
            <a:r>
              <a:rPr/>
              <a:t> ist und welche Ziele es im Unternehmen verfolgt ist und</a:t>
            </a:r>
          </a:p>
          <a:p>
            <a:pPr lvl="0"/>
            <a:r>
              <a:rPr/>
              <a:t>die Disziplin </a:t>
            </a:r>
            <a:r>
              <a:rPr b="1"/>
              <a:t>Wirtschaftsinformatik</a:t>
            </a:r>
            <a:r>
              <a:rPr/>
              <a:t> und ihre Aufgaben einordnen.</a:t>
            </a:r>
          </a:p>
          <a:p>
            <a:pPr lvl="0" indent="0" marL="0">
              <a:buNone/>
            </a:pPr>
            <a:r>
              <a:rPr/>
              <a:t>Digitalisierung</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Eigenschaften</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Nach Krcmar (2015, p. 5) haben Informationen folgende Eigenschaften</a:t>
            </a:r>
          </a:p>
          <a:p>
            <a:pPr lvl="0"/>
            <a:r>
              <a:rPr/>
              <a:t>Sie sind </a:t>
            </a:r>
            <a:r>
              <a:rPr b="1"/>
              <a:t>immatrielle Ressourcen</a:t>
            </a:r>
            <a:r>
              <a:rPr/>
              <a:t>, aber nicht kostenlos</a:t>
            </a:r>
          </a:p>
          <a:p>
            <a:pPr lvl="0"/>
            <a:r>
              <a:rPr/>
              <a:t>Sie </a:t>
            </a:r>
            <a:r>
              <a:rPr b="1"/>
              <a:t>stiften Nutzen</a:t>
            </a:r>
            <a:r>
              <a:rPr/>
              <a:t>, wenn sie in Handeln umgesetzt werden</a:t>
            </a:r>
          </a:p>
          <a:p>
            <a:pPr lvl="0"/>
            <a:r>
              <a:rPr/>
              <a:t>Ihr Wert hängt von der </a:t>
            </a:r>
            <a:r>
              <a:rPr b="1"/>
              <a:t>kontextspezifischen und der zeitlichen Verwendung</a:t>
            </a:r>
            <a:r>
              <a:rPr/>
              <a:t> ab und kann durch Hinzufügen, Selektieren, Konkretisieren und Weglassen verändert werden</a:t>
            </a:r>
          </a:p>
          <a:p>
            <a:pPr lvl="0"/>
            <a:r>
              <a:rPr/>
              <a:t>Treten in unterschiedliche </a:t>
            </a:r>
            <a:r>
              <a:rPr b="1"/>
              <a:t>Qualitäten</a:t>
            </a:r>
            <a:r>
              <a:rPr/>
              <a:t> auf (bspw. Verlässlichkeit)</a:t>
            </a:r>
          </a:p>
          <a:p>
            <a:pPr lvl="0"/>
            <a:r>
              <a:rPr/>
              <a:t>Sie sind leicht kopierbar, dadurch ist die Durchsetzung von exklusiven Rechten schwierig</a:t>
            </a:r>
          </a:p>
          <a:p>
            <a:pPr lvl="0"/>
            <a:r>
              <a:rPr/>
              <a:t>Sie werden kodiert übertragen, deshalb sind Standards notwendig</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Produktionsfaktor</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Information kann als </a:t>
            </a:r>
            <a:r>
              <a:rPr b="1"/>
              <a:t>Produktionsfaktor im betrieblichen Leistungserstellungsprozess</a:t>
            </a:r>
            <a:r>
              <a:rPr/>
              <a:t> verstanden werden (Krcmar 2015, p. 5).</a:t>
            </a:r>
          </a:p>
          <a:p>
            <a:pPr lvl="0" indent="0" marL="0">
              <a:buNone/>
            </a:pPr>
            <a:r>
              <a:rPr/>
              <a:t>. . .</a:t>
            </a:r>
          </a:p>
          <a:p>
            <a:pPr lvl="0" indent="0" marL="0">
              <a:buNone/>
            </a:pPr>
            <a:r>
              <a:rPr/>
              <a:t>Informationen müssen deshalb analog zu den anderen Produktionsfaktoren</a:t>
            </a:r>
            <a:r>
              <a:rPr baseline="30000">
                <a:hlinkClick r:id="rId3" action="ppaction://hlinksldjump"/>
              </a:rPr>
              <a:t>2</a:t>
            </a:r>
            <a:r>
              <a:rPr/>
              <a:t> betrachtet werden:</a:t>
            </a:r>
          </a:p>
          <a:p>
            <a:pPr lvl="0"/>
            <a:r>
              <a:rPr/>
              <a:t>Information muss gesteuert werden</a:t>
            </a:r>
          </a:p>
          <a:p>
            <a:pPr lvl="0"/>
            <a:r>
              <a:rPr/>
              <a:t>Information unterstützt die Steuerung der anderen Produktsionfaktoren</a:t>
            </a:r>
          </a:p>
          <a:p>
            <a:pPr lvl="0" indent="0" marL="0">
              <a:buNone/>
            </a:pPr>
            <a:r>
              <a:rPr/>
              <a:t>Informationsmanagement</a:t>
            </a:r>
          </a:p>
          <a:p>
            <a:pPr lvl="0" indent="0" marL="0">
              <a:buNone/>
            </a:pPr>
            <a:r>
              <a:rPr/>
              <a:t>Produktionsfaktoren sind Mittel, die Unternehmen benötigen, um ihre Produkte herzustellen. Wer kümmert sich um den Faktor Information?</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Definition</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Unter </a:t>
            </a:r>
            <a:r>
              <a:rPr b="1"/>
              <a:t>Management</a:t>
            </a:r>
            <a:r>
              <a:rPr/>
              <a:t> wird in der Betriebswirtschaft das Setzen von Zielen und Visionen, das Organisieren, das Entscheiden und das Kontrollieren sowie die Entwicklung und Förderung von Menschen im betrieblichen Kontext verstanden (Leimeister 2021, p.28).</a:t>
            </a:r>
          </a:p>
          <a:p>
            <a:pPr lvl="0" indent="0" marL="0">
              <a:buNone/>
            </a:pPr>
            <a:r>
              <a:rPr/>
              <a:t>. . .</a:t>
            </a:r>
          </a:p>
          <a:p>
            <a:pPr lvl="0" indent="0" marL="0">
              <a:buNone/>
            </a:pPr>
            <a:r>
              <a:rPr/>
              <a:t>Das </a:t>
            </a:r>
            <a:r>
              <a:rPr b="1"/>
              <a:t>Informationsmanagement</a:t>
            </a:r>
            <a:r>
              <a:rPr/>
              <a:t> befasst sich mit diesen Aktivitäten in Bezug auf Informationen. Zum Beispiel der Organisation und Kontrolle von Informationsflüssen innerhalb eines Unternehmens.</a:t>
            </a:r>
          </a:p>
          <a:p>
            <a:pPr lvl="0" indent="0" marL="0">
              <a:buNone/>
            </a:pPr>
            <a:r>
              <a:rPr/>
              <a:t>. . .</a:t>
            </a:r>
          </a:p>
          <a:p>
            <a:pPr lvl="0" indent="0" marL="0">
              <a:buNone/>
            </a:pPr>
            <a:r>
              <a:rPr/>
              <a:t>Das Informationsmanagement hat insbesondere zum Ziel, sicherzustellen, dass die benötigten Informationen zur richtigen Zeit in der richtigen Qualität und in der richtigen Menge am richtigen Ort sind.</a:t>
            </a:r>
          </a:p>
          <a:p>
            <a:pPr lvl="0" indent="0" marL="0">
              <a:buNone/>
            </a:pPr>
            <a:r>
              <a:rPr/>
              <a:t>Wirtschaftsinformatik</a:t>
            </a:r>
          </a:p>
          <a:p>
            <a:pPr lvl="0" indent="0" marL="0">
              <a:buNone/>
            </a:pPr>
            <a:r>
              <a:rPr/>
              <a:t>Das Informationsmanagement ist ein Teilgebiet der Wirtschaftsinformatik, eine eigenständige Disziplin aus der Betriebswirtschaftslehre.</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Definition</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Die Wirtschaftsinformatik befasst sich mit allen Aktivitäten rund um </a:t>
            </a:r>
            <a:r>
              <a:rPr b="1"/>
              <a:t>Entwicklung</a:t>
            </a:r>
            <a:r>
              <a:rPr/>
              <a:t>, </a:t>
            </a:r>
            <a:r>
              <a:rPr b="1"/>
              <a:t>Einführung</a:t>
            </a:r>
            <a:r>
              <a:rPr/>
              <a:t>, </a:t>
            </a:r>
            <a:r>
              <a:rPr b="1"/>
              <a:t>Betrieb</a:t>
            </a:r>
            <a:r>
              <a:rPr/>
              <a:t>, </a:t>
            </a:r>
            <a:r>
              <a:rPr b="1"/>
              <a:t>Nutzung</a:t>
            </a:r>
            <a:r>
              <a:rPr/>
              <a:t> und </a:t>
            </a:r>
            <a:r>
              <a:rPr b="1"/>
              <a:t>Ablösung</a:t>
            </a:r>
            <a:r>
              <a:rPr/>
              <a:t> von Systemen zur Bereitstellung von Information und zur Kommunikation (</a:t>
            </a:r>
            <a:r>
              <a:rPr b="1"/>
              <a:t>Informationssysteme</a:t>
            </a:r>
            <a:r>
              <a:rPr/>
              <a:t>).</a:t>
            </a:r>
          </a:p>
          <a:p>
            <a:pPr lvl="0" indent="0" marL="0">
              <a:buNone/>
            </a:pPr>
            <a:r>
              <a:rPr/>
              <a:t>. . .</a:t>
            </a:r>
          </a:p>
          <a:p>
            <a:pPr lvl="0" indent="0" marL="0">
              <a:buNone/>
            </a:pPr>
            <a:r>
              <a:rPr/>
              <a:t>Ziel ist insbesondere auch die Gestaltung von sozial akzeptablen, technisch stabilen und ökonomisch nachhaltigen </a:t>
            </a:r>
            <a:r>
              <a:rPr b="1"/>
              <a:t>Informationssystemen</a:t>
            </a:r>
            <a:r>
              <a:rPr/>
              <a:t> und </a:t>
            </a:r>
            <a:r>
              <a:rPr b="1"/>
              <a:t>Geschäftsmodellen</a:t>
            </a:r>
            <a:r>
              <a:rPr/>
              <a:t> (Leimeister 2021, p.11).</a:t>
            </a:r>
          </a:p>
          <a:p>
            <a:pPr lvl="0" indent="0" marL="0">
              <a:buNone/>
            </a:pPr>
            <a:r>
              <a:rPr/>
              <a:t>. . .</a:t>
            </a:r>
          </a:p>
          <a:p>
            <a:pPr lvl="0" indent="0" marL="0">
              <a:buNone/>
            </a:pPr>
            <a:r>
              <a:rPr/>
              <a:t>Die Wirtschaftsinformatik erforscht und gestaltet das (betriebliche) </a:t>
            </a:r>
            <a:r>
              <a:rPr b="1"/>
              <a:t>Informationsmanagement</a:t>
            </a:r>
            <a:r>
              <a:rPr/>
              <a:t>, insbesondere hinsichtlich der Gestaltung der Informationslogistik und der Informationssysteme sowie der zugrundeliegenden Informationstechnologie.</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Einordnung</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wirtschaftsinformatik.svg" id="0" name="Picture 1"/>
          <p:cNvPicPr>
            <a:picLocks noGrp="1" noChangeAspect="1"/>
          </p:cNvPicPr>
          <p:nvPr/>
        </p:nvPicPr>
        <p:blipFill>
          <a:blip r:embed="rId3"/>
          <a:stretch>
            <a:fillRect/>
          </a:stretch>
        </p:blipFill>
        <p:spPr bwMode="auto">
          <a:xfrm>
            <a:off x="1854200" y="1193800"/>
            <a:ext cx="54229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Abbildung 3: Einordnung der WI nach Mertens (2019)</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Diskussion</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Übungen ✏️</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Daten — Information — Wissen</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Grenzen Sie die Begriffe </a:t>
            </a:r>
            <a:r>
              <a:rPr i="1"/>
              <a:t>Wissen</a:t>
            </a:r>
            <a:r>
              <a:rPr/>
              <a:t>, </a:t>
            </a:r>
            <a:r>
              <a:rPr i="1"/>
              <a:t>Information</a:t>
            </a:r>
            <a:r>
              <a:rPr/>
              <a:t>, </a:t>
            </a:r>
            <a:r>
              <a:rPr i="1"/>
              <a:t>Daten</a:t>
            </a:r>
            <a:r>
              <a:rPr/>
              <a:t> und </a:t>
            </a:r>
            <a:r>
              <a:rPr i="1"/>
              <a:t>Zeichen</a:t>
            </a:r>
            <a:r>
              <a:rPr/>
              <a:t> anhand eines selbst gewählten Beispiels voneinander ab.</a:t>
            </a:r>
          </a:p>
          <a:p>
            <a:pPr lvl="0" indent="0" marL="0">
              <a:buNone/>
            </a:pPr>
            <a:r>
              <a:rPr/>
              <a:t>Erläutern Sie anhand von dem Beispiel, wie sich Information von matriellen Ressourcen abgrenzt.</a:t>
            </a:r>
          </a:p>
          <a:p>
            <a:pPr lvl="0" indent="0" marL="0">
              <a:buNone/>
            </a:pPr>
            <a:r>
              <a:rPr/>
              <a:t>Diskutieren Sie anhand des Beispiels welche konkrete Möglichkeiten sich ergeben, wenn die Information digital vorliegt.</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Digitalisierung</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Suchen Sie sich ein Beispiel für die Digitalisierung aus Ihrer Lebenswelt (Arbeit und/oder Freizeit).</a:t>
            </a:r>
          </a:p>
          <a:p>
            <a:pPr lvl="0" indent="0" marL="0">
              <a:buNone/>
            </a:pPr>
            <a:r>
              <a:rPr/>
              <a:t>Beschreiben Sie anhand dieses Beispiels, wie die Digitalisierung Ihren Alltag verändert hat (im Sinne der digitalen Transformation).</a:t>
            </a:r>
          </a:p>
          <a:p>
            <a:pPr lvl="0" indent="0" marL="0">
              <a:buNone/>
            </a:pPr>
            <a:r>
              <a:rPr/>
              <a:t>Sind die Veränderungen ausschließlich positiv? Falls ja, weshalb? Falls nein, welche negativen Aspekte sehen Sie?</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Informationsmanagement</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Wo ist in Ihrem Studium Informationsmanagement relevant?</a:t>
            </a:r>
          </a:p>
          <a:p>
            <a:pPr lvl="0"/>
            <a:r>
              <a:rPr/>
              <a:t>An welchen Punkten sind Sie auf gutes Informationsmanagement anderer Menschen angewiesen?</a:t>
            </a:r>
          </a:p>
          <a:p>
            <a:pPr lvl="0"/>
            <a:r>
              <a:rPr/>
              <a:t>Was sind Schwachstellen? Wie ließen sich diese beheben?</a:t>
            </a:r>
          </a:p>
          <a:p>
            <a:pPr lvl="0"/>
            <a:r>
              <a:rPr/>
              <a:t>Wozu müssen Sie selbst effizient Informationen managen?</a:t>
            </a:r>
          </a:p>
          <a:p>
            <a:pPr lvl="0"/>
            <a:r>
              <a:rPr/>
              <a:t>Wie setzen Sie dies um?</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Fähigkeiten des Informationsmanagements</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Tauschen Sie sich darüber aus, welche Fähigkeiten Sie im Studium erwerben möchten, damit Sie in Zukunft Digitalisierung in Wirtschaft und Gesellschaft positiv gestalten können. Dokumentieren Sie diese Fähigkeiten inkl. einer kurzen Beschreibung.</a:t>
            </a:r>
          </a:p>
          <a:p>
            <a:pPr lvl="0" indent="0" marL="0">
              <a:buNone/>
            </a:pPr>
            <a:r>
              <a:rPr/>
              <a:t>Nutzen Sie gerne Job-Portale, um notwengie Fähigkeiten zu identifizieren.</a:t>
            </a:r>
          </a:p>
          <a:p>
            <a:pPr lvl="0"/>
            <a:r>
              <a:rPr/>
              <a:t>Beispiele für Job-Portale: </a:t>
            </a:r>
            <a:r>
              <a:rPr>
                <a:hlinkClick r:id="rId2"/>
              </a:rPr>
              <a:t>stepstone</a:t>
            </a:r>
            <a:r>
              <a:rPr/>
              <a:t> und </a:t>
            </a:r>
            <a:r>
              <a:rPr>
                <a:hlinkClick r:id="rId3"/>
              </a:rPr>
              <a:t>indeed</a:t>
            </a:r>
          </a:p>
          <a:p>
            <a:pPr lvl="0"/>
            <a:r>
              <a:rPr/>
              <a:t>Mögliche Suchbegriffe: „Digital Information Management“, „IT-Projektleiter“, „IT-Consultant“, „Enterprise Architekt“, „Software Engineer“, „UI/UX Engineer“</a:t>
            </a:r>
          </a:p>
          <a:p>
            <a:pPr lvl="0" indent="0" marL="0">
              <a:buNone/>
            </a:pPr>
            <a:r>
              <a:rPr/>
              <a:t>Lernkontrolle 🧐</a:t>
            </a:r>
          </a:p>
          <a:p>
            <a:pPr lvl="0" indent="0" marL="0">
              <a:buNone/>
            </a:pPr>
            <a:r>
              <a:rPr/>
              <a:t>Weitere Aufgaben zur Prüfungsvorbereitung</a:t>
            </a:r>
          </a:p>
          <a:p>
            <a:pPr lvl="0"/>
            <a:r>
              <a:rPr/>
              <a:t>Welche Rolle spielt Information in der betrieblichen Leistungserstellung. Erläutern Sie dies anhand eines Beispiels.</a:t>
            </a:r>
          </a:p>
          <a:p>
            <a:pPr lvl="0"/>
            <a:r>
              <a:rPr/>
              <a:t>Beschreiben Sie anhand des Beispiels einer Bestellnummer (B2022-0815) den Unterschied zwischen </a:t>
            </a:r>
            <a:r>
              <a:rPr i="1"/>
              <a:t>Zeichen</a:t>
            </a:r>
            <a:r>
              <a:rPr/>
              <a:t>, </a:t>
            </a:r>
            <a:r>
              <a:rPr i="1"/>
              <a:t>Daten</a:t>
            </a:r>
            <a:r>
              <a:rPr/>
              <a:t>, </a:t>
            </a:r>
            <a:r>
              <a:rPr i="1"/>
              <a:t>Information</a:t>
            </a:r>
            <a:r>
              <a:rPr/>
              <a:t> und </a:t>
            </a:r>
            <a:r>
              <a:rPr i="1"/>
              <a:t>Wissen</a:t>
            </a:r>
          </a:p>
          <a:p>
            <a:pPr lvl="0"/>
            <a:r>
              <a:rPr/>
              <a:t>Erläutern Sie, was </a:t>
            </a:r>
            <a:r>
              <a:rPr i="1"/>
              <a:t>Syntax</a:t>
            </a:r>
            <a:r>
              <a:rPr/>
              <a:t> und </a:t>
            </a:r>
            <a:r>
              <a:rPr i="1"/>
              <a:t>Kontext</a:t>
            </a:r>
            <a:r>
              <a:rPr/>
              <a:t> im Bezug auf Informationen bedeuten.</a:t>
            </a:r>
          </a:p>
          <a:p>
            <a:pPr lvl="0"/>
            <a:r>
              <a:rPr/>
              <a:t>Informationen können in analoger (bspw. handschriftlich auf einem Blatt Papier) oder digitaler Form (“elektronifiziert”) vorliegen. Erklären Sie anhand der Evolutionsstufen des digitalen Zeitalters, was durch die Digitalisierung von Informationen möglich wurde und wird.</a:t>
            </a:r>
          </a:p>
          <a:p>
            <a:pPr lvl="0"/>
            <a:r>
              <a:rPr/>
              <a:t>Erklären Sie anhand eines Beispiels, welches Ziel das Informationsmanagement im Unternehmen verfolgt.</a:t>
            </a:r>
          </a:p>
          <a:p>
            <a:pPr lvl="0" indent="0" marL="0">
              <a:buNone/>
            </a:pPr>
            <a:r>
              <a:rPr/>
              <a:t>Literatur 📚</a:t>
            </a:r>
          </a:p>
          <a:p>
            <a:pPr lvl="0" indent="0" marL="0">
              <a:buNone/>
            </a:pPr>
            <a:r>
              <a:rPr/>
              <a:t>Krcmar, Helmut. 2015. </a:t>
            </a:r>
            <a:r>
              <a:rPr i="1"/>
              <a:t>Einführung in das Informationsmanagement</a:t>
            </a:r>
            <a:r>
              <a:rPr/>
              <a:t>. Springer Gabler, Berlin, Heidelberg.</a:t>
            </a:r>
          </a:p>
          <a:p>
            <a:pPr lvl="0" indent="0" marL="0">
              <a:buNone/>
            </a:pPr>
            <a:r>
              <a:rPr/>
              <a:t>Leimeister, Jan Marco. 2021. </a:t>
            </a:r>
            <a:r>
              <a:rPr i="1"/>
              <a:t>Einführung in die Wirtschaftsinformatik</a:t>
            </a:r>
            <a:r>
              <a:rPr/>
              <a:t>. Springer Gabler Berlin Heidelberg.</a:t>
            </a:r>
          </a:p>
          <a:p>
            <a:pPr lvl="0" indent="0" marL="0">
              <a:buNone/>
            </a:pPr>
            <a:r>
              <a:rPr/>
              <a:t>Mertens, Peter. 2019. „Wirtschaftsinformatik - Enzyklopädie der Wirtschaftsinformatik“. Februar 2019. </a:t>
            </a:r>
            <a:r>
              <a:rPr>
                <a:hlinkClick r:id="rId4"/>
              </a:rPr>
              <a:t>https://www.enzyklopaedie-der-wirtschaftsinformatik.de/wi-enzyklopaedie/lexikon/uebergreifendes/Disziplinen%20der%20WI/Wirtschaftsinformatik/index.html?searchterm=Einordnung+der+Wirtschaftsinfor</a:t>
            </a:r>
            <a:r>
              <a:rPr/>
              <a:t>.</a:t>
            </a:r>
          </a:p>
          <a:p>
            <a:pPr lvl="0" indent="0" marL="0">
              <a:buNone/>
            </a:pPr>
            <a:r>
              <a:rPr/>
              <a:t>Reinhardt, Kai. 2020. „Digitale Transformation der Organisation“. </a:t>
            </a:r>
            <a:r>
              <a:rPr i="1"/>
              <a:t>Digitale Transformation der Organisation. Wiesbaden</a:t>
            </a:r>
            <a:r>
              <a:rPr/>
              <a:t>.</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a:t>
            </a:r>
            <a:r>
              <a:rPr sz="1800" b="1"/>
              <a:t>Drucken bzw. als PDF exportieren:</a:t>
            </a:r>
            <a:r>
              <a:rPr sz="1800"/>
              <a:t> Wenn Sie die Folien ausdrucken oder exportieren möchten, öffnen Sie die Präsentation, drücken Sie </a:t>
            </a:r>
            <a:r>
              <a:rPr sz="1800">
                <a:latin typeface="Courier"/>
              </a:rPr>
              <a:t>e</a:t>
            </a:r>
            <a:r>
              <a:rPr sz="1800"/>
              <a:t> auf Ihrer Tastatur und dann </a:t>
            </a:r>
            <a:r>
              <a:rPr sz="1800">
                <a:latin typeface="Courier"/>
              </a:rPr>
              <a:t>Drucken</a:t>
            </a:r>
            <a:r>
              <a:rPr sz="1800"/>
              <a:t>(als PDF).</a:t>
            </a:r>
          </a:p>
          <a:p>
            <a:pPr lvl="0" indent="0" marL="0">
              <a:buNone/>
            </a:pPr>
            <a:r>
              <a:rPr sz="1800"/>
              <a:t>2. Produktionsfaktoren sind alle Mittel, die Unternehmen benötigen, um ihre Produkte herzustellen</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Was ist denn </a:t>
            </a:r>
            <a:r>
              <a:rPr b="1"/>
              <a:t>Digitalisierung</a:t>
            </a:r>
            <a:r>
              <a:rPr/>
              <a: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Beobachtungen</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Die Digitalisierung der Arbeits- und Lebenswelt ist der </a:t>
            </a:r>
            <a:r>
              <a:rPr b="1"/>
              <a:t>Megatrend</a:t>
            </a:r>
            <a:r>
              <a:rPr/>
              <a:t> im frühen 21. Jahrhundert.</a:t>
            </a:r>
          </a:p>
          <a:p>
            <a:pPr lvl="0"/>
            <a:r>
              <a:rPr/>
              <a:t>Die Digitalisierung verändert die Art und Weise, wie wir konsumieren, arbeiten, leben und miteinander kommunizieren.</a:t>
            </a:r>
          </a:p>
          <a:p>
            <a:pPr lvl="0"/>
            <a:r>
              <a:rPr/>
              <a:t>Es gibt bereits heute weder im privaten noch im geschäftlichen Umfeld Aufgaben, die nicht durch eine App unterstützt oder geprägt werden (können).</a:t>
            </a:r>
          </a:p>
          <a:p>
            <a:pPr lvl="0"/>
            <a:r>
              <a:rPr/>
              <a:t>Digitalisierung hat also tiefgreifende Auswirkungen auf die Gesellschaft und Unternehmen, die untersucht, verstanden und gesteuert werden müssen.</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Definition</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Beschreibt den mathematischen Prozess der </a:t>
            </a:r>
            <a:r>
              <a:rPr b="1"/>
              <a:t>Umwandlung von Informationen</a:t>
            </a:r>
            <a:r>
              <a:rPr/>
              <a:t>, die in Form physischer Repräsentationsformen von realen Objekten vorliegen (bspw. Papier), in ein digitales und computerlesbares Format (“Elektronifizierung”), wodurch digitale Informationsübertragung ermöglicht wird. (Reinhardt 2020, 14).</a:t>
            </a:r>
          </a:p>
          <a:p>
            <a:pPr lvl="0" indent="0" marL="0">
              <a:buNone/>
            </a:pPr>
            <a:r>
              <a:rPr/>
              <a:t>. . .</a:t>
            </a:r>
          </a:p>
          <a:p>
            <a:pPr lvl="0" indent="0" marL="0">
              <a:buNone/>
            </a:pPr>
            <a:r>
              <a:rPr/>
              <a:t>Oft werden unter dem Begriff Digitalisierung auch </a:t>
            </a:r>
            <a:r>
              <a:rPr b="1"/>
              <a:t>Veränderungen</a:t>
            </a:r>
            <a:r>
              <a:rPr/>
              <a:t> und deren Ergebnisse in allen Teilen der menschlichen Gesellschaft bezeichnet, die </a:t>
            </a:r>
            <a:r>
              <a:rPr b="1"/>
              <a:t>durch die verstärkte Anwendung von digitalen Technologien</a:t>
            </a:r>
            <a:r>
              <a:rPr/>
              <a:t> entstehen (Leimeister 2021). In dieser Vorlesung nutzen wir hierfür den Begriff </a:t>
            </a:r>
            <a:r>
              <a:rPr>
                <a:hlinkClick r:id="rId2"/>
              </a:rPr>
              <a:t>Digitale Transformation</a:t>
            </a:r>
            <a:r>
              <a:rPr/>
              <a:t>.</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Was wäre wenn …</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dc:title>
  <dc:creator>Andy Weeger</dc:creator>
  <cp:keywords/>
  <dcterms:created xsi:type="dcterms:W3CDTF">2023-04-28T14:31:03Z</dcterms:created>
  <dcterms:modified xsi:type="dcterms:W3CDTF">2023-04-28T14:31:03Z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ibliography">
    <vt:lpwstr>../assets/literature.bib</vt:lpwstr>
  </property>
  <property fmtid="{D5CDD505-2E9C-101B-9397-08002B2CF9AE}" pid="6" name="by-affiliation">
    <vt:lpwstr/>
  </property>
  <property fmtid="{D5CDD505-2E9C-101B-9397-08002B2CF9AE}" pid="7" name="by-author">
    <vt:lpwstr/>
  </property>
  <property fmtid="{D5CDD505-2E9C-101B-9397-08002B2CF9AE}" pid="8" name="header-includes">
    <vt:lpwstr/>
  </property>
  <property fmtid="{D5CDD505-2E9C-101B-9397-08002B2CF9AE}" pid="9" name="include-after">
    <vt:lpwstr/>
  </property>
  <property fmtid="{D5CDD505-2E9C-101B-9397-08002B2CF9AE}" pid="10" name="include-before">
    <vt:lpwstr/>
  </property>
  <property fmtid="{D5CDD505-2E9C-101B-9397-08002B2CF9AE}" pid="11" name="institute">
    <vt:lpwstr>University of Applied Sciences Neu-Ulm</vt:lpwstr>
  </property>
  <property fmtid="{D5CDD505-2E9C-101B-9397-08002B2CF9AE}" pid="12" name="institutes">
    <vt:lpwstr/>
  </property>
  <property fmtid="{D5CDD505-2E9C-101B-9397-08002B2CF9AE}" pid="13" name="labels">
    <vt:lpwstr/>
  </property>
  <property fmtid="{D5CDD505-2E9C-101B-9397-08002B2CF9AE}" pid="14" name="subtitle">
    <vt:lpwstr>Was sind Grundkonzepte des Informationsmanagements?</vt:lpwstr>
  </property>
  <property fmtid="{D5CDD505-2E9C-101B-9397-08002B2CF9AE}" pid="15" name="toc-title">
    <vt:lpwstr>Inhaltsverzeichnis</vt:lpwstr>
  </property>
</Properties>
</file>