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Engel" initials="AE" lastIdx="1" clrIdx="0">
    <p:extLst>
      <p:ext uri="{19B8F6BF-5375-455C-9EA6-DF929625EA0E}">
        <p15:presenceInfo xmlns:p15="http://schemas.microsoft.com/office/powerpoint/2012/main" userId="ad7c1740f12d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520"/>
    <a:srgbClr val="0D7517"/>
    <a:srgbClr val="1B46A5"/>
    <a:srgbClr val="5771A1"/>
    <a:srgbClr val="052754"/>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p:scale>
          <a:sx n="50" d="100"/>
          <a:sy n="50" d="100"/>
        </p:scale>
        <p:origin x="-1230" y="-245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139606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10/11/2019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10/11/2019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10/11/2019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rxiv.org/abs/1807.00807" TargetMode="External"/><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9">
            <a:extLst>
              <a:ext uri="{FF2B5EF4-FFF2-40B4-BE49-F238E27FC236}">
                <a16:creationId xmlns:a16="http://schemas.microsoft.com/office/drawing/2014/main" id="{544D459B-1425-4913-97F0-4F078592A4DF}"/>
              </a:ext>
            </a:extLst>
          </p:cNvPr>
          <p:cNvSpPr>
            <a:spLocks noChangeArrowheads="1"/>
          </p:cNvSpPr>
          <p:nvPr/>
        </p:nvSpPr>
        <p:spPr bwMode="auto">
          <a:xfrm>
            <a:off x="30736489" y="9331683"/>
            <a:ext cx="11321448" cy="2083589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4800" b="1" dirty="0">
                <a:latin typeface="+mn-lt"/>
                <a:cs typeface="Georgia" charset="0"/>
              </a:rPr>
              <a:t>Andrew Engel and </a:t>
            </a:r>
            <a:r>
              <a:rPr lang="en-US" sz="4800" b="1" dirty="0" err="1">
                <a:latin typeface="+mn-lt"/>
                <a:cs typeface="Georgia" charset="0"/>
              </a:rPr>
              <a:t>Gautham</a:t>
            </a:r>
            <a:r>
              <a:rPr lang="en-US" sz="4800" b="1" dirty="0">
                <a:latin typeface="+mn-lt"/>
                <a:cs typeface="Georgia" charset="0"/>
              </a:rPr>
              <a:t> </a:t>
            </a:r>
            <a:r>
              <a:rPr lang="en-US" sz="4800" b="1" dirty="0" smtClean="0">
                <a:latin typeface="+mn-lt"/>
                <a:cs typeface="Georgia" charset="0"/>
              </a:rPr>
              <a:t>Narayan</a:t>
            </a:r>
            <a:r>
              <a:rPr lang="en-US" sz="4800" b="1" dirty="0">
                <a:latin typeface="+mn-lt"/>
                <a:cs typeface="Georgia" charset="0"/>
              </a:rPr>
              <a:t/>
            </a:r>
            <a:br>
              <a:rPr lang="en-US" sz="4800" b="1" dirty="0">
                <a:latin typeface="+mn-lt"/>
                <a:cs typeface="Georgia" charset="0"/>
              </a:rPr>
            </a:br>
            <a:r>
              <a:rPr lang="en-US" sz="2800" b="1" dirty="0">
                <a:latin typeface="+mn-lt"/>
                <a:cs typeface="Georgia" charset="0"/>
              </a:rPr>
              <a:t>Department of Astronomy, College of Liberal Arts and Sciences, University of Illinois at Urbana-Champaign</a:t>
            </a:r>
          </a:p>
        </p:txBody>
      </p:sp>
      <p:sp>
        <p:nvSpPr>
          <p:cNvPr id="14338" name="TextBox 91"/>
          <p:cNvSpPr txBox="1">
            <a:spLocks noChangeArrowheads="1"/>
          </p:cNvSpPr>
          <p:nvPr/>
        </p:nvSpPr>
        <p:spPr bwMode="auto">
          <a:xfrm>
            <a:off x="1109663" y="709881"/>
            <a:ext cx="416052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000" dirty="0">
                <a:solidFill>
                  <a:schemeClr val="tx2"/>
                </a:solidFill>
                <a:latin typeface="+mn-lt"/>
              </a:rPr>
              <a:t>Galaxy Morphology Classifier and Photometric Redshift Estimation using Deep Learning </a:t>
            </a:r>
          </a:p>
        </p:txBody>
      </p:sp>
      <p:sp>
        <p:nvSpPr>
          <p:cNvPr id="14341" name="Rectangle 49"/>
          <p:cNvSpPr>
            <a:spLocks noChangeArrowheads="1"/>
          </p:cNvSpPr>
          <p:nvPr/>
        </p:nvSpPr>
        <p:spPr bwMode="auto">
          <a:xfrm>
            <a:off x="1947863" y="4619624"/>
            <a:ext cx="39928800" cy="42148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8000" dirty="0">
                <a:solidFill>
                  <a:schemeClr val="tx2"/>
                </a:solidFill>
                <a:latin typeface="+mn-lt"/>
              </a:rPr>
              <a:t>Abstract</a:t>
            </a:r>
          </a:p>
          <a:p>
            <a:pPr>
              <a:spcBef>
                <a:spcPct val="50000"/>
              </a:spcBef>
            </a:pPr>
            <a:r>
              <a:rPr lang="en-US" sz="2800" dirty="0">
                <a:latin typeface="+mn-lt"/>
              </a:rPr>
              <a:t>We are developing a new model for morphological classification and photometric redshift estimation of galaxies. Predicting morphology and redshift photometrically is critical to rapid follow-up of gravitational wave alerts and to time-domain studies without the benefit of detailed spectroscopic information. Our model makes use of advances in deep learning to sort galactic survey images into spiral and elliptical classes with the Galaxy Zoo 1 catalogue providing training targets. We present methods whereby adding more layers, mixing, and providing an additional channel of photometric magnitudes increased classification accuracy for greater redshifted spiral galaxies. Utilizing full image inputs, photometric magnitudes, and angular size, our model can classify Galaxy Zoo 1 high debiased confidence galaxies (</a:t>
            </a:r>
            <a:r>
              <a:rPr lang="en-US" sz="2800" dirty="0" err="1" smtClean="0">
                <a:latin typeface="+mn-lt"/>
              </a:rPr>
              <a:t>Z</a:t>
            </a:r>
            <a:r>
              <a:rPr lang="en-US" sz="2800" baseline="-25000" dirty="0" err="1" smtClean="0">
                <a:latin typeface="+mn-lt"/>
              </a:rPr>
              <a:t>avg</a:t>
            </a:r>
            <a:r>
              <a:rPr lang="en-US" sz="2800" dirty="0" smtClean="0">
                <a:latin typeface="+mn-lt"/>
              </a:rPr>
              <a:t> </a:t>
            </a:r>
            <a:r>
              <a:rPr lang="en-US" sz="2800" dirty="0">
                <a:latin typeface="+mn-lt"/>
              </a:rPr>
              <a:t>≈ 0.05) to 0.97 accuracy, and low debiased confidence galaxies (</a:t>
            </a:r>
            <a:r>
              <a:rPr lang="en-US" sz="2800" dirty="0" err="1" smtClean="0">
                <a:latin typeface="+mn-lt"/>
              </a:rPr>
              <a:t>Z</a:t>
            </a:r>
            <a:r>
              <a:rPr lang="en-US" sz="2800" baseline="-25000" dirty="0" err="1" smtClean="0">
                <a:latin typeface="+mn-lt"/>
              </a:rPr>
              <a:t>avg</a:t>
            </a:r>
            <a:r>
              <a:rPr lang="en-US" sz="2800" dirty="0" smtClean="0">
                <a:latin typeface="+mn-lt"/>
              </a:rPr>
              <a:t> </a:t>
            </a:r>
            <a:r>
              <a:rPr lang="en-US" sz="2800" dirty="0">
                <a:latin typeface="+mn-lt"/>
              </a:rPr>
              <a:t>≈ 0.15) to 0.80 accuracy. We will use our model to build a photometric redshift catalog for the northern sky using Pan-STARRS1, which we will incorporate into the ANTARES alert broker that is currently processing the ZTF alert stream.</a:t>
            </a:r>
          </a:p>
          <a:p>
            <a:endParaRPr lang="en-US" sz="2800" dirty="0">
              <a:latin typeface="+mn-lt"/>
            </a:endParaRPr>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latin typeface="+mn-lt"/>
              </a:rPr>
              <a:t>Captions set in a serif style font such as Times, 18 to 24 size, italic style. </a:t>
            </a:r>
          </a:p>
          <a:p>
            <a:pPr algn="r" eaLnBrk="1" hangingPunct="1"/>
            <a:endParaRPr lang="en-AU" sz="2000" i="1">
              <a:latin typeface="+mn-lt"/>
            </a:endParaRPr>
          </a:p>
          <a:p>
            <a:pPr algn="r" eaLnBrk="1" hangingPunct="1"/>
            <a:r>
              <a:rPr lang="en-US" sz="2000" i="1">
                <a:latin typeface="+mn-lt"/>
              </a:rPr>
              <a:t>Duis autem vel eum iriure dolor in hendrerit in vulputate velit esse molestie consequat.</a:t>
            </a:r>
            <a:endParaRPr lang="en-AU" sz="2000" i="1">
              <a:latin typeface="+mn-lt"/>
            </a:endParaRPr>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5402" y="31210416"/>
            <a:ext cx="5739956" cy="996314"/>
          </a:xfrm>
          <a:prstGeom prst="rect">
            <a:avLst/>
          </a:prstGeom>
        </p:spPr>
      </p:pic>
      <p:sp>
        <p:nvSpPr>
          <p:cNvPr id="23" name="Rectangle 49">
            <a:extLst>
              <a:ext uri="{FF2B5EF4-FFF2-40B4-BE49-F238E27FC236}">
                <a16:creationId xmlns:a16="http://schemas.microsoft.com/office/drawing/2014/main" id="{3DA0C7CB-C107-40F9-BF50-838E0E01921C}"/>
              </a:ext>
            </a:extLst>
          </p:cNvPr>
          <p:cNvSpPr>
            <a:spLocks noChangeArrowheads="1"/>
          </p:cNvSpPr>
          <p:nvPr/>
        </p:nvSpPr>
        <p:spPr bwMode="auto">
          <a:xfrm>
            <a:off x="2073295" y="9331682"/>
            <a:ext cx="12326342" cy="2323563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27" name="Rectangle 49">
            <a:extLst>
              <a:ext uri="{FF2B5EF4-FFF2-40B4-BE49-F238E27FC236}">
                <a16:creationId xmlns:a16="http://schemas.microsoft.com/office/drawing/2014/main" id="{5582F26A-C115-44C3-B7FC-2F3BDA0E09ED}"/>
              </a:ext>
            </a:extLst>
          </p:cNvPr>
          <p:cNvSpPr>
            <a:spLocks noChangeArrowheads="1"/>
          </p:cNvSpPr>
          <p:nvPr/>
        </p:nvSpPr>
        <p:spPr bwMode="auto">
          <a:xfrm>
            <a:off x="13996310" y="9331682"/>
            <a:ext cx="16812369" cy="2323563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35" name="Rectangle 21">
            <a:extLst>
              <a:ext uri="{FF2B5EF4-FFF2-40B4-BE49-F238E27FC236}">
                <a16:creationId xmlns:a16="http://schemas.microsoft.com/office/drawing/2014/main" id="{74FDC430-992F-4258-A332-ED2A4C0CA81D}"/>
              </a:ext>
            </a:extLst>
          </p:cNvPr>
          <p:cNvSpPr>
            <a:spLocks noChangeArrowheads="1"/>
          </p:cNvSpPr>
          <p:nvPr/>
        </p:nvSpPr>
        <p:spPr bwMode="auto">
          <a:xfrm>
            <a:off x="2214072" y="10974593"/>
            <a:ext cx="5399088" cy="3598862"/>
          </a:xfrm>
          <a:prstGeom prst="rect">
            <a:avLst/>
          </a:prstGeom>
          <a:solidFill>
            <a:srgbClr val="EEEEEE"/>
          </a:solidFill>
          <a:ln w="9525">
            <a:solidFill>
              <a:schemeClr val="tx1"/>
            </a:solidFill>
            <a:miter lim="800000"/>
            <a:headEnd/>
            <a:tailEnd/>
          </a:ln>
        </p:spPr>
        <p:txBody>
          <a:bodyPr wrap="none" anchor="ctr"/>
          <a:lstStyle/>
          <a:p>
            <a:r>
              <a:rPr lang="en-US" sz="4800" dirty="0">
                <a:latin typeface="+mn-lt"/>
              </a:rPr>
              <a:t>Dec/RA of galaxies</a:t>
            </a:r>
          </a:p>
          <a:p>
            <a:r>
              <a:rPr lang="en-US" sz="4800" dirty="0">
                <a:latin typeface="+mn-lt"/>
              </a:rPr>
              <a:t>Gautham was </a:t>
            </a:r>
          </a:p>
          <a:p>
            <a:r>
              <a:rPr lang="en-US" sz="4800" dirty="0">
                <a:latin typeface="+mn-lt"/>
              </a:rPr>
              <a:t>Talking about</a:t>
            </a:r>
          </a:p>
        </p:txBody>
      </p:sp>
      <p:sp>
        <p:nvSpPr>
          <p:cNvPr id="65" name="TextBox 64">
            <a:extLst>
              <a:ext uri="{FF2B5EF4-FFF2-40B4-BE49-F238E27FC236}">
                <a16:creationId xmlns:a16="http://schemas.microsoft.com/office/drawing/2014/main" id="{256C803A-3C79-442F-A5D8-C5E0946DA498}"/>
              </a:ext>
            </a:extLst>
          </p:cNvPr>
          <p:cNvSpPr txBox="1"/>
          <p:nvPr/>
        </p:nvSpPr>
        <p:spPr>
          <a:xfrm>
            <a:off x="2688396" y="9363716"/>
            <a:ext cx="5512270" cy="584775"/>
          </a:xfrm>
          <a:prstGeom prst="rect">
            <a:avLst/>
          </a:prstGeom>
          <a:noFill/>
        </p:spPr>
        <p:txBody>
          <a:bodyPr wrap="square" rtlCol="0">
            <a:spAutoFit/>
          </a:bodyPr>
          <a:lstStyle/>
          <a:p>
            <a:pPr algn="ctr"/>
            <a:r>
              <a:rPr lang="en-US" sz="3200" b="1" dirty="0">
                <a:solidFill>
                  <a:schemeClr val="tx2"/>
                </a:solidFill>
                <a:latin typeface="+mn-lt"/>
              </a:rPr>
              <a:t>PROBLEM</a:t>
            </a:r>
          </a:p>
        </p:txBody>
      </p:sp>
      <p:sp>
        <p:nvSpPr>
          <p:cNvPr id="77" name="TextBox 76">
            <a:extLst>
              <a:ext uri="{FF2B5EF4-FFF2-40B4-BE49-F238E27FC236}">
                <a16:creationId xmlns:a16="http://schemas.microsoft.com/office/drawing/2014/main" id="{E9350B83-1067-415B-858A-8A7740FB95AD}"/>
              </a:ext>
            </a:extLst>
          </p:cNvPr>
          <p:cNvSpPr txBox="1"/>
          <p:nvPr/>
        </p:nvSpPr>
        <p:spPr>
          <a:xfrm>
            <a:off x="2693248" y="15509107"/>
            <a:ext cx="5512270" cy="584775"/>
          </a:xfrm>
          <a:prstGeom prst="rect">
            <a:avLst/>
          </a:prstGeom>
          <a:noFill/>
        </p:spPr>
        <p:txBody>
          <a:bodyPr wrap="square" rtlCol="0">
            <a:spAutoFit/>
          </a:bodyPr>
          <a:lstStyle/>
          <a:p>
            <a:pPr algn="ctr"/>
            <a:r>
              <a:rPr lang="en-US" sz="3200" b="1" dirty="0">
                <a:solidFill>
                  <a:schemeClr val="tx2"/>
                </a:solidFill>
                <a:latin typeface="+mn-lt"/>
              </a:rPr>
              <a:t>OUR APPROACH</a:t>
            </a:r>
          </a:p>
        </p:txBody>
      </p:sp>
      <p:sp>
        <p:nvSpPr>
          <p:cNvPr id="14362" name="TextBox 14361">
            <a:extLst>
              <a:ext uri="{FF2B5EF4-FFF2-40B4-BE49-F238E27FC236}">
                <a16:creationId xmlns:a16="http://schemas.microsoft.com/office/drawing/2014/main" id="{1C14AE2A-C54C-41B5-A321-78C958D8C073}"/>
              </a:ext>
            </a:extLst>
          </p:cNvPr>
          <p:cNvSpPr txBox="1"/>
          <p:nvPr/>
        </p:nvSpPr>
        <p:spPr>
          <a:xfrm>
            <a:off x="21305436" y="9531282"/>
            <a:ext cx="5973549" cy="4401205"/>
          </a:xfrm>
          <a:prstGeom prst="rect">
            <a:avLst/>
          </a:prstGeom>
          <a:noFill/>
        </p:spPr>
        <p:txBody>
          <a:bodyPr wrap="square" rtlCol="0">
            <a:spAutoFit/>
          </a:bodyPr>
          <a:lstStyle/>
          <a:p>
            <a:r>
              <a:rPr lang="en-US" sz="2800" b="1" dirty="0" smtClean="0">
                <a:latin typeface="+mn-lt"/>
              </a:rPr>
              <a:t>Left: </a:t>
            </a:r>
            <a:r>
              <a:rPr lang="en-US" sz="2800" dirty="0" smtClean="0">
                <a:latin typeface="+mn-lt"/>
              </a:rPr>
              <a:t>Confusion </a:t>
            </a:r>
            <a:r>
              <a:rPr lang="en-US" sz="2800" dirty="0">
                <a:latin typeface="+mn-lt"/>
              </a:rPr>
              <a:t>matrices of each dataset: top left is an old model’s confusion matrix depicting the performance on the</a:t>
            </a:r>
            <a:r>
              <a:rPr lang="en-US" sz="2800" dirty="0">
                <a:solidFill>
                  <a:srgbClr val="FF0000"/>
                </a:solidFill>
                <a:latin typeface="+mn-lt"/>
              </a:rPr>
              <a:t> LP </a:t>
            </a:r>
            <a:r>
              <a:rPr lang="en-US" sz="2800" dirty="0">
                <a:latin typeface="+mn-lt"/>
              </a:rPr>
              <a:t>dataset before ‘mixing,’ increasing model depth, and adding sixth </a:t>
            </a:r>
            <a:r>
              <a:rPr lang="en-US" sz="2800" dirty="0" smtClean="0">
                <a:latin typeface="+mn-lt"/>
              </a:rPr>
              <a:t>channel. Performance </a:t>
            </a:r>
            <a:r>
              <a:rPr lang="en-US" sz="2800" dirty="0">
                <a:latin typeface="+mn-lt"/>
              </a:rPr>
              <a:t>in general degrades as human accuracy </a:t>
            </a:r>
            <a:r>
              <a:rPr lang="en-US" sz="2800" dirty="0" smtClean="0">
                <a:latin typeface="+mn-lt"/>
              </a:rPr>
              <a:t>degrades. Improvements </a:t>
            </a:r>
            <a:r>
              <a:rPr lang="en-US" sz="2800" dirty="0">
                <a:latin typeface="+mn-lt"/>
              </a:rPr>
              <a:t>increased </a:t>
            </a:r>
            <a:r>
              <a:rPr lang="en-US" sz="2800" dirty="0">
                <a:solidFill>
                  <a:srgbClr val="FF0000"/>
                </a:solidFill>
                <a:latin typeface="+mn-lt"/>
              </a:rPr>
              <a:t>LP </a:t>
            </a:r>
            <a:r>
              <a:rPr lang="en-US" sz="2800" dirty="0">
                <a:latin typeface="+mn-lt"/>
              </a:rPr>
              <a:t>spiral performance by ~20%</a:t>
            </a:r>
          </a:p>
        </p:txBody>
      </p:sp>
      <p:sp>
        <p:nvSpPr>
          <p:cNvPr id="14364" name="TextBox 14363">
            <a:extLst>
              <a:ext uri="{FF2B5EF4-FFF2-40B4-BE49-F238E27FC236}">
                <a16:creationId xmlns:a16="http://schemas.microsoft.com/office/drawing/2014/main" id="{DCD60D2D-4C8D-4C59-8295-9B96AC94D625}"/>
              </a:ext>
            </a:extLst>
          </p:cNvPr>
          <p:cNvSpPr txBox="1"/>
          <p:nvPr/>
        </p:nvSpPr>
        <p:spPr>
          <a:xfrm>
            <a:off x="31223073" y="9486849"/>
            <a:ext cx="10350439" cy="1323439"/>
          </a:xfrm>
          <a:prstGeom prst="rect">
            <a:avLst/>
          </a:prstGeom>
          <a:noFill/>
        </p:spPr>
        <p:txBody>
          <a:bodyPr wrap="square" rtlCol="0">
            <a:spAutoFit/>
          </a:bodyPr>
          <a:lstStyle/>
          <a:p>
            <a:pPr algn="ctr"/>
            <a:r>
              <a:rPr lang="en-US" sz="4000" b="1" dirty="0">
                <a:solidFill>
                  <a:srgbClr val="D74520"/>
                </a:solidFill>
                <a:latin typeface="+mn-lt"/>
              </a:rPr>
              <a:t>Preliminary Results for Photometric </a:t>
            </a:r>
            <a:r>
              <a:rPr lang="en-US" sz="4000" b="1" dirty="0">
                <a:solidFill>
                  <a:srgbClr val="D74520"/>
                </a:solidFill>
                <a:latin typeface="+mj-lt"/>
              </a:rPr>
              <a:t>Redshift Estimation</a:t>
            </a:r>
          </a:p>
        </p:txBody>
      </p:sp>
      <p:sp>
        <p:nvSpPr>
          <p:cNvPr id="33" name="TextBox 32">
            <a:extLst>
              <a:ext uri="{FF2B5EF4-FFF2-40B4-BE49-F238E27FC236}">
                <a16:creationId xmlns:a16="http://schemas.microsoft.com/office/drawing/2014/main" id="{E403062F-6ED7-4F19-8980-6E7CBA7BBEC0}"/>
              </a:ext>
            </a:extLst>
          </p:cNvPr>
          <p:cNvSpPr txBox="1"/>
          <p:nvPr/>
        </p:nvSpPr>
        <p:spPr>
          <a:xfrm>
            <a:off x="34999145" y="11380016"/>
            <a:ext cx="6877518" cy="834074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With a morphological classifier, we can utilize our output to inform a photometric Z estimator</a:t>
            </a:r>
          </a:p>
          <a:p>
            <a:pPr marL="457200" indent="-457200">
              <a:buFont typeface="Arial" panose="020B0604020202020204" pitchFamily="34" charset="0"/>
              <a:buChar char="•"/>
            </a:pPr>
            <a:r>
              <a:rPr lang="en-US" sz="2800" dirty="0">
                <a:latin typeface="+mn-lt"/>
              </a:rPr>
              <a:t>New sixth channel will be implemented with angular size of galaxies, extinction coefficients, and morphological class from this model</a:t>
            </a:r>
          </a:p>
          <a:p>
            <a:pPr marL="457200" indent="-457200">
              <a:buFont typeface="Arial" panose="020B0604020202020204" pitchFamily="34" charset="0"/>
              <a:buChar char="•"/>
            </a:pPr>
            <a:r>
              <a:rPr lang="en-US" sz="2800" dirty="0">
                <a:latin typeface="+mn-lt"/>
              </a:rPr>
              <a:t>Shown </a:t>
            </a:r>
            <a:r>
              <a:rPr lang="en-US" sz="2800" err="1">
                <a:latin typeface="+mn-lt"/>
              </a:rPr>
              <a:t>left</a:t>
            </a:r>
            <a:r>
              <a:rPr lang="en-US" sz="2800">
                <a:latin typeface="+mn-lt"/>
              </a:rPr>
              <a:t>, top </a:t>
            </a:r>
            <a:r>
              <a:rPr lang="en-US" sz="2800" dirty="0">
                <a:latin typeface="+mn-lt"/>
              </a:rPr>
              <a:t>is the output of a model trained on dereddened magnitudes, colors, angular size. Shown left, bottom, is the performance of SDSS DR7 Photo-Z algorithm on the same dataset.</a:t>
            </a:r>
          </a:p>
          <a:p>
            <a:pPr marL="457200" indent="-457200">
              <a:buFont typeface="Arial" panose="020B0604020202020204" pitchFamily="34" charset="0"/>
              <a:buChar char="•"/>
            </a:pPr>
            <a:r>
              <a:rPr lang="en-US" sz="2800" dirty="0">
                <a:latin typeface="+mn-lt"/>
              </a:rPr>
              <a:t>With a proof of concept complete, in the future we will see how performance changes with a morphological input, and upgrade to a full CNN with galactic images as inputs.</a:t>
            </a:r>
          </a:p>
          <a:p>
            <a:pPr marL="457200" indent="-457200">
              <a:buFont typeface="Arial" panose="020B0604020202020204" pitchFamily="34" charset="0"/>
              <a:buChar char="•"/>
            </a:pPr>
            <a:endParaRPr lang="en-US" sz="3200" dirty="0">
              <a:latin typeface="+mn-lt"/>
            </a:endParaRPr>
          </a:p>
        </p:txBody>
      </p:sp>
      <p:grpSp>
        <p:nvGrpSpPr>
          <p:cNvPr id="22" name="Group 21">
            <a:extLst>
              <a:ext uri="{FF2B5EF4-FFF2-40B4-BE49-F238E27FC236}">
                <a16:creationId xmlns:a16="http://schemas.microsoft.com/office/drawing/2014/main" id="{CCF88EF4-32CE-4B8B-88FA-23D2EAEE4880}"/>
              </a:ext>
            </a:extLst>
          </p:cNvPr>
          <p:cNvGrpSpPr/>
          <p:nvPr/>
        </p:nvGrpSpPr>
        <p:grpSpPr>
          <a:xfrm>
            <a:off x="14230055" y="8858611"/>
            <a:ext cx="4744677" cy="2832601"/>
            <a:chOff x="30773317" y="12973500"/>
            <a:chExt cx="5406672" cy="3963086"/>
          </a:xfrm>
        </p:grpSpPr>
        <p:sp>
          <p:nvSpPr>
            <p:cNvPr id="14363" name="Rectangle 14362">
              <a:extLst>
                <a:ext uri="{FF2B5EF4-FFF2-40B4-BE49-F238E27FC236}">
                  <a16:creationId xmlns:a16="http://schemas.microsoft.com/office/drawing/2014/main" id="{3625AA48-A3BC-4EC6-955C-47D961E5685E}"/>
                </a:ext>
              </a:extLst>
            </p:cNvPr>
            <p:cNvSpPr/>
            <p:nvPr/>
          </p:nvSpPr>
          <p:spPr>
            <a:xfrm>
              <a:off x="30773317" y="12973500"/>
              <a:ext cx="5406672" cy="3963086"/>
            </a:xfrm>
            <a:prstGeom prst="rect">
              <a:avLst/>
            </a:prstGeom>
            <a:solidFill>
              <a:srgbClr val="D7452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360" name="Picture 14359" descr="A screenshot of a cell phone&#10;&#10;Description automatically generated">
              <a:extLst>
                <a:ext uri="{FF2B5EF4-FFF2-40B4-BE49-F238E27FC236}">
                  <a16:creationId xmlns:a16="http://schemas.microsoft.com/office/drawing/2014/main" id="{C423A62F-D25F-4DBC-9CD1-7390A5B99539}"/>
                </a:ext>
              </a:extLst>
            </p:cNvPr>
            <p:cNvPicPr>
              <a:picLocks noChangeAspect="1"/>
            </p:cNvPicPr>
            <p:nvPr/>
          </p:nvPicPr>
          <p:blipFill>
            <a:blip r:embed="rId4"/>
            <a:stretch>
              <a:fillRect/>
            </a:stretch>
          </p:blipFill>
          <p:spPr>
            <a:xfrm>
              <a:off x="31077913" y="13211009"/>
              <a:ext cx="4725476" cy="3467890"/>
            </a:xfrm>
            <a:prstGeom prst="rect">
              <a:avLst/>
            </a:prstGeom>
          </p:spPr>
        </p:pic>
        <p:sp>
          <p:nvSpPr>
            <p:cNvPr id="12" name="Rectangle 11">
              <a:extLst>
                <a:ext uri="{FF2B5EF4-FFF2-40B4-BE49-F238E27FC236}">
                  <a16:creationId xmlns:a16="http://schemas.microsoft.com/office/drawing/2014/main" id="{2A219AA7-7F8D-4F37-95B0-7F39643B3E50}"/>
                </a:ext>
              </a:extLst>
            </p:cNvPr>
            <p:cNvSpPr/>
            <p:nvPr/>
          </p:nvSpPr>
          <p:spPr>
            <a:xfrm rot="16200000">
              <a:off x="30627951" y="15515612"/>
              <a:ext cx="1227003" cy="201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69" name="Rectangle 68">
              <a:extLst>
                <a:ext uri="{FF2B5EF4-FFF2-40B4-BE49-F238E27FC236}">
                  <a16:creationId xmlns:a16="http://schemas.microsoft.com/office/drawing/2014/main" id="{8CDB7F17-ED7B-4360-AD4C-A7F6B89BFB08}"/>
                </a:ext>
              </a:extLst>
            </p:cNvPr>
            <p:cNvSpPr/>
            <p:nvPr/>
          </p:nvSpPr>
          <p:spPr>
            <a:xfrm rot="5400000" flipV="1">
              <a:off x="30420798" y="14139873"/>
              <a:ext cx="1605722" cy="1848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0" name="Rectangle 69">
              <a:extLst>
                <a:ext uri="{FF2B5EF4-FFF2-40B4-BE49-F238E27FC236}">
                  <a16:creationId xmlns:a16="http://schemas.microsoft.com/office/drawing/2014/main" id="{4EC7EE07-16A1-4E05-8842-739947D17E65}"/>
                </a:ext>
              </a:extLst>
            </p:cNvPr>
            <p:cNvSpPr/>
            <p:nvPr/>
          </p:nvSpPr>
          <p:spPr>
            <a:xfrm>
              <a:off x="33390626" y="16352656"/>
              <a:ext cx="1219179" cy="2799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72" name="Rectangle 71">
              <a:extLst>
                <a:ext uri="{FF2B5EF4-FFF2-40B4-BE49-F238E27FC236}">
                  <a16:creationId xmlns:a16="http://schemas.microsoft.com/office/drawing/2014/main" id="{F944F135-4D9F-494E-8A9C-FE8CA7255522}"/>
                </a:ext>
              </a:extLst>
            </p:cNvPr>
            <p:cNvSpPr/>
            <p:nvPr/>
          </p:nvSpPr>
          <p:spPr>
            <a:xfrm rot="10800000" flipV="1">
              <a:off x="31807304" y="16437567"/>
              <a:ext cx="1366446" cy="13629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3" name="Rectangle 72">
              <a:extLst>
                <a:ext uri="{FF2B5EF4-FFF2-40B4-BE49-F238E27FC236}">
                  <a16:creationId xmlns:a16="http://schemas.microsoft.com/office/drawing/2014/main" id="{1DE3B941-CCA1-4506-9DEC-E54A2ED8E65B}"/>
                </a:ext>
              </a:extLst>
            </p:cNvPr>
            <p:cNvSpPr/>
            <p:nvPr/>
          </p:nvSpPr>
          <p:spPr>
            <a:xfrm rot="10800000" flipV="1">
              <a:off x="31109203" y="13175719"/>
              <a:ext cx="4662893" cy="31100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Original</a:t>
              </a:r>
              <a:r>
                <a:rPr lang="en-US" sz="1600" dirty="0"/>
                <a:t> LP Confusion Matrix, Normalized</a:t>
              </a:r>
            </a:p>
          </p:txBody>
        </p:sp>
      </p:grpSp>
      <p:sp>
        <p:nvSpPr>
          <p:cNvPr id="29" name="TextBox 28">
            <a:extLst>
              <a:ext uri="{FF2B5EF4-FFF2-40B4-BE49-F238E27FC236}">
                <a16:creationId xmlns:a16="http://schemas.microsoft.com/office/drawing/2014/main" id="{7466DA5C-7491-45F1-9BC4-6044D7CCD980}"/>
              </a:ext>
            </a:extLst>
          </p:cNvPr>
          <p:cNvSpPr txBox="1"/>
          <p:nvPr/>
        </p:nvSpPr>
        <p:spPr>
          <a:xfrm>
            <a:off x="21632434" y="14835766"/>
            <a:ext cx="5985605" cy="9140964"/>
          </a:xfrm>
          <a:prstGeom prst="rect">
            <a:avLst/>
          </a:prstGeom>
          <a:noFill/>
        </p:spPr>
        <p:txBody>
          <a:bodyPr wrap="square" rtlCol="0">
            <a:spAutoFit/>
          </a:bodyPr>
          <a:lstStyle/>
          <a:p>
            <a:endParaRPr lang="en-US" sz="2800" b="1" dirty="0"/>
          </a:p>
          <a:p>
            <a:r>
              <a:rPr lang="en-US" sz="2800" b="1" dirty="0"/>
              <a:t>Left: </a:t>
            </a:r>
            <a:r>
              <a:rPr lang="en-US" sz="2800" dirty="0"/>
              <a:t>Receiver Operating Characteristic curve for the </a:t>
            </a:r>
            <a:r>
              <a:rPr lang="en-US" sz="2800" dirty="0">
                <a:solidFill>
                  <a:srgbClr val="1B46A5"/>
                </a:solidFill>
              </a:rPr>
              <a:t>HP</a:t>
            </a:r>
            <a:r>
              <a:rPr lang="en-US" sz="2800" dirty="0">
                <a:solidFill>
                  <a:srgbClr val="FF0000"/>
                </a:solidFill>
              </a:rPr>
              <a:t> </a:t>
            </a:r>
            <a:r>
              <a:rPr lang="en-US" sz="2800" dirty="0"/>
              <a:t>validation dataset after training, A perfect performing model would have an area under the curve = 1.0</a:t>
            </a:r>
            <a:endParaRPr lang="en-US" sz="2800" b="1" dirty="0"/>
          </a:p>
          <a:p>
            <a:endParaRPr lang="en-US" sz="2800" b="1" dirty="0"/>
          </a:p>
          <a:p>
            <a:r>
              <a:rPr lang="en-US" sz="2800" b="1" dirty="0"/>
              <a:t>Left:</a:t>
            </a:r>
            <a:r>
              <a:rPr lang="en-US" sz="2800" dirty="0"/>
              <a:t> Model’s Class Confidence against GZ’s Class Confidence. Notice: a band around 0.5 indicates there are some layers which remain un-trained yet, though our model did converge.</a:t>
            </a:r>
          </a:p>
          <a:p>
            <a:endParaRPr lang="en-US" sz="2800" dirty="0"/>
          </a:p>
          <a:p>
            <a:r>
              <a:rPr lang="en-US" sz="2800" b="1" dirty="0"/>
              <a:t>Below</a:t>
            </a:r>
            <a:r>
              <a:rPr lang="en-US" sz="2800" dirty="0"/>
              <a:t>: Representative outputs of our model, with cases of both spiral (‘s’) and elliptical (‘e’). Our model continues to have trouble classifying spiral galaxies with low disk visibility, despite significant improvements. </a:t>
            </a:r>
          </a:p>
          <a:p>
            <a:endParaRPr lang="en-US" sz="2800" dirty="0"/>
          </a:p>
        </p:txBody>
      </p:sp>
      <p:pic>
        <p:nvPicPr>
          <p:cNvPr id="14" name="Picture 13" descr="A picture containing clock&#10;&#10;Description automatically generated">
            <a:extLst>
              <a:ext uri="{FF2B5EF4-FFF2-40B4-BE49-F238E27FC236}">
                <a16:creationId xmlns:a16="http://schemas.microsoft.com/office/drawing/2014/main" id="{B570FC60-A9C0-4DCE-8AD4-760E3A265FCC}"/>
              </a:ext>
            </a:extLst>
          </p:cNvPr>
          <p:cNvPicPr>
            <a:picLocks noChangeAspect="1"/>
          </p:cNvPicPr>
          <p:nvPr/>
        </p:nvPicPr>
        <p:blipFill>
          <a:blip r:embed="rId5"/>
          <a:stretch>
            <a:fillRect/>
          </a:stretch>
        </p:blipFill>
        <p:spPr>
          <a:xfrm>
            <a:off x="2062660" y="10635749"/>
            <a:ext cx="6429387" cy="3976694"/>
          </a:xfrm>
          <a:prstGeom prst="rect">
            <a:avLst/>
          </a:prstGeom>
        </p:spPr>
      </p:pic>
      <p:pic>
        <p:nvPicPr>
          <p:cNvPr id="14340" name="Picture 14339" descr="A close up of a logo&#10;&#10;Description automatically generated">
            <a:extLst>
              <a:ext uri="{FF2B5EF4-FFF2-40B4-BE49-F238E27FC236}">
                <a16:creationId xmlns:a16="http://schemas.microsoft.com/office/drawing/2014/main" id="{FFD9A8B6-3473-4806-91BF-AF9ABA79F8C1}"/>
              </a:ext>
            </a:extLst>
          </p:cNvPr>
          <p:cNvPicPr>
            <a:picLocks noChangeAspect="1"/>
          </p:cNvPicPr>
          <p:nvPr/>
        </p:nvPicPr>
        <p:blipFill>
          <a:blip r:embed="rId6"/>
          <a:stretch>
            <a:fillRect/>
          </a:stretch>
        </p:blipFill>
        <p:spPr>
          <a:xfrm>
            <a:off x="32003287" y="30802235"/>
            <a:ext cx="2146375" cy="1812675"/>
          </a:xfrm>
          <a:prstGeom prst="rect">
            <a:avLst/>
          </a:prstGeom>
        </p:spPr>
      </p:pic>
      <p:sp>
        <p:nvSpPr>
          <p:cNvPr id="84" name="TextBox 83">
            <a:extLst>
              <a:ext uri="{FF2B5EF4-FFF2-40B4-BE49-F238E27FC236}">
                <a16:creationId xmlns:a16="http://schemas.microsoft.com/office/drawing/2014/main" id="{F3B3569D-8974-48E4-9016-EC5ECDE4A24C}"/>
              </a:ext>
            </a:extLst>
          </p:cNvPr>
          <p:cNvSpPr txBox="1"/>
          <p:nvPr/>
        </p:nvSpPr>
        <p:spPr>
          <a:xfrm>
            <a:off x="2336319" y="10211750"/>
            <a:ext cx="5512270" cy="461665"/>
          </a:xfrm>
          <a:prstGeom prst="rect">
            <a:avLst/>
          </a:prstGeom>
          <a:noFill/>
        </p:spPr>
        <p:txBody>
          <a:bodyPr wrap="square" rtlCol="0">
            <a:spAutoFit/>
          </a:bodyPr>
          <a:lstStyle/>
          <a:p>
            <a:pPr algn="ctr"/>
            <a:r>
              <a:rPr lang="en-US" sz="2400" b="1" dirty="0">
                <a:latin typeface="+mn-lt"/>
              </a:rPr>
              <a:t>Glade Catalogue Galactic Locations</a:t>
            </a:r>
          </a:p>
        </p:txBody>
      </p:sp>
      <p:grpSp>
        <p:nvGrpSpPr>
          <p:cNvPr id="26" name="Group 25">
            <a:extLst>
              <a:ext uri="{FF2B5EF4-FFF2-40B4-BE49-F238E27FC236}">
                <a16:creationId xmlns:a16="http://schemas.microsoft.com/office/drawing/2014/main" id="{8A84BC5F-D58D-462F-9287-DEC67C045FFB}"/>
              </a:ext>
            </a:extLst>
          </p:cNvPr>
          <p:cNvGrpSpPr/>
          <p:nvPr/>
        </p:nvGrpSpPr>
        <p:grpSpPr>
          <a:xfrm>
            <a:off x="14182183" y="21493628"/>
            <a:ext cx="6840034" cy="4784666"/>
            <a:chOff x="18007322" y="15776546"/>
            <a:chExt cx="6972272" cy="5064511"/>
          </a:xfrm>
        </p:grpSpPr>
        <p:pic>
          <p:nvPicPr>
            <p:cNvPr id="4" name="Picture 3" descr="A close up of text on a white background&#10;&#10;Description automatically generated">
              <a:extLst>
                <a:ext uri="{FF2B5EF4-FFF2-40B4-BE49-F238E27FC236}">
                  <a16:creationId xmlns:a16="http://schemas.microsoft.com/office/drawing/2014/main" id="{7C11170B-C840-423C-84B0-05486F942D9C}"/>
                </a:ext>
              </a:extLst>
            </p:cNvPr>
            <p:cNvPicPr>
              <a:picLocks noChangeAspect="1"/>
            </p:cNvPicPr>
            <p:nvPr/>
          </p:nvPicPr>
          <p:blipFill>
            <a:blip r:embed="rId7"/>
            <a:stretch>
              <a:fillRect/>
            </a:stretch>
          </p:blipFill>
          <p:spPr>
            <a:xfrm>
              <a:off x="18007322" y="15776546"/>
              <a:ext cx="6972272" cy="4648181"/>
            </a:xfrm>
            <a:prstGeom prst="rect">
              <a:avLst/>
            </a:prstGeom>
          </p:spPr>
        </p:pic>
        <p:sp>
          <p:nvSpPr>
            <p:cNvPr id="7" name="Rectangle 6">
              <a:extLst>
                <a:ext uri="{FF2B5EF4-FFF2-40B4-BE49-F238E27FC236}">
                  <a16:creationId xmlns:a16="http://schemas.microsoft.com/office/drawing/2014/main" id="{185CA34C-8C22-4094-B33B-B97E7852A9E0}"/>
                </a:ext>
              </a:extLst>
            </p:cNvPr>
            <p:cNvSpPr/>
            <p:nvPr/>
          </p:nvSpPr>
          <p:spPr>
            <a:xfrm>
              <a:off x="19068196" y="20191100"/>
              <a:ext cx="5091641" cy="64995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Galaxy zoo debiased class confidence</a:t>
              </a:r>
            </a:p>
          </p:txBody>
        </p:sp>
      </p:grpSp>
      <p:sp>
        <p:nvSpPr>
          <p:cNvPr id="14345" name="TextBox 14344">
            <a:extLst>
              <a:ext uri="{FF2B5EF4-FFF2-40B4-BE49-F238E27FC236}">
                <a16:creationId xmlns:a16="http://schemas.microsoft.com/office/drawing/2014/main" id="{FC7F33D5-6A04-47D7-8D6B-4B7F54DC33D2}"/>
              </a:ext>
            </a:extLst>
          </p:cNvPr>
          <p:cNvSpPr txBox="1"/>
          <p:nvPr/>
        </p:nvSpPr>
        <p:spPr>
          <a:xfrm>
            <a:off x="32430838" y="20949497"/>
            <a:ext cx="8395001" cy="8340745"/>
          </a:xfrm>
          <a:prstGeom prst="rect">
            <a:avLst/>
          </a:prstGeom>
          <a:noFill/>
        </p:spPr>
        <p:txBody>
          <a:bodyPr wrap="square" rtlCol="0">
            <a:spAutoFit/>
          </a:bodyPr>
          <a:lstStyle/>
          <a:p>
            <a:pPr algn="ctr"/>
            <a:r>
              <a:rPr lang="en-US" sz="3200" b="1" dirty="0"/>
              <a:t>References:</a:t>
            </a:r>
          </a:p>
          <a:p>
            <a:pPr algn="ctr"/>
            <a:endParaRPr lang="en-US" sz="2400" dirty="0"/>
          </a:p>
          <a:p>
            <a:r>
              <a:rPr lang="en-US" sz="2400" dirty="0"/>
              <a:t>[2] </a:t>
            </a:r>
            <a:r>
              <a:rPr lang="en-US" sz="2400" dirty="0" smtClean="0"/>
              <a:t>K. </a:t>
            </a:r>
            <a:r>
              <a:rPr lang="en-US" sz="2400" dirty="0" err="1"/>
              <a:t>Asad</a:t>
            </a:r>
            <a:r>
              <a:rPr lang="en-US" sz="2400" dirty="0"/>
              <a:t>, </a:t>
            </a:r>
            <a:r>
              <a:rPr lang="en-US" sz="2400" dirty="0" smtClean="0"/>
              <a:t>E. </a:t>
            </a:r>
            <a:r>
              <a:rPr lang="en-US" sz="2400" dirty="0"/>
              <a:t>Huerta, </a:t>
            </a:r>
            <a:r>
              <a:rPr lang="en-US" sz="2400" i="1" dirty="0"/>
              <a:t>et al, </a:t>
            </a:r>
            <a:r>
              <a:rPr lang="en-US" sz="2400" dirty="0"/>
              <a:t>Deep learning at scale for the construction of galaxy catalogs in the Dark Energy Survey, </a:t>
            </a:r>
            <a:r>
              <a:rPr lang="en-US" sz="2400" dirty="0" err="1"/>
              <a:t>Phy</a:t>
            </a:r>
            <a:r>
              <a:rPr lang="en-US" sz="2400" dirty="0"/>
              <a:t>. Let. B., 795, (2019), p. 248-258</a:t>
            </a:r>
          </a:p>
          <a:p>
            <a:endParaRPr lang="en-US" sz="2400" dirty="0"/>
          </a:p>
          <a:p>
            <a:r>
              <a:rPr lang="en-US" sz="2400" dirty="0">
                <a:ea typeface="ＭＳ Ｐゴシック" pitchFamily="-108" charset="-128"/>
              </a:rPr>
              <a:t>[1] </a:t>
            </a:r>
            <a:r>
              <a:rPr lang="en-US" sz="2400" dirty="0"/>
              <a:t>H. Domínguez Sánchez, Huertas-Company, </a:t>
            </a:r>
            <a:r>
              <a:rPr lang="en-US" sz="2400" i="1" dirty="0"/>
              <a:t>et al.</a:t>
            </a:r>
            <a:endParaRPr lang="en-US" sz="2400" dirty="0"/>
          </a:p>
          <a:p>
            <a:r>
              <a:rPr lang="en-US" sz="2400" dirty="0" err="1"/>
              <a:t>arXiv</a:t>
            </a:r>
            <a:r>
              <a:rPr lang="en-US" sz="2400" dirty="0"/>
              <a:t> e-prints </a:t>
            </a:r>
            <a:r>
              <a:rPr lang="en-US" sz="2400" u="sng" dirty="0">
                <a:hlinkClick r:id="rId8"/>
              </a:rPr>
              <a:t>arXiv:1807.00807 [astro-ph.GA]</a:t>
            </a:r>
            <a:r>
              <a:rPr lang="en-US" sz="2400" dirty="0"/>
              <a:t> (2018)</a:t>
            </a:r>
          </a:p>
          <a:p>
            <a:endParaRPr lang="en-US" sz="2400" dirty="0"/>
          </a:p>
          <a:p>
            <a:r>
              <a:rPr lang="en-US" sz="2400" dirty="0">
                <a:ea typeface="ＭＳ Ｐゴシック" pitchFamily="-108" charset="-128"/>
              </a:rPr>
              <a:t>[3] </a:t>
            </a:r>
            <a:r>
              <a:rPr lang="en-US" sz="2400" dirty="0" smtClean="0">
                <a:ea typeface="ＭＳ Ｐゴシック" pitchFamily="-108" charset="-128"/>
              </a:rPr>
              <a:t>Eisenstein, </a:t>
            </a:r>
            <a:r>
              <a:rPr lang="en-US" sz="2400" i="1" dirty="0" smtClean="0">
                <a:ea typeface="ＭＳ Ｐゴシック" pitchFamily="-108" charset="-128"/>
              </a:rPr>
              <a:t>et al</a:t>
            </a:r>
            <a:r>
              <a:rPr lang="en-US" sz="2400" dirty="0">
                <a:ea typeface="ＭＳ Ｐゴシック" pitchFamily="-108" charset="-128"/>
              </a:rPr>
              <a:t>, SDSS-III: Massive Spectroscopic Surveys of the Distant Universe, the Milky Way, and Extra-Solar Planetary </a:t>
            </a:r>
            <a:r>
              <a:rPr lang="en-US" sz="2400" dirty="0" smtClean="0">
                <a:ea typeface="ＭＳ Ｐゴシック" pitchFamily="-108" charset="-128"/>
              </a:rPr>
              <a:t>Systems, (</a:t>
            </a:r>
            <a:r>
              <a:rPr lang="en-US" sz="2400" dirty="0" smtClean="0">
                <a:ea typeface="ＭＳ Ｐゴシック" pitchFamily="-108" charset="-128"/>
              </a:rPr>
              <a:t>2011)</a:t>
            </a:r>
            <a:endParaRPr lang="en-US" sz="2400" dirty="0">
              <a:ea typeface="ＭＳ Ｐゴシック" pitchFamily="-108" charset="-128"/>
            </a:endParaRPr>
          </a:p>
          <a:p>
            <a:endParaRPr lang="en-US" sz="2400" dirty="0">
              <a:ea typeface="ＭＳ Ｐゴシック" pitchFamily="-108" charset="-128"/>
            </a:endParaRPr>
          </a:p>
          <a:p>
            <a:r>
              <a:rPr lang="en-US" sz="2400" u="sng" dirty="0">
                <a:ea typeface="ＭＳ Ｐゴシック" pitchFamily="-108" charset="-128"/>
              </a:rPr>
              <a:t>[4]</a:t>
            </a:r>
            <a:r>
              <a:rPr lang="en-US" sz="2400" dirty="0">
                <a:ea typeface="ＭＳ Ｐゴシック" pitchFamily="-108" charset="-128"/>
              </a:rPr>
              <a:t> C. Lintott, K. </a:t>
            </a:r>
            <a:r>
              <a:rPr lang="en-US" sz="2400" dirty="0" err="1">
                <a:ea typeface="ＭＳ Ｐゴシック" pitchFamily="-108" charset="-128"/>
              </a:rPr>
              <a:t>Schawinski</a:t>
            </a:r>
            <a:r>
              <a:rPr lang="en-US" sz="2400" dirty="0">
                <a:ea typeface="ＭＳ Ｐゴシック" pitchFamily="-108" charset="-128"/>
              </a:rPr>
              <a:t>, </a:t>
            </a:r>
            <a:r>
              <a:rPr lang="en-US" sz="2400" i="1" dirty="0">
                <a:ea typeface="ＭＳ Ｐゴシック" pitchFamily="-108" charset="-128"/>
              </a:rPr>
              <a:t>et al. </a:t>
            </a:r>
            <a:r>
              <a:rPr lang="en-US" sz="2400" dirty="0">
                <a:ea typeface="ＭＳ Ｐゴシック" pitchFamily="-108" charset="-128"/>
              </a:rPr>
              <a:t>Galaxy Zoo 1 : Data Release of Morphological Classifications for nearly 900,000 galaxies. Mon. Not. R. Astron. Soc., 410 (2011), p. 166</a:t>
            </a:r>
          </a:p>
          <a:p>
            <a:endParaRPr lang="en-US" sz="2400" dirty="0">
              <a:ea typeface="ＭＳ Ｐゴシック" pitchFamily="-108" charset="-128"/>
            </a:endParaRPr>
          </a:p>
          <a:p>
            <a:r>
              <a:rPr lang="en-US" sz="2400" u="sng" dirty="0">
                <a:ea typeface="ＭＳ Ｐゴシック" pitchFamily="-108" charset="-128"/>
              </a:rPr>
              <a:t>[5]</a:t>
            </a:r>
            <a:r>
              <a:rPr lang="en-US" sz="2400" dirty="0"/>
              <a:t> </a:t>
            </a:r>
            <a:r>
              <a:rPr lang="en-US" sz="2400" dirty="0" smtClean="0"/>
              <a:t>G. </a:t>
            </a:r>
            <a:r>
              <a:rPr lang="en-US" sz="2400" dirty="0" err="1"/>
              <a:t>Dálya</a:t>
            </a:r>
            <a:r>
              <a:rPr lang="en-US" sz="2400" dirty="0"/>
              <a:t>, </a:t>
            </a:r>
            <a:r>
              <a:rPr lang="en-US" sz="2400" dirty="0" smtClean="0"/>
              <a:t>G. </a:t>
            </a:r>
            <a:r>
              <a:rPr lang="en-US" sz="2400" dirty="0" err="1"/>
              <a:t>Galgóczi</a:t>
            </a:r>
            <a:r>
              <a:rPr lang="en-US" sz="2400" dirty="0"/>
              <a:t>, </a:t>
            </a:r>
            <a:r>
              <a:rPr lang="en-US" sz="2400" i="1" dirty="0"/>
              <a:t>et </a:t>
            </a:r>
            <a:r>
              <a:rPr lang="en-US" sz="2400" dirty="0"/>
              <a:t>al, GLADE: A galaxy catalogue for multimessenger searches in the advanced gravitational-wave detector era, Monthly Notices of the Royal Astronomical Society, Volume 479, Issue 2, September 2018, Pages 2374–2381</a:t>
            </a:r>
          </a:p>
        </p:txBody>
      </p:sp>
      <p:grpSp>
        <p:nvGrpSpPr>
          <p:cNvPr id="14353" name="Group 14352">
            <a:extLst>
              <a:ext uri="{FF2B5EF4-FFF2-40B4-BE49-F238E27FC236}">
                <a16:creationId xmlns:a16="http://schemas.microsoft.com/office/drawing/2014/main" id="{D43A3279-A4A0-4D47-AF99-EFA903D2044A}"/>
              </a:ext>
            </a:extLst>
          </p:cNvPr>
          <p:cNvGrpSpPr/>
          <p:nvPr/>
        </p:nvGrpSpPr>
        <p:grpSpPr>
          <a:xfrm>
            <a:off x="15832319" y="11757741"/>
            <a:ext cx="2078437" cy="2417171"/>
            <a:chOff x="14755842" y="11959087"/>
            <a:chExt cx="2078437" cy="2417171"/>
          </a:xfrm>
        </p:grpSpPr>
        <p:grpSp>
          <p:nvGrpSpPr>
            <p:cNvPr id="14352" name="Group 14351">
              <a:extLst>
                <a:ext uri="{FF2B5EF4-FFF2-40B4-BE49-F238E27FC236}">
                  <a16:creationId xmlns:a16="http://schemas.microsoft.com/office/drawing/2014/main" id="{AE6E7637-37FC-40B0-8468-AFB6615CB20F}"/>
                </a:ext>
              </a:extLst>
            </p:cNvPr>
            <p:cNvGrpSpPr/>
            <p:nvPr/>
          </p:nvGrpSpPr>
          <p:grpSpPr>
            <a:xfrm>
              <a:off x="14755842" y="11959087"/>
              <a:ext cx="2078437" cy="2417171"/>
              <a:chOff x="14576746" y="11349725"/>
              <a:chExt cx="2078437" cy="2417171"/>
            </a:xfrm>
          </p:grpSpPr>
          <p:grpSp>
            <p:nvGrpSpPr>
              <p:cNvPr id="14349" name="Group 14348">
                <a:extLst>
                  <a:ext uri="{FF2B5EF4-FFF2-40B4-BE49-F238E27FC236}">
                    <a16:creationId xmlns:a16="http://schemas.microsoft.com/office/drawing/2014/main" id="{1126335B-00A1-438A-9E18-C200848E5612}"/>
                  </a:ext>
                </a:extLst>
              </p:cNvPr>
              <p:cNvGrpSpPr/>
              <p:nvPr/>
            </p:nvGrpSpPr>
            <p:grpSpPr>
              <a:xfrm>
                <a:off x="14576746" y="11699067"/>
                <a:ext cx="2078437" cy="2067829"/>
                <a:chOff x="14208807" y="13699743"/>
                <a:chExt cx="2799254" cy="2779979"/>
              </a:xfrm>
            </p:grpSpPr>
            <p:sp>
              <p:nvSpPr>
                <p:cNvPr id="14347" name="Partial Circle 14346">
                  <a:extLst>
                    <a:ext uri="{FF2B5EF4-FFF2-40B4-BE49-F238E27FC236}">
                      <a16:creationId xmlns:a16="http://schemas.microsoft.com/office/drawing/2014/main" id="{29F04952-2250-4547-AD7E-FE928F2BCE1B}"/>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88" name="Partial Circle 87">
                  <a:extLst>
                    <a:ext uri="{FF2B5EF4-FFF2-40B4-BE49-F238E27FC236}">
                      <a16:creationId xmlns:a16="http://schemas.microsoft.com/office/drawing/2014/main" id="{06CD3CC5-771F-4BDB-AA7A-3B75A3A625A9}"/>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89" name="Partial Circle 88">
                  <a:extLst>
                    <a:ext uri="{FF2B5EF4-FFF2-40B4-BE49-F238E27FC236}">
                      <a16:creationId xmlns:a16="http://schemas.microsoft.com/office/drawing/2014/main" id="{F7036846-D4AA-4FD0-B9D1-6D3618BEAA8E}"/>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4350" name="TextBox 14349">
                <a:extLst>
                  <a:ext uri="{FF2B5EF4-FFF2-40B4-BE49-F238E27FC236}">
                    <a16:creationId xmlns:a16="http://schemas.microsoft.com/office/drawing/2014/main" id="{27E48412-6C78-4EA7-8B9F-723C24D11A48}"/>
                  </a:ext>
                </a:extLst>
              </p:cNvPr>
              <p:cNvSpPr txBox="1"/>
              <p:nvPr/>
            </p:nvSpPr>
            <p:spPr>
              <a:xfrm>
                <a:off x="14857202" y="11349725"/>
                <a:ext cx="1513633" cy="338554"/>
              </a:xfrm>
              <a:prstGeom prst="rect">
                <a:avLst/>
              </a:prstGeom>
              <a:noFill/>
            </p:spPr>
            <p:txBody>
              <a:bodyPr wrap="square" rtlCol="0">
                <a:spAutoFit/>
              </a:bodyPr>
              <a:lstStyle/>
              <a:p>
                <a:r>
                  <a:rPr lang="en-US" sz="1600" b="1" dirty="0"/>
                  <a:t>True Elliptical</a:t>
                </a:r>
              </a:p>
            </p:txBody>
          </p:sp>
          <p:sp>
            <p:nvSpPr>
              <p:cNvPr id="94" name="TextBox 93">
                <a:extLst>
                  <a:ext uri="{FF2B5EF4-FFF2-40B4-BE49-F238E27FC236}">
                    <a16:creationId xmlns:a16="http://schemas.microsoft.com/office/drawing/2014/main" id="{0C8820CA-3B23-4F98-A795-B1C76E0D6612}"/>
                  </a:ext>
                </a:extLst>
              </p:cNvPr>
              <p:cNvSpPr txBox="1"/>
              <p:nvPr/>
            </p:nvSpPr>
            <p:spPr>
              <a:xfrm>
                <a:off x="15696895" y="12268730"/>
                <a:ext cx="828899" cy="400110"/>
              </a:xfrm>
              <a:prstGeom prst="rect">
                <a:avLst/>
              </a:prstGeom>
              <a:noFill/>
            </p:spPr>
            <p:txBody>
              <a:bodyPr wrap="square" rtlCol="0">
                <a:spAutoFit/>
              </a:bodyPr>
              <a:lstStyle/>
              <a:p>
                <a:r>
                  <a:rPr lang="en-US" sz="2000" dirty="0">
                    <a:solidFill>
                      <a:schemeClr val="bg1"/>
                    </a:solidFill>
                  </a:rPr>
                  <a:t>0.89</a:t>
                </a:r>
                <a:endParaRPr lang="en-US" sz="2400" dirty="0">
                  <a:solidFill>
                    <a:schemeClr val="bg1"/>
                  </a:solidFill>
                </a:endParaRPr>
              </a:p>
            </p:txBody>
          </p:sp>
          <p:sp>
            <p:nvSpPr>
              <p:cNvPr id="95" name="TextBox 94">
                <a:extLst>
                  <a:ext uri="{FF2B5EF4-FFF2-40B4-BE49-F238E27FC236}">
                    <a16:creationId xmlns:a16="http://schemas.microsoft.com/office/drawing/2014/main" id="{FCCA71E2-4D1B-4FB1-808F-6FE257830005}"/>
                  </a:ext>
                </a:extLst>
              </p:cNvPr>
              <p:cNvSpPr txBox="1"/>
              <p:nvPr/>
            </p:nvSpPr>
            <p:spPr>
              <a:xfrm>
                <a:off x="15253753" y="13007160"/>
                <a:ext cx="703529" cy="400110"/>
              </a:xfrm>
              <a:prstGeom prst="rect">
                <a:avLst/>
              </a:prstGeom>
              <a:noFill/>
            </p:spPr>
            <p:txBody>
              <a:bodyPr wrap="square" rtlCol="0">
                <a:spAutoFit/>
              </a:bodyPr>
              <a:lstStyle/>
              <a:p>
                <a:r>
                  <a:rPr lang="en-US" sz="2000" dirty="0">
                    <a:solidFill>
                      <a:schemeClr val="bg1"/>
                    </a:solidFill>
                  </a:rPr>
                  <a:t>0.93</a:t>
                </a:r>
              </a:p>
            </p:txBody>
          </p:sp>
        </p:grpSp>
        <p:sp>
          <p:nvSpPr>
            <p:cNvPr id="93" name="TextBox 92">
              <a:extLst>
                <a:ext uri="{FF2B5EF4-FFF2-40B4-BE49-F238E27FC236}">
                  <a16:creationId xmlns:a16="http://schemas.microsoft.com/office/drawing/2014/main" id="{7A0B4347-6F04-4893-A15D-6E2A19606671}"/>
                </a:ext>
              </a:extLst>
            </p:cNvPr>
            <p:cNvSpPr txBox="1"/>
            <p:nvPr/>
          </p:nvSpPr>
          <p:spPr>
            <a:xfrm>
              <a:off x="14922425" y="12848936"/>
              <a:ext cx="833276" cy="400110"/>
            </a:xfrm>
            <a:prstGeom prst="rect">
              <a:avLst/>
            </a:prstGeom>
            <a:noFill/>
          </p:spPr>
          <p:txBody>
            <a:bodyPr wrap="square" rtlCol="0">
              <a:spAutoFit/>
            </a:bodyPr>
            <a:lstStyle/>
            <a:p>
              <a:r>
                <a:rPr lang="en-US" sz="2000" dirty="0">
                  <a:solidFill>
                    <a:schemeClr val="bg1"/>
                  </a:solidFill>
                </a:rPr>
                <a:t>0.97</a:t>
              </a:r>
            </a:p>
          </p:txBody>
        </p:sp>
      </p:grpSp>
      <p:grpSp>
        <p:nvGrpSpPr>
          <p:cNvPr id="98" name="Group 97">
            <a:extLst>
              <a:ext uri="{FF2B5EF4-FFF2-40B4-BE49-F238E27FC236}">
                <a16:creationId xmlns:a16="http://schemas.microsoft.com/office/drawing/2014/main" id="{8927DF22-DB44-4991-8EAD-ACF5A75FD60C}"/>
              </a:ext>
            </a:extLst>
          </p:cNvPr>
          <p:cNvGrpSpPr/>
          <p:nvPr/>
        </p:nvGrpSpPr>
        <p:grpSpPr>
          <a:xfrm>
            <a:off x="18506709" y="14430408"/>
            <a:ext cx="2078437" cy="2390381"/>
            <a:chOff x="14755842" y="11985877"/>
            <a:chExt cx="2078437" cy="2390381"/>
          </a:xfrm>
        </p:grpSpPr>
        <p:grpSp>
          <p:nvGrpSpPr>
            <p:cNvPr id="99" name="Group 98">
              <a:extLst>
                <a:ext uri="{FF2B5EF4-FFF2-40B4-BE49-F238E27FC236}">
                  <a16:creationId xmlns:a16="http://schemas.microsoft.com/office/drawing/2014/main" id="{3D38597B-05E5-4B6E-9D0A-E7248B68C63D}"/>
                </a:ext>
              </a:extLst>
            </p:cNvPr>
            <p:cNvGrpSpPr/>
            <p:nvPr/>
          </p:nvGrpSpPr>
          <p:grpSpPr>
            <a:xfrm>
              <a:off x="14755842" y="11985877"/>
              <a:ext cx="2078437" cy="2390381"/>
              <a:chOff x="14576746" y="11376515"/>
              <a:chExt cx="2078437" cy="2390381"/>
            </a:xfrm>
          </p:grpSpPr>
          <p:grpSp>
            <p:nvGrpSpPr>
              <p:cNvPr id="101" name="Group 100">
                <a:extLst>
                  <a:ext uri="{FF2B5EF4-FFF2-40B4-BE49-F238E27FC236}">
                    <a16:creationId xmlns:a16="http://schemas.microsoft.com/office/drawing/2014/main" id="{D6EC3473-8294-4862-B98B-BAD20A9D350B}"/>
                  </a:ext>
                </a:extLst>
              </p:cNvPr>
              <p:cNvGrpSpPr/>
              <p:nvPr/>
            </p:nvGrpSpPr>
            <p:grpSpPr>
              <a:xfrm>
                <a:off x="14576746" y="11699067"/>
                <a:ext cx="2078437" cy="2067829"/>
                <a:chOff x="14208807" y="13699743"/>
                <a:chExt cx="2799254" cy="2779979"/>
              </a:xfrm>
            </p:grpSpPr>
            <p:sp>
              <p:nvSpPr>
                <p:cNvPr id="105" name="Partial Circle 104">
                  <a:extLst>
                    <a:ext uri="{FF2B5EF4-FFF2-40B4-BE49-F238E27FC236}">
                      <a16:creationId xmlns:a16="http://schemas.microsoft.com/office/drawing/2014/main" id="{7C37422E-47CF-4B2F-B8FC-FE58EFD80063}"/>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06" name="Partial Circle 105">
                  <a:extLst>
                    <a:ext uri="{FF2B5EF4-FFF2-40B4-BE49-F238E27FC236}">
                      <a16:creationId xmlns:a16="http://schemas.microsoft.com/office/drawing/2014/main" id="{EF16E5B6-C4F9-48C9-A525-0480CEF7A52C}"/>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7" name="Partial Circle 106">
                  <a:extLst>
                    <a:ext uri="{FF2B5EF4-FFF2-40B4-BE49-F238E27FC236}">
                      <a16:creationId xmlns:a16="http://schemas.microsoft.com/office/drawing/2014/main" id="{5FD3FD16-970F-4D6B-81F0-7E01AE3BC9A7}"/>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02" name="TextBox 101">
                <a:extLst>
                  <a:ext uri="{FF2B5EF4-FFF2-40B4-BE49-F238E27FC236}">
                    <a16:creationId xmlns:a16="http://schemas.microsoft.com/office/drawing/2014/main" id="{5C7F4206-8DFF-441E-98FF-9481FB7B3AA9}"/>
                  </a:ext>
                </a:extLst>
              </p:cNvPr>
              <p:cNvSpPr txBox="1"/>
              <p:nvPr/>
            </p:nvSpPr>
            <p:spPr>
              <a:xfrm>
                <a:off x="15011834" y="11376515"/>
                <a:ext cx="1242333" cy="338554"/>
              </a:xfrm>
              <a:prstGeom prst="rect">
                <a:avLst/>
              </a:prstGeom>
              <a:noFill/>
            </p:spPr>
            <p:txBody>
              <a:bodyPr wrap="square" rtlCol="0">
                <a:spAutoFit/>
              </a:bodyPr>
              <a:lstStyle/>
              <a:p>
                <a:r>
                  <a:rPr lang="en-US" sz="1600" b="1" dirty="0"/>
                  <a:t>True Spiral</a:t>
                </a:r>
              </a:p>
            </p:txBody>
          </p:sp>
          <p:sp>
            <p:nvSpPr>
              <p:cNvPr id="103" name="TextBox 102">
                <a:extLst>
                  <a:ext uri="{FF2B5EF4-FFF2-40B4-BE49-F238E27FC236}">
                    <a16:creationId xmlns:a16="http://schemas.microsoft.com/office/drawing/2014/main" id="{B9C0B572-DF16-47DE-910B-3A91EEBA0887}"/>
                  </a:ext>
                </a:extLst>
              </p:cNvPr>
              <p:cNvSpPr txBox="1"/>
              <p:nvPr/>
            </p:nvSpPr>
            <p:spPr>
              <a:xfrm>
                <a:off x="15744532" y="12330469"/>
                <a:ext cx="798151" cy="400110"/>
              </a:xfrm>
              <a:prstGeom prst="rect">
                <a:avLst/>
              </a:prstGeom>
              <a:noFill/>
            </p:spPr>
            <p:txBody>
              <a:bodyPr wrap="square" rtlCol="0">
                <a:spAutoFit/>
              </a:bodyPr>
              <a:lstStyle/>
              <a:p>
                <a:r>
                  <a:rPr lang="en-US" sz="2000" dirty="0">
                    <a:solidFill>
                      <a:schemeClr val="bg1"/>
                    </a:solidFill>
                  </a:rPr>
                  <a:t>0.74</a:t>
                </a:r>
              </a:p>
            </p:txBody>
          </p:sp>
          <p:sp>
            <p:nvSpPr>
              <p:cNvPr id="104" name="TextBox 103">
                <a:extLst>
                  <a:ext uri="{FF2B5EF4-FFF2-40B4-BE49-F238E27FC236}">
                    <a16:creationId xmlns:a16="http://schemas.microsoft.com/office/drawing/2014/main" id="{33022823-229C-4CC9-ACA8-35B59678E618}"/>
                  </a:ext>
                </a:extLst>
              </p:cNvPr>
              <p:cNvSpPr txBox="1"/>
              <p:nvPr/>
            </p:nvSpPr>
            <p:spPr>
              <a:xfrm>
                <a:off x="15260454" y="13070431"/>
                <a:ext cx="687067" cy="400110"/>
              </a:xfrm>
              <a:prstGeom prst="rect">
                <a:avLst/>
              </a:prstGeom>
              <a:noFill/>
            </p:spPr>
            <p:txBody>
              <a:bodyPr wrap="square" rtlCol="0">
                <a:spAutoFit/>
              </a:bodyPr>
              <a:lstStyle/>
              <a:p>
                <a:r>
                  <a:rPr lang="en-US" sz="2000" dirty="0">
                    <a:solidFill>
                      <a:schemeClr val="bg1"/>
                    </a:solidFill>
                  </a:rPr>
                  <a:t>0.96</a:t>
                </a:r>
              </a:p>
            </p:txBody>
          </p:sp>
        </p:grpSp>
        <p:sp>
          <p:nvSpPr>
            <p:cNvPr id="100" name="TextBox 99">
              <a:extLst>
                <a:ext uri="{FF2B5EF4-FFF2-40B4-BE49-F238E27FC236}">
                  <a16:creationId xmlns:a16="http://schemas.microsoft.com/office/drawing/2014/main" id="{EA6E8B8F-7D3D-4A02-BD7D-6D178A61D614}"/>
                </a:ext>
              </a:extLst>
            </p:cNvPr>
            <p:cNvSpPr txBox="1"/>
            <p:nvPr/>
          </p:nvSpPr>
          <p:spPr>
            <a:xfrm>
              <a:off x="14963788" y="12905802"/>
              <a:ext cx="689610" cy="400110"/>
            </a:xfrm>
            <a:prstGeom prst="rect">
              <a:avLst/>
            </a:prstGeom>
            <a:noFill/>
          </p:spPr>
          <p:txBody>
            <a:bodyPr wrap="square" rtlCol="0">
              <a:spAutoFit/>
            </a:bodyPr>
            <a:lstStyle/>
            <a:p>
              <a:r>
                <a:rPr lang="en-US" sz="2000" dirty="0">
                  <a:solidFill>
                    <a:schemeClr val="bg1"/>
                  </a:solidFill>
                </a:rPr>
                <a:t>0.98</a:t>
              </a:r>
            </a:p>
          </p:txBody>
        </p:sp>
      </p:grpSp>
      <p:grpSp>
        <p:nvGrpSpPr>
          <p:cNvPr id="108" name="Group 107">
            <a:extLst>
              <a:ext uri="{FF2B5EF4-FFF2-40B4-BE49-F238E27FC236}">
                <a16:creationId xmlns:a16="http://schemas.microsoft.com/office/drawing/2014/main" id="{7FA7498C-6875-4231-AFFC-35514D3D9FF2}"/>
              </a:ext>
            </a:extLst>
          </p:cNvPr>
          <p:cNvGrpSpPr/>
          <p:nvPr/>
        </p:nvGrpSpPr>
        <p:grpSpPr>
          <a:xfrm>
            <a:off x="18526864" y="11759264"/>
            <a:ext cx="2102952" cy="2381652"/>
            <a:chOff x="14755842" y="11994606"/>
            <a:chExt cx="2102952" cy="2381652"/>
          </a:xfrm>
        </p:grpSpPr>
        <p:grpSp>
          <p:nvGrpSpPr>
            <p:cNvPr id="109" name="Group 108">
              <a:extLst>
                <a:ext uri="{FF2B5EF4-FFF2-40B4-BE49-F238E27FC236}">
                  <a16:creationId xmlns:a16="http://schemas.microsoft.com/office/drawing/2014/main" id="{384B1133-36CA-49C2-BF4D-7D7E802C63CC}"/>
                </a:ext>
              </a:extLst>
            </p:cNvPr>
            <p:cNvGrpSpPr/>
            <p:nvPr/>
          </p:nvGrpSpPr>
          <p:grpSpPr>
            <a:xfrm>
              <a:off x="14755842" y="11994606"/>
              <a:ext cx="2102952" cy="2381652"/>
              <a:chOff x="14576746" y="11385244"/>
              <a:chExt cx="2102952" cy="2381652"/>
            </a:xfrm>
          </p:grpSpPr>
          <p:grpSp>
            <p:nvGrpSpPr>
              <p:cNvPr id="111" name="Group 110">
                <a:extLst>
                  <a:ext uri="{FF2B5EF4-FFF2-40B4-BE49-F238E27FC236}">
                    <a16:creationId xmlns:a16="http://schemas.microsoft.com/office/drawing/2014/main" id="{5D5EAEEF-AA83-4F80-AA84-C3B169E39295}"/>
                  </a:ext>
                </a:extLst>
              </p:cNvPr>
              <p:cNvGrpSpPr/>
              <p:nvPr/>
            </p:nvGrpSpPr>
            <p:grpSpPr>
              <a:xfrm>
                <a:off x="14576746" y="11699067"/>
                <a:ext cx="2078437" cy="2067829"/>
                <a:chOff x="14208807" y="13699743"/>
                <a:chExt cx="2799254" cy="2779979"/>
              </a:xfrm>
            </p:grpSpPr>
            <p:sp>
              <p:nvSpPr>
                <p:cNvPr id="115" name="Partial Circle 114">
                  <a:extLst>
                    <a:ext uri="{FF2B5EF4-FFF2-40B4-BE49-F238E27FC236}">
                      <a16:creationId xmlns:a16="http://schemas.microsoft.com/office/drawing/2014/main" id="{1581C818-81C9-4706-BF68-10D4EE894773}"/>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16" name="Partial Circle 115">
                  <a:extLst>
                    <a:ext uri="{FF2B5EF4-FFF2-40B4-BE49-F238E27FC236}">
                      <a16:creationId xmlns:a16="http://schemas.microsoft.com/office/drawing/2014/main" id="{F12C40A6-6B98-46D7-985A-75ACDFA8C728}"/>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17" name="Partial Circle 116">
                  <a:extLst>
                    <a:ext uri="{FF2B5EF4-FFF2-40B4-BE49-F238E27FC236}">
                      <a16:creationId xmlns:a16="http://schemas.microsoft.com/office/drawing/2014/main" id="{BF708AF0-C812-4A69-B3E5-E6364EEB6EC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12" name="TextBox 111">
                <a:extLst>
                  <a:ext uri="{FF2B5EF4-FFF2-40B4-BE49-F238E27FC236}">
                    <a16:creationId xmlns:a16="http://schemas.microsoft.com/office/drawing/2014/main" id="{54496D2F-23C6-4C7B-AF04-0C0AAEFA1E6E}"/>
                  </a:ext>
                </a:extLst>
              </p:cNvPr>
              <p:cNvSpPr txBox="1"/>
              <p:nvPr/>
            </p:nvSpPr>
            <p:spPr>
              <a:xfrm>
                <a:off x="14765369" y="11385244"/>
                <a:ext cx="1794708" cy="338554"/>
              </a:xfrm>
              <a:prstGeom prst="rect">
                <a:avLst/>
              </a:prstGeom>
              <a:noFill/>
            </p:spPr>
            <p:txBody>
              <a:bodyPr wrap="square" rtlCol="0">
                <a:spAutoFit/>
              </a:bodyPr>
              <a:lstStyle/>
              <a:p>
                <a:r>
                  <a:rPr lang="en-US" sz="1600" b="1" dirty="0"/>
                  <a:t>False Elliptical</a:t>
                </a:r>
              </a:p>
            </p:txBody>
          </p:sp>
          <p:sp>
            <p:nvSpPr>
              <p:cNvPr id="113" name="TextBox 112">
                <a:extLst>
                  <a:ext uri="{FF2B5EF4-FFF2-40B4-BE49-F238E27FC236}">
                    <a16:creationId xmlns:a16="http://schemas.microsoft.com/office/drawing/2014/main" id="{0945ACA0-1B54-4E25-8693-D24EF58F4A65}"/>
                  </a:ext>
                </a:extLst>
              </p:cNvPr>
              <p:cNvSpPr txBox="1"/>
              <p:nvPr/>
            </p:nvSpPr>
            <p:spPr>
              <a:xfrm>
                <a:off x="15735107" y="12332981"/>
                <a:ext cx="944591" cy="400110"/>
              </a:xfrm>
              <a:prstGeom prst="rect">
                <a:avLst/>
              </a:prstGeom>
              <a:noFill/>
            </p:spPr>
            <p:txBody>
              <a:bodyPr wrap="square" rtlCol="0">
                <a:spAutoFit/>
              </a:bodyPr>
              <a:lstStyle/>
              <a:p>
                <a:r>
                  <a:rPr lang="en-US" sz="2000" dirty="0">
                    <a:solidFill>
                      <a:schemeClr val="bg1"/>
                    </a:solidFill>
                  </a:rPr>
                  <a:t>0.11</a:t>
                </a:r>
              </a:p>
            </p:txBody>
          </p:sp>
          <p:sp>
            <p:nvSpPr>
              <p:cNvPr id="114" name="TextBox 113">
                <a:extLst>
                  <a:ext uri="{FF2B5EF4-FFF2-40B4-BE49-F238E27FC236}">
                    <a16:creationId xmlns:a16="http://schemas.microsoft.com/office/drawing/2014/main" id="{08521E5A-4DCE-4993-8F26-554C9C58AA47}"/>
                  </a:ext>
                </a:extLst>
              </p:cNvPr>
              <p:cNvSpPr txBox="1"/>
              <p:nvPr/>
            </p:nvSpPr>
            <p:spPr>
              <a:xfrm>
                <a:off x="15151546" y="13064982"/>
                <a:ext cx="1054960" cy="400110"/>
              </a:xfrm>
              <a:prstGeom prst="rect">
                <a:avLst/>
              </a:prstGeom>
              <a:noFill/>
            </p:spPr>
            <p:txBody>
              <a:bodyPr wrap="square" rtlCol="0">
                <a:spAutoFit/>
              </a:bodyPr>
              <a:lstStyle/>
              <a:p>
                <a:r>
                  <a:rPr lang="en-US" sz="2000" dirty="0">
                    <a:solidFill>
                      <a:schemeClr val="bg1"/>
                    </a:solidFill>
                  </a:rPr>
                  <a:t>0.074</a:t>
                </a:r>
              </a:p>
            </p:txBody>
          </p:sp>
        </p:grpSp>
        <p:sp>
          <p:nvSpPr>
            <p:cNvPr id="110" name="TextBox 109">
              <a:extLst>
                <a:ext uri="{FF2B5EF4-FFF2-40B4-BE49-F238E27FC236}">
                  <a16:creationId xmlns:a16="http://schemas.microsoft.com/office/drawing/2014/main" id="{F6874D3F-C4B6-4838-9030-A4CC71718BB5}"/>
                </a:ext>
              </a:extLst>
            </p:cNvPr>
            <p:cNvSpPr txBox="1"/>
            <p:nvPr/>
          </p:nvSpPr>
          <p:spPr>
            <a:xfrm>
              <a:off x="14997542" y="12929943"/>
              <a:ext cx="1164057" cy="400110"/>
            </a:xfrm>
            <a:prstGeom prst="rect">
              <a:avLst/>
            </a:prstGeom>
            <a:noFill/>
          </p:spPr>
          <p:txBody>
            <a:bodyPr wrap="square" rtlCol="0">
              <a:spAutoFit/>
            </a:bodyPr>
            <a:lstStyle/>
            <a:p>
              <a:r>
                <a:rPr lang="en-US" sz="2000" dirty="0">
                  <a:solidFill>
                    <a:schemeClr val="bg1"/>
                  </a:solidFill>
                </a:rPr>
                <a:t>0.034</a:t>
              </a:r>
            </a:p>
          </p:txBody>
        </p:sp>
      </p:grpSp>
      <p:grpSp>
        <p:nvGrpSpPr>
          <p:cNvPr id="118" name="Group 117">
            <a:extLst>
              <a:ext uri="{FF2B5EF4-FFF2-40B4-BE49-F238E27FC236}">
                <a16:creationId xmlns:a16="http://schemas.microsoft.com/office/drawing/2014/main" id="{754133C3-2C4B-4E5E-B713-F770158F2ABF}"/>
              </a:ext>
            </a:extLst>
          </p:cNvPr>
          <p:cNvGrpSpPr/>
          <p:nvPr/>
        </p:nvGrpSpPr>
        <p:grpSpPr>
          <a:xfrm>
            <a:off x="15846631" y="14445444"/>
            <a:ext cx="2098592" cy="2381652"/>
            <a:chOff x="14755842" y="11994606"/>
            <a:chExt cx="2098592" cy="2381652"/>
          </a:xfrm>
        </p:grpSpPr>
        <p:grpSp>
          <p:nvGrpSpPr>
            <p:cNvPr id="119" name="Group 118">
              <a:extLst>
                <a:ext uri="{FF2B5EF4-FFF2-40B4-BE49-F238E27FC236}">
                  <a16:creationId xmlns:a16="http://schemas.microsoft.com/office/drawing/2014/main" id="{A6C37134-9DC2-4757-B460-F7B1A4733494}"/>
                </a:ext>
              </a:extLst>
            </p:cNvPr>
            <p:cNvGrpSpPr/>
            <p:nvPr/>
          </p:nvGrpSpPr>
          <p:grpSpPr>
            <a:xfrm>
              <a:off x="14755842" y="11994606"/>
              <a:ext cx="2098592" cy="2381652"/>
              <a:chOff x="14576746" y="11385244"/>
              <a:chExt cx="2098592" cy="2381652"/>
            </a:xfrm>
          </p:grpSpPr>
          <p:grpSp>
            <p:nvGrpSpPr>
              <p:cNvPr id="121" name="Group 120">
                <a:extLst>
                  <a:ext uri="{FF2B5EF4-FFF2-40B4-BE49-F238E27FC236}">
                    <a16:creationId xmlns:a16="http://schemas.microsoft.com/office/drawing/2014/main" id="{D2E1CC38-E183-47AB-89D4-046BDBE17222}"/>
                  </a:ext>
                </a:extLst>
              </p:cNvPr>
              <p:cNvGrpSpPr/>
              <p:nvPr/>
            </p:nvGrpSpPr>
            <p:grpSpPr>
              <a:xfrm>
                <a:off x="14576746" y="11699067"/>
                <a:ext cx="2078437" cy="2067829"/>
                <a:chOff x="14208807" y="13699743"/>
                <a:chExt cx="2799254" cy="2779979"/>
              </a:xfrm>
            </p:grpSpPr>
            <p:sp>
              <p:nvSpPr>
                <p:cNvPr id="125" name="Partial Circle 124">
                  <a:extLst>
                    <a:ext uri="{FF2B5EF4-FFF2-40B4-BE49-F238E27FC236}">
                      <a16:creationId xmlns:a16="http://schemas.microsoft.com/office/drawing/2014/main" id="{1E362F20-4136-494A-9E31-F9F5243B05B8}"/>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26" name="Partial Circle 125">
                  <a:extLst>
                    <a:ext uri="{FF2B5EF4-FFF2-40B4-BE49-F238E27FC236}">
                      <a16:creationId xmlns:a16="http://schemas.microsoft.com/office/drawing/2014/main" id="{67958EAA-EE2B-464B-8295-E1B361F8ADFD}"/>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27" name="Partial Circle 126">
                  <a:extLst>
                    <a:ext uri="{FF2B5EF4-FFF2-40B4-BE49-F238E27FC236}">
                      <a16:creationId xmlns:a16="http://schemas.microsoft.com/office/drawing/2014/main" id="{5C982583-4AE7-4649-A577-2A44A5D82F7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22" name="TextBox 121">
                <a:extLst>
                  <a:ext uri="{FF2B5EF4-FFF2-40B4-BE49-F238E27FC236}">
                    <a16:creationId xmlns:a16="http://schemas.microsoft.com/office/drawing/2014/main" id="{117CE1F6-4120-4C1E-A76C-F9AE43C67460}"/>
                  </a:ext>
                </a:extLst>
              </p:cNvPr>
              <p:cNvSpPr txBox="1"/>
              <p:nvPr/>
            </p:nvSpPr>
            <p:spPr>
              <a:xfrm>
                <a:off x="14880630" y="11385244"/>
                <a:ext cx="1794708" cy="338554"/>
              </a:xfrm>
              <a:prstGeom prst="rect">
                <a:avLst/>
              </a:prstGeom>
              <a:noFill/>
            </p:spPr>
            <p:txBody>
              <a:bodyPr wrap="square" rtlCol="0">
                <a:spAutoFit/>
              </a:bodyPr>
              <a:lstStyle/>
              <a:p>
                <a:r>
                  <a:rPr lang="en-US" sz="1600" b="1" dirty="0"/>
                  <a:t>False Elliptical</a:t>
                </a:r>
              </a:p>
            </p:txBody>
          </p:sp>
          <p:sp>
            <p:nvSpPr>
              <p:cNvPr id="123" name="TextBox 122">
                <a:extLst>
                  <a:ext uri="{FF2B5EF4-FFF2-40B4-BE49-F238E27FC236}">
                    <a16:creationId xmlns:a16="http://schemas.microsoft.com/office/drawing/2014/main" id="{CB37C392-2EF3-42FA-A901-C74A007223B4}"/>
                  </a:ext>
                </a:extLst>
              </p:cNvPr>
              <p:cNvSpPr txBox="1"/>
              <p:nvPr/>
            </p:nvSpPr>
            <p:spPr>
              <a:xfrm>
                <a:off x="15753575" y="12268452"/>
                <a:ext cx="702042" cy="400110"/>
              </a:xfrm>
              <a:prstGeom prst="rect">
                <a:avLst/>
              </a:prstGeom>
              <a:noFill/>
            </p:spPr>
            <p:txBody>
              <a:bodyPr wrap="square" rtlCol="0">
                <a:spAutoFit/>
              </a:bodyPr>
              <a:lstStyle/>
              <a:p>
                <a:r>
                  <a:rPr lang="en-US" sz="2000" dirty="0">
                    <a:solidFill>
                      <a:schemeClr val="bg1"/>
                    </a:solidFill>
                  </a:rPr>
                  <a:t>0.26</a:t>
                </a:r>
              </a:p>
            </p:txBody>
          </p:sp>
          <p:sp>
            <p:nvSpPr>
              <p:cNvPr id="124" name="TextBox 123">
                <a:extLst>
                  <a:ext uri="{FF2B5EF4-FFF2-40B4-BE49-F238E27FC236}">
                    <a16:creationId xmlns:a16="http://schemas.microsoft.com/office/drawing/2014/main" id="{BFD04BC1-B943-43DC-AFF2-AC5C2DB9461E}"/>
                  </a:ext>
                </a:extLst>
              </p:cNvPr>
              <p:cNvSpPr txBox="1"/>
              <p:nvPr/>
            </p:nvSpPr>
            <p:spPr>
              <a:xfrm>
                <a:off x="15211013" y="13003857"/>
                <a:ext cx="942317" cy="400110"/>
              </a:xfrm>
              <a:prstGeom prst="rect">
                <a:avLst/>
              </a:prstGeom>
              <a:noFill/>
            </p:spPr>
            <p:txBody>
              <a:bodyPr wrap="square" rtlCol="0">
                <a:spAutoFit/>
              </a:bodyPr>
              <a:lstStyle/>
              <a:p>
                <a:r>
                  <a:rPr lang="en-US" sz="2000" dirty="0">
                    <a:solidFill>
                      <a:schemeClr val="bg1"/>
                    </a:solidFill>
                  </a:rPr>
                  <a:t>0.044</a:t>
                </a:r>
              </a:p>
            </p:txBody>
          </p:sp>
        </p:grpSp>
        <p:sp>
          <p:nvSpPr>
            <p:cNvPr id="120" name="TextBox 119">
              <a:extLst>
                <a:ext uri="{FF2B5EF4-FFF2-40B4-BE49-F238E27FC236}">
                  <a16:creationId xmlns:a16="http://schemas.microsoft.com/office/drawing/2014/main" id="{3073DD5B-A155-4512-8E9E-BAA7D52172FE}"/>
                </a:ext>
              </a:extLst>
            </p:cNvPr>
            <p:cNvSpPr txBox="1"/>
            <p:nvPr/>
          </p:nvSpPr>
          <p:spPr>
            <a:xfrm>
              <a:off x="14888559" y="12877409"/>
              <a:ext cx="1039477" cy="400110"/>
            </a:xfrm>
            <a:prstGeom prst="rect">
              <a:avLst/>
            </a:prstGeom>
            <a:noFill/>
          </p:spPr>
          <p:txBody>
            <a:bodyPr wrap="square" rtlCol="0">
              <a:spAutoFit/>
            </a:bodyPr>
            <a:lstStyle/>
            <a:p>
              <a:r>
                <a:rPr lang="en-US" sz="2000" dirty="0">
                  <a:solidFill>
                    <a:schemeClr val="bg1"/>
                  </a:solidFill>
                </a:rPr>
                <a:t>0.017</a:t>
              </a:r>
            </a:p>
          </p:txBody>
        </p:sp>
      </p:grpSp>
      <p:pic>
        <p:nvPicPr>
          <p:cNvPr id="14355" name="Picture 14354" descr="A screenshot of a cell phone&#10;&#10;Description automatically generated">
            <a:extLst>
              <a:ext uri="{FF2B5EF4-FFF2-40B4-BE49-F238E27FC236}">
                <a16:creationId xmlns:a16="http://schemas.microsoft.com/office/drawing/2014/main" id="{2F62CC9B-BCE5-4878-BBFA-7DB9C8A988EA}"/>
              </a:ext>
            </a:extLst>
          </p:cNvPr>
          <p:cNvPicPr>
            <a:picLocks noChangeAspect="1"/>
          </p:cNvPicPr>
          <p:nvPr/>
        </p:nvPicPr>
        <p:blipFill>
          <a:blip r:embed="rId9"/>
          <a:stretch>
            <a:fillRect/>
          </a:stretch>
        </p:blipFill>
        <p:spPr>
          <a:xfrm>
            <a:off x="14213051" y="16988684"/>
            <a:ext cx="6394023" cy="4610012"/>
          </a:xfrm>
          <a:prstGeom prst="rect">
            <a:avLst/>
          </a:prstGeom>
        </p:spPr>
      </p:pic>
      <p:sp>
        <p:nvSpPr>
          <p:cNvPr id="66" name="TextBox 65">
            <a:extLst>
              <a:ext uri="{FF2B5EF4-FFF2-40B4-BE49-F238E27FC236}">
                <a16:creationId xmlns:a16="http://schemas.microsoft.com/office/drawing/2014/main" id="{A9B4DC44-BA6E-49DC-AC5A-62E40A5B64BC}"/>
              </a:ext>
            </a:extLst>
          </p:cNvPr>
          <p:cNvSpPr txBox="1"/>
          <p:nvPr/>
        </p:nvSpPr>
        <p:spPr>
          <a:xfrm>
            <a:off x="8492047" y="9754720"/>
            <a:ext cx="6159749" cy="698652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Multi-messenger and transient-event astrophysics rely on accurate catalogues of galaxy depths to identify hosts</a:t>
            </a:r>
          </a:p>
          <a:p>
            <a:pPr marL="457200" indent="-457200">
              <a:buFont typeface="Arial" panose="020B0604020202020204" pitchFamily="34" charset="0"/>
              <a:buChar char="•"/>
            </a:pPr>
            <a:r>
              <a:rPr lang="en-US" sz="2800" dirty="0">
                <a:latin typeface="+mn-lt"/>
              </a:rPr>
              <a:t>Spectroscopy is expensive and therefore galaxy catalogues are incomplete, (see left, [5])</a:t>
            </a:r>
          </a:p>
          <a:p>
            <a:pPr marL="457200" indent="-457200">
              <a:buFont typeface="Arial" panose="020B0604020202020204" pitchFamily="34" charset="0"/>
              <a:buChar char="•"/>
            </a:pPr>
            <a:r>
              <a:rPr lang="en-US" sz="2800" dirty="0" smtClean="0">
                <a:latin typeface="+mn-lt"/>
              </a:rPr>
              <a:t>Therefore, photometric </a:t>
            </a:r>
            <a:r>
              <a:rPr lang="en-US" sz="2800" dirty="0">
                <a:latin typeface="+mn-lt"/>
              </a:rPr>
              <a:t>redshifts are used to match the time scale and field of view of modern surveys</a:t>
            </a:r>
          </a:p>
          <a:p>
            <a:pPr marL="457200" indent="-457200">
              <a:buFont typeface="Arial" panose="020B0604020202020204" pitchFamily="34" charset="0"/>
              <a:buChar char="•"/>
            </a:pPr>
            <a:r>
              <a:rPr lang="en-US" sz="2800" dirty="0">
                <a:latin typeface="+mn-lt"/>
              </a:rPr>
              <a:t>However, </a:t>
            </a:r>
            <a:r>
              <a:rPr lang="en-US" sz="2800" dirty="0" smtClean="0">
                <a:latin typeface="+mn-lt"/>
              </a:rPr>
              <a:t>photometric </a:t>
            </a:r>
            <a:r>
              <a:rPr lang="en-US" sz="2800" dirty="0">
                <a:latin typeface="+mn-lt"/>
              </a:rPr>
              <a:t>redshifts are biased by morphological effects like edge-on-disk reddening</a:t>
            </a:r>
          </a:p>
          <a:p>
            <a:pPr marL="457200" indent="-457200">
              <a:buFont typeface="Arial" panose="020B0604020202020204" pitchFamily="34" charset="0"/>
              <a:buChar char="•"/>
            </a:pPr>
            <a:r>
              <a:rPr lang="en-US" sz="2800" dirty="0">
                <a:latin typeface="+mn-lt"/>
              </a:rPr>
              <a:t>We start with a simpler problem of galaxy classification</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05437" y="30756072"/>
            <a:ext cx="1905000" cy="1905000"/>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b="13050"/>
          <a:stretch/>
        </p:blipFill>
        <p:spPr>
          <a:xfrm>
            <a:off x="39954262" y="3276784"/>
            <a:ext cx="3238500" cy="2815880"/>
          </a:xfrm>
          <a:prstGeom prst="rect">
            <a:avLst/>
          </a:prstGeom>
        </p:spPr>
      </p:pic>
      <p:sp>
        <p:nvSpPr>
          <p:cNvPr id="8" name="TextBox 7"/>
          <p:cNvSpPr txBox="1"/>
          <p:nvPr/>
        </p:nvSpPr>
        <p:spPr>
          <a:xfrm>
            <a:off x="7621133" y="10185242"/>
            <a:ext cx="1464261" cy="523220"/>
          </a:xfrm>
          <a:prstGeom prst="rect">
            <a:avLst/>
          </a:prstGeom>
          <a:noFill/>
        </p:spPr>
        <p:txBody>
          <a:bodyPr wrap="square" rtlCol="0">
            <a:spAutoFit/>
          </a:bodyPr>
          <a:lstStyle/>
          <a:p>
            <a:r>
              <a:rPr lang="en-US" sz="2800" dirty="0" smtClean="0"/>
              <a:t>[5]</a:t>
            </a:r>
            <a:endParaRPr lang="en-US" sz="2800" dirty="0"/>
          </a:p>
        </p:txBody>
      </p:sp>
      <p:graphicFrame>
        <p:nvGraphicFramePr>
          <p:cNvPr id="92"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2182121684"/>
              </p:ext>
            </p:extLst>
          </p:nvPr>
        </p:nvGraphicFramePr>
        <p:xfrm>
          <a:off x="14973165" y="13473722"/>
          <a:ext cx="802277" cy="2110695"/>
        </p:xfrm>
        <a:graphic>
          <a:graphicData uri="http://schemas.openxmlformats.org/drawingml/2006/table">
            <a:tbl>
              <a:tblPr firstRow="1" bandRow="1">
                <a:tableStyleId>{5C22544A-7EE6-4342-B048-85BDC9FD1C3A}</a:tableStyleId>
              </a:tblPr>
              <a:tblGrid>
                <a:gridCol w="802277">
                  <a:extLst>
                    <a:ext uri="{9D8B030D-6E8A-4147-A177-3AD203B41FA5}">
                      <a16:colId xmlns:a16="http://schemas.microsoft.com/office/drawing/2014/main" val="743530482"/>
                    </a:ext>
                  </a:extLst>
                </a:gridCol>
              </a:tblGrid>
              <a:tr h="703565">
                <a:tc>
                  <a:txBody>
                    <a:bodyPr/>
                    <a:lstStyle/>
                    <a:p>
                      <a:r>
                        <a:rPr lang="en-US" sz="2800" b="0" dirty="0" smtClean="0"/>
                        <a:t>HP</a:t>
                      </a:r>
                      <a:endParaRPr lang="en-US" sz="2800" b="0" dirty="0"/>
                    </a:p>
                  </a:txBody>
                  <a:tcPr>
                    <a:solidFill>
                      <a:srgbClr val="1B46A5"/>
                    </a:solidFill>
                  </a:tcPr>
                </a:tc>
                <a:extLst>
                  <a:ext uri="{0D108BD9-81ED-4DB2-BD59-A6C34878D82A}">
                    <a16:rowId xmlns:a16="http://schemas.microsoft.com/office/drawing/2014/main" val="1739192954"/>
                  </a:ext>
                </a:extLst>
              </a:tr>
              <a:tr h="703565">
                <a:tc>
                  <a:txBody>
                    <a:bodyPr/>
                    <a:lstStyle/>
                    <a:p>
                      <a:r>
                        <a:rPr lang="en-US" sz="2800" b="0" dirty="0" smtClean="0">
                          <a:solidFill>
                            <a:schemeClr val="bg1"/>
                          </a:solidFill>
                        </a:rPr>
                        <a:t>MP</a:t>
                      </a:r>
                      <a:endParaRPr lang="en-US" sz="2800" b="0" dirty="0">
                        <a:solidFill>
                          <a:schemeClr val="bg1"/>
                        </a:solidFill>
                      </a:endParaRPr>
                    </a:p>
                  </a:txBody>
                  <a:tcPr>
                    <a:solidFill>
                      <a:srgbClr val="0D7517"/>
                    </a:solidFill>
                  </a:tcPr>
                </a:tc>
                <a:extLst>
                  <a:ext uri="{0D108BD9-81ED-4DB2-BD59-A6C34878D82A}">
                    <a16:rowId xmlns:a16="http://schemas.microsoft.com/office/drawing/2014/main" val="3634547371"/>
                  </a:ext>
                </a:extLst>
              </a:tr>
              <a:tr h="703565">
                <a:tc>
                  <a:txBody>
                    <a:bodyPr/>
                    <a:lstStyle/>
                    <a:p>
                      <a:r>
                        <a:rPr lang="en-US" sz="2800" b="0" dirty="0" smtClean="0">
                          <a:solidFill>
                            <a:schemeClr val="bg1"/>
                          </a:solidFill>
                        </a:rPr>
                        <a:t>LP</a:t>
                      </a:r>
                      <a:endParaRPr lang="en-US" sz="2800" b="0" dirty="0">
                        <a:solidFill>
                          <a:schemeClr val="bg1"/>
                        </a:solidFill>
                      </a:endParaRPr>
                    </a:p>
                  </a:txBody>
                  <a:tcPr>
                    <a:solidFill>
                      <a:srgbClr val="C00000"/>
                    </a:solidFill>
                  </a:tcPr>
                </a:tc>
                <a:extLst>
                  <a:ext uri="{0D108BD9-81ED-4DB2-BD59-A6C34878D82A}">
                    <a16:rowId xmlns:a16="http://schemas.microsoft.com/office/drawing/2014/main" val="1712302605"/>
                  </a:ext>
                </a:extLst>
              </a:tr>
            </a:tbl>
          </a:graphicData>
        </a:graphic>
      </p:graphicFrame>
      <p:pic>
        <p:nvPicPr>
          <p:cNvPr id="13" name="Picture 12"/>
          <p:cNvPicPr>
            <a:picLocks noChangeAspect="1"/>
          </p:cNvPicPr>
          <p:nvPr/>
        </p:nvPicPr>
        <p:blipFill rotWithShape="1">
          <a:blip r:embed="rId12">
            <a:extLst>
              <a:ext uri="{28A0092B-C50C-407E-A947-70E740481C1C}">
                <a14:useLocalDpi xmlns:a14="http://schemas.microsoft.com/office/drawing/2010/main" val="0"/>
              </a:ext>
            </a:extLst>
          </a:blip>
          <a:srcRect t="52012"/>
          <a:stretch/>
        </p:blipFill>
        <p:spPr>
          <a:xfrm>
            <a:off x="2073295" y="28803600"/>
            <a:ext cx="8069322" cy="3729862"/>
          </a:xfrm>
          <a:prstGeom prst="rect">
            <a:avLst/>
          </a:prstGeom>
        </p:spPr>
      </p:pic>
      <p:sp>
        <p:nvSpPr>
          <p:cNvPr id="82" name="Rectangle 81">
            <a:extLst>
              <a:ext uri="{FF2B5EF4-FFF2-40B4-BE49-F238E27FC236}">
                <a16:creationId xmlns:a16="http://schemas.microsoft.com/office/drawing/2014/main" id="{3CA4BCBD-A761-4039-A257-743A0E671FF1}"/>
              </a:ext>
            </a:extLst>
          </p:cNvPr>
          <p:cNvSpPr/>
          <p:nvPr/>
        </p:nvSpPr>
        <p:spPr>
          <a:xfrm rot="10800000" flipV="1">
            <a:off x="3151389" y="26619135"/>
            <a:ext cx="6022384" cy="42385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Redshift Bias in Datasets</a:t>
            </a:r>
            <a:endParaRPr lang="en-US" sz="2800" dirty="0"/>
          </a:p>
        </p:txBody>
      </p:sp>
      <p:graphicFrame>
        <p:nvGraphicFramePr>
          <p:cNvPr id="16"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1409911153"/>
              </p:ext>
            </p:extLst>
          </p:nvPr>
        </p:nvGraphicFramePr>
        <p:xfrm>
          <a:off x="9698591" y="28716366"/>
          <a:ext cx="1496225" cy="2694618"/>
        </p:xfrm>
        <a:graphic>
          <a:graphicData uri="http://schemas.openxmlformats.org/drawingml/2006/table">
            <a:tbl>
              <a:tblPr firstRow="1" bandRow="1">
                <a:tableStyleId>{5C22544A-7EE6-4342-B048-85BDC9FD1C3A}</a:tableStyleId>
              </a:tblPr>
              <a:tblGrid>
                <a:gridCol w="1496225">
                  <a:extLst>
                    <a:ext uri="{9D8B030D-6E8A-4147-A177-3AD203B41FA5}">
                      <a16:colId xmlns:a16="http://schemas.microsoft.com/office/drawing/2014/main" val="743530482"/>
                    </a:ext>
                  </a:extLst>
                </a:gridCol>
              </a:tblGrid>
              <a:tr h="898206">
                <a:tc>
                  <a:txBody>
                    <a:bodyPr/>
                    <a:lstStyle/>
                    <a:p>
                      <a:r>
                        <a:rPr lang="en-US" sz="1800" b="0" dirty="0"/>
                        <a:t>HP</a:t>
                      </a:r>
                    </a:p>
                    <a:p>
                      <a:r>
                        <a:rPr lang="en-US" sz="1800" b="0" dirty="0"/>
                        <a:t>N ~37,000</a:t>
                      </a:r>
                    </a:p>
                  </a:txBody>
                  <a:tcPr>
                    <a:solidFill>
                      <a:srgbClr val="1B46A5"/>
                    </a:solidFill>
                  </a:tcPr>
                </a:tc>
                <a:extLst>
                  <a:ext uri="{0D108BD9-81ED-4DB2-BD59-A6C34878D82A}">
                    <a16:rowId xmlns:a16="http://schemas.microsoft.com/office/drawing/2014/main" val="1739192954"/>
                  </a:ext>
                </a:extLst>
              </a:tr>
              <a:tr h="898206">
                <a:tc>
                  <a:txBody>
                    <a:bodyPr/>
                    <a:lstStyle/>
                    <a:p>
                      <a:r>
                        <a:rPr lang="en-US" sz="1800" b="0" dirty="0">
                          <a:solidFill>
                            <a:schemeClr val="bg1"/>
                          </a:solidFill>
                        </a:rPr>
                        <a:t>MP</a:t>
                      </a:r>
                    </a:p>
                    <a:p>
                      <a:r>
                        <a:rPr lang="en-US" sz="1800" b="0" dirty="0">
                          <a:solidFill>
                            <a:schemeClr val="bg1"/>
                          </a:solidFill>
                        </a:rPr>
                        <a:t>N ~70,000</a:t>
                      </a:r>
                    </a:p>
                  </a:txBody>
                  <a:tcPr>
                    <a:solidFill>
                      <a:srgbClr val="0D7517"/>
                    </a:solidFill>
                  </a:tcPr>
                </a:tc>
                <a:extLst>
                  <a:ext uri="{0D108BD9-81ED-4DB2-BD59-A6C34878D82A}">
                    <a16:rowId xmlns:a16="http://schemas.microsoft.com/office/drawing/2014/main" val="3634547371"/>
                  </a:ext>
                </a:extLst>
              </a:tr>
              <a:tr h="898206">
                <a:tc>
                  <a:txBody>
                    <a:bodyPr/>
                    <a:lstStyle/>
                    <a:p>
                      <a:r>
                        <a:rPr lang="en-US" sz="1800" b="0" dirty="0">
                          <a:solidFill>
                            <a:schemeClr val="bg1"/>
                          </a:solidFill>
                        </a:rPr>
                        <a:t>LP</a:t>
                      </a:r>
                    </a:p>
                    <a:p>
                      <a:r>
                        <a:rPr lang="en-US" sz="1800" b="0" dirty="0">
                          <a:solidFill>
                            <a:schemeClr val="bg1"/>
                          </a:solidFill>
                        </a:rPr>
                        <a:t>N ~9,000</a:t>
                      </a:r>
                    </a:p>
                  </a:txBody>
                  <a:tcPr>
                    <a:solidFill>
                      <a:srgbClr val="C00000"/>
                    </a:solidFill>
                  </a:tcPr>
                </a:tc>
                <a:extLst>
                  <a:ext uri="{0D108BD9-81ED-4DB2-BD59-A6C34878D82A}">
                    <a16:rowId xmlns:a16="http://schemas.microsoft.com/office/drawing/2014/main" val="1712302605"/>
                  </a:ext>
                </a:extLst>
              </a:tr>
            </a:tbl>
          </a:graphicData>
        </a:graphic>
      </p:graphicFrame>
      <p:pic>
        <p:nvPicPr>
          <p:cNvPr id="17" name="Picture 16"/>
          <p:cNvPicPr>
            <a:picLocks noChangeAspect="1"/>
          </p:cNvPicPr>
          <p:nvPr/>
        </p:nvPicPr>
        <p:blipFill rotWithShape="1">
          <a:blip r:embed="rId13">
            <a:extLst>
              <a:ext uri="{28A0092B-C50C-407E-A947-70E740481C1C}">
                <a14:useLocalDpi xmlns:a14="http://schemas.microsoft.com/office/drawing/2010/main" val="0"/>
              </a:ext>
            </a:extLst>
          </a:blip>
          <a:srcRect l="9756" t="63206" r="62417" b="8433"/>
          <a:stretch/>
        </p:blipFill>
        <p:spPr>
          <a:xfrm>
            <a:off x="22536718" y="24000602"/>
            <a:ext cx="2917082" cy="2973110"/>
          </a:xfrm>
          <a:prstGeom prst="rect">
            <a:avLst/>
          </a:prstGeom>
        </p:spPr>
      </p:pic>
      <p:pic>
        <p:nvPicPr>
          <p:cNvPr id="128" name="Picture 127"/>
          <p:cNvPicPr>
            <a:picLocks noChangeAspect="1"/>
          </p:cNvPicPr>
          <p:nvPr/>
        </p:nvPicPr>
        <p:blipFill rotWithShape="1">
          <a:blip r:embed="rId13">
            <a:extLst>
              <a:ext uri="{28A0092B-C50C-407E-A947-70E740481C1C}">
                <a14:useLocalDpi xmlns:a14="http://schemas.microsoft.com/office/drawing/2010/main" val="0"/>
              </a:ext>
            </a:extLst>
          </a:blip>
          <a:srcRect l="64693" t="37799" r="8773" b="38940"/>
          <a:stretch/>
        </p:blipFill>
        <p:spPr>
          <a:xfrm>
            <a:off x="27821967" y="24170005"/>
            <a:ext cx="2781564" cy="2438400"/>
          </a:xfrm>
          <a:prstGeom prst="rect">
            <a:avLst/>
          </a:prstGeom>
        </p:spPr>
      </p:pic>
      <p:pic>
        <p:nvPicPr>
          <p:cNvPr id="129" name="Picture 128"/>
          <p:cNvPicPr>
            <a:picLocks noChangeAspect="1"/>
          </p:cNvPicPr>
          <p:nvPr/>
        </p:nvPicPr>
        <p:blipFill rotWithShape="1">
          <a:blip r:embed="rId13">
            <a:extLst>
              <a:ext uri="{28A0092B-C50C-407E-A947-70E740481C1C}">
                <a14:useLocalDpi xmlns:a14="http://schemas.microsoft.com/office/drawing/2010/main" val="0"/>
              </a:ext>
            </a:extLst>
          </a:blip>
          <a:srcRect l="39218" t="11761" r="35340" b="11067"/>
          <a:stretch/>
        </p:blipFill>
        <p:spPr>
          <a:xfrm>
            <a:off x="25365531" y="24193877"/>
            <a:ext cx="2667000" cy="8089963"/>
          </a:xfrm>
          <a:prstGeom prst="rect">
            <a:avLst/>
          </a:prstGeom>
        </p:spPr>
      </p:pic>
      <p:pic>
        <p:nvPicPr>
          <p:cNvPr id="130" name="Picture 129"/>
          <p:cNvPicPr>
            <a:picLocks noChangeAspect="1"/>
          </p:cNvPicPr>
          <p:nvPr/>
        </p:nvPicPr>
        <p:blipFill rotWithShape="1">
          <a:blip r:embed="rId13">
            <a:extLst>
              <a:ext uri="{28A0092B-C50C-407E-A947-70E740481C1C}">
                <a14:useLocalDpi xmlns:a14="http://schemas.microsoft.com/office/drawing/2010/main" val="0"/>
              </a:ext>
            </a:extLst>
          </a:blip>
          <a:srcRect l="9756" t="11985" r="62417" b="37132"/>
          <a:stretch/>
        </p:blipFill>
        <p:spPr>
          <a:xfrm>
            <a:off x="22492584" y="26973712"/>
            <a:ext cx="2917082" cy="5334000"/>
          </a:xfrm>
          <a:prstGeom prst="rect">
            <a:avLst/>
          </a:prstGeom>
        </p:spPr>
      </p:pic>
      <p:pic>
        <p:nvPicPr>
          <p:cNvPr id="131" name="Picture 130"/>
          <p:cNvPicPr>
            <a:picLocks noChangeAspect="1"/>
          </p:cNvPicPr>
          <p:nvPr/>
        </p:nvPicPr>
        <p:blipFill rotWithShape="1">
          <a:blip r:embed="rId13">
            <a:extLst>
              <a:ext uri="{28A0092B-C50C-407E-A947-70E740481C1C}">
                <a14:useLocalDpi xmlns:a14="http://schemas.microsoft.com/office/drawing/2010/main" val="0"/>
              </a:ext>
            </a:extLst>
          </a:blip>
          <a:srcRect l="65361" t="11710" r="8105" b="64302"/>
          <a:stretch/>
        </p:blipFill>
        <p:spPr>
          <a:xfrm>
            <a:off x="27872577" y="27012043"/>
            <a:ext cx="2781564" cy="2514600"/>
          </a:xfrm>
          <a:prstGeom prst="rect">
            <a:avLst/>
          </a:prstGeom>
        </p:spPr>
      </p:pic>
      <p:pic>
        <p:nvPicPr>
          <p:cNvPr id="132" name="Picture 131"/>
          <p:cNvPicPr>
            <a:picLocks noChangeAspect="1"/>
          </p:cNvPicPr>
          <p:nvPr/>
        </p:nvPicPr>
        <p:blipFill rotWithShape="1">
          <a:blip r:embed="rId13">
            <a:extLst>
              <a:ext uri="{28A0092B-C50C-407E-A947-70E740481C1C}">
                <a14:useLocalDpi xmlns:a14="http://schemas.microsoft.com/office/drawing/2010/main" val="0"/>
              </a:ext>
            </a:extLst>
          </a:blip>
          <a:srcRect l="67344" t="64302" r="9396" b="10983"/>
          <a:stretch/>
        </p:blipFill>
        <p:spPr>
          <a:xfrm>
            <a:off x="28113624" y="29697050"/>
            <a:ext cx="2438400" cy="2590801"/>
          </a:xfrm>
          <a:prstGeom prst="rect">
            <a:avLst/>
          </a:prstGeom>
        </p:spPr>
      </p:pic>
      <p:sp>
        <p:nvSpPr>
          <p:cNvPr id="18" name="TextBox 17"/>
          <p:cNvSpPr txBox="1"/>
          <p:nvPr/>
        </p:nvSpPr>
        <p:spPr>
          <a:xfrm>
            <a:off x="23631501" y="23523674"/>
            <a:ext cx="1123216" cy="646331"/>
          </a:xfrm>
          <a:prstGeom prst="rect">
            <a:avLst/>
          </a:prstGeom>
          <a:noFill/>
        </p:spPr>
        <p:txBody>
          <a:bodyPr wrap="square" rtlCol="0">
            <a:spAutoFit/>
          </a:bodyPr>
          <a:lstStyle/>
          <a:p>
            <a:r>
              <a:rPr lang="en-US" sz="3600" dirty="0" smtClean="0">
                <a:solidFill>
                  <a:srgbClr val="1B46A5"/>
                </a:solidFill>
              </a:rPr>
              <a:t>HP</a:t>
            </a:r>
            <a:endParaRPr lang="en-US" sz="3600" dirty="0">
              <a:solidFill>
                <a:srgbClr val="1B46A5"/>
              </a:solidFill>
            </a:endParaRPr>
          </a:p>
        </p:txBody>
      </p:sp>
      <p:sp>
        <p:nvSpPr>
          <p:cNvPr id="133" name="TextBox 132"/>
          <p:cNvSpPr txBox="1"/>
          <p:nvPr/>
        </p:nvSpPr>
        <p:spPr>
          <a:xfrm>
            <a:off x="26226055" y="23547022"/>
            <a:ext cx="1123216" cy="646331"/>
          </a:xfrm>
          <a:prstGeom prst="rect">
            <a:avLst/>
          </a:prstGeom>
          <a:noFill/>
        </p:spPr>
        <p:txBody>
          <a:bodyPr wrap="square" rtlCol="0">
            <a:spAutoFit/>
          </a:bodyPr>
          <a:lstStyle/>
          <a:p>
            <a:r>
              <a:rPr lang="en-US" sz="3600" dirty="0" smtClean="0">
                <a:solidFill>
                  <a:srgbClr val="0D7517"/>
                </a:solidFill>
              </a:rPr>
              <a:t>MP</a:t>
            </a:r>
            <a:endParaRPr lang="en-US" sz="3600" dirty="0">
              <a:solidFill>
                <a:srgbClr val="0D7517"/>
              </a:solidFill>
            </a:endParaRPr>
          </a:p>
        </p:txBody>
      </p:sp>
      <p:sp>
        <p:nvSpPr>
          <p:cNvPr id="134" name="TextBox 133"/>
          <p:cNvSpPr txBox="1"/>
          <p:nvPr/>
        </p:nvSpPr>
        <p:spPr>
          <a:xfrm>
            <a:off x="28913627" y="23567378"/>
            <a:ext cx="1123216" cy="646331"/>
          </a:xfrm>
          <a:prstGeom prst="rect">
            <a:avLst/>
          </a:prstGeom>
          <a:noFill/>
        </p:spPr>
        <p:txBody>
          <a:bodyPr wrap="square" rtlCol="0">
            <a:spAutoFit/>
          </a:bodyPr>
          <a:lstStyle/>
          <a:p>
            <a:r>
              <a:rPr lang="en-US" sz="3600" dirty="0" smtClean="0">
                <a:solidFill>
                  <a:srgbClr val="FF0000"/>
                </a:solidFill>
              </a:rPr>
              <a:t>LP</a:t>
            </a:r>
            <a:endParaRPr lang="en-US" sz="3600" dirty="0">
              <a:solidFill>
                <a:srgbClr val="FF0000"/>
              </a:solidFill>
            </a:endParaRP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255031" y="15298549"/>
            <a:ext cx="6912171" cy="4608113"/>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384032" y="10766851"/>
            <a:ext cx="6615113" cy="4410074"/>
          </a:xfrm>
          <a:prstGeom prst="rect">
            <a:avLst/>
          </a:prstGeom>
        </p:spPr>
      </p:pic>
      <p:pic>
        <p:nvPicPr>
          <p:cNvPr id="24" name="Picture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80423" y="17137063"/>
            <a:ext cx="8916644" cy="4391638"/>
          </a:xfrm>
          <a:prstGeom prst="rect">
            <a:avLst/>
          </a:prstGeom>
        </p:spPr>
      </p:pic>
      <p:sp>
        <p:nvSpPr>
          <p:cNvPr id="76" name="TextBox 75">
            <a:extLst>
              <a:ext uri="{FF2B5EF4-FFF2-40B4-BE49-F238E27FC236}">
                <a16:creationId xmlns:a16="http://schemas.microsoft.com/office/drawing/2014/main" id="{90D9F4C2-4109-4AAF-A659-4E8166452EE6}"/>
              </a:ext>
            </a:extLst>
          </p:cNvPr>
          <p:cNvSpPr txBox="1"/>
          <p:nvPr/>
        </p:nvSpPr>
        <p:spPr>
          <a:xfrm>
            <a:off x="2253117" y="21238697"/>
            <a:ext cx="615974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Deep learning is one of many empirical methods for estimating redshift</a:t>
            </a:r>
          </a:p>
          <a:p>
            <a:pPr marL="457200" indent="-457200">
              <a:buFont typeface="Arial" panose="020B0604020202020204" pitchFamily="34" charset="0"/>
              <a:buChar char="•"/>
            </a:pPr>
            <a:r>
              <a:rPr lang="en-US" sz="2800" dirty="0">
                <a:latin typeface="+mn-lt"/>
              </a:rPr>
              <a:t>NN </a:t>
            </a:r>
            <a:r>
              <a:rPr lang="en-US" sz="2800" dirty="0" smtClean="0">
                <a:latin typeface="+mn-lt"/>
              </a:rPr>
              <a:t>are </a:t>
            </a:r>
            <a:r>
              <a:rPr lang="en-US" sz="2800" dirty="0">
                <a:latin typeface="+mn-lt"/>
              </a:rPr>
              <a:t>scalable, versatile, and benefit from advancements in GPUs</a:t>
            </a:r>
          </a:p>
          <a:p>
            <a:pPr marL="457200" indent="-457200">
              <a:buFont typeface="Arial" panose="020B0604020202020204" pitchFamily="34" charset="0"/>
              <a:buChar char="•"/>
            </a:pPr>
            <a:r>
              <a:rPr lang="en-US" sz="2800" dirty="0">
                <a:latin typeface="+mn-lt"/>
              </a:rPr>
              <a:t>Convolutional Neural Networks (CNN) are known for success in machine vision problems</a:t>
            </a:r>
          </a:p>
          <a:p>
            <a:pPr marL="457200" indent="-457200">
              <a:buFont typeface="Arial" panose="020B0604020202020204" pitchFamily="34" charset="0"/>
              <a:buChar char="•"/>
            </a:pPr>
            <a:r>
              <a:rPr lang="en-US" sz="2800" dirty="0">
                <a:latin typeface="+mn-lt"/>
              </a:rPr>
              <a:t>NN also have been used </a:t>
            </a:r>
            <a:r>
              <a:rPr lang="en-US" sz="2800" dirty="0" smtClean="0">
                <a:latin typeface="+mn-lt"/>
              </a:rPr>
              <a:t>for similar </a:t>
            </a:r>
            <a:r>
              <a:rPr lang="en-US" sz="2800" dirty="0">
                <a:latin typeface="+mn-lt"/>
              </a:rPr>
              <a:t>g</a:t>
            </a:r>
            <a:r>
              <a:rPr lang="en-US" sz="2800" dirty="0" smtClean="0">
                <a:latin typeface="+mn-lt"/>
              </a:rPr>
              <a:t>alaxy </a:t>
            </a:r>
            <a:r>
              <a:rPr lang="en-US" sz="2800" dirty="0">
                <a:latin typeface="+mn-lt"/>
              </a:rPr>
              <a:t>m</a:t>
            </a:r>
            <a:r>
              <a:rPr lang="en-US" sz="2800" dirty="0" smtClean="0">
                <a:latin typeface="+mn-lt"/>
              </a:rPr>
              <a:t>orphology classification tasks </a:t>
            </a:r>
            <a:r>
              <a:rPr lang="en-US" sz="2800" dirty="0">
                <a:latin typeface="+mn-lt"/>
              </a:rPr>
              <a:t>[1][2]</a:t>
            </a:r>
          </a:p>
        </p:txBody>
      </p:sp>
      <p:sp>
        <p:nvSpPr>
          <p:cNvPr id="80" name="TextBox 79">
            <a:extLst>
              <a:ext uri="{FF2B5EF4-FFF2-40B4-BE49-F238E27FC236}">
                <a16:creationId xmlns:a16="http://schemas.microsoft.com/office/drawing/2014/main" id="{0019DC68-CC52-4F49-A843-2588F94FC4A2}"/>
              </a:ext>
            </a:extLst>
          </p:cNvPr>
          <p:cNvSpPr txBox="1"/>
          <p:nvPr/>
        </p:nvSpPr>
        <p:spPr>
          <a:xfrm>
            <a:off x="8999629" y="20923252"/>
            <a:ext cx="4156626"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A CNN is utilized, broadly inspired by [1]</a:t>
            </a:r>
          </a:p>
          <a:p>
            <a:pPr marL="457200" indent="-457200">
              <a:buFont typeface="Arial" panose="020B0604020202020204" pitchFamily="34" charset="0"/>
              <a:buChar char="•"/>
            </a:pPr>
            <a:r>
              <a:rPr lang="en-US" sz="2800" dirty="0">
                <a:latin typeface="+mn-lt"/>
              </a:rPr>
              <a:t>Augmentation is done on the fly to reduce overfitting by adding random rotations, flips, and translations</a:t>
            </a:r>
          </a:p>
          <a:p>
            <a:pPr marL="457200" indent="-457200">
              <a:buFont typeface="Arial" panose="020B0604020202020204" pitchFamily="34" charset="0"/>
              <a:buChar char="•"/>
            </a:pPr>
            <a:r>
              <a:rPr lang="en-US" sz="2800" dirty="0">
                <a:latin typeface="+mn-lt"/>
              </a:rPr>
              <a:t>Trained for 25 epochs on a Quadro K620 GPU, ~18 hours.</a:t>
            </a:r>
          </a:p>
          <a:p>
            <a:pPr marL="457200" indent="-457200">
              <a:buFont typeface="Arial" panose="020B0604020202020204" pitchFamily="34" charset="0"/>
              <a:buChar char="•"/>
            </a:pPr>
            <a:r>
              <a:rPr lang="en-US" sz="2800" dirty="0">
                <a:latin typeface="+mn-lt"/>
              </a:rPr>
              <a:t>Based on results of [2] only trained on </a:t>
            </a:r>
            <a:r>
              <a:rPr lang="en-US" sz="2800" dirty="0">
                <a:solidFill>
                  <a:srgbClr val="1B46A5"/>
                </a:solidFill>
                <a:latin typeface="+mn-lt"/>
              </a:rPr>
              <a:t>HP</a:t>
            </a:r>
            <a:r>
              <a:rPr lang="en-US" sz="2800" dirty="0">
                <a:latin typeface="+mn-lt"/>
              </a:rPr>
              <a:t> dataset</a:t>
            </a:r>
          </a:p>
          <a:p>
            <a:pPr marL="457200" indent="-457200">
              <a:buFont typeface="Arial" panose="020B0604020202020204" pitchFamily="34" charset="0"/>
              <a:buChar char="•"/>
            </a:pPr>
            <a:endParaRPr lang="en-US" sz="2800" dirty="0">
              <a:latin typeface="+mn-lt"/>
            </a:endParaRPr>
          </a:p>
        </p:txBody>
      </p:sp>
      <p:sp>
        <p:nvSpPr>
          <p:cNvPr id="79" name="TextBox 78">
            <a:extLst>
              <a:ext uri="{FF2B5EF4-FFF2-40B4-BE49-F238E27FC236}">
                <a16:creationId xmlns:a16="http://schemas.microsoft.com/office/drawing/2014/main" id="{560C1FDC-E347-4BC9-AFAF-BBC1C665D065}"/>
              </a:ext>
            </a:extLst>
          </p:cNvPr>
          <p:cNvSpPr txBox="1"/>
          <p:nvPr/>
        </p:nvSpPr>
        <p:spPr>
          <a:xfrm>
            <a:off x="11486595" y="26608405"/>
            <a:ext cx="7982271"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Training data taken from the Sloan Digital Sky Survey [3] matched with the Galaxy Zoo 1 Catalogue (GZ) [4]</a:t>
            </a:r>
          </a:p>
          <a:p>
            <a:pPr marL="457200" indent="-457200">
              <a:buFont typeface="Arial" panose="020B0604020202020204" pitchFamily="34" charset="0"/>
              <a:buChar char="•"/>
            </a:pPr>
            <a:r>
              <a:rPr lang="en-US" sz="2800" dirty="0">
                <a:latin typeface="+mn-lt"/>
              </a:rPr>
              <a:t>GZ was a citizen-science project that used volunteers to sort galaxies into spiral or elliptical classes</a:t>
            </a:r>
          </a:p>
          <a:p>
            <a:pPr marL="457200" indent="-457200">
              <a:buFont typeface="Arial" panose="020B0604020202020204" pitchFamily="34" charset="0"/>
              <a:buChar char="•"/>
            </a:pPr>
            <a:r>
              <a:rPr lang="en-US" sz="2800" dirty="0">
                <a:latin typeface="+mn-lt"/>
              </a:rPr>
              <a:t>Split data into three sets: High Probability, Mid Probability and Low Probability (</a:t>
            </a:r>
            <a:r>
              <a:rPr lang="en-US" sz="2800" dirty="0">
                <a:solidFill>
                  <a:srgbClr val="1B46A5"/>
                </a:solidFill>
                <a:latin typeface="+mn-lt"/>
              </a:rPr>
              <a:t>HP</a:t>
            </a:r>
            <a:r>
              <a:rPr lang="en-US" sz="2800" dirty="0">
                <a:latin typeface="+mn-lt"/>
              </a:rPr>
              <a:t>,</a:t>
            </a:r>
            <a:r>
              <a:rPr lang="en-US" sz="2800" dirty="0">
                <a:solidFill>
                  <a:srgbClr val="0D7517"/>
                </a:solidFill>
                <a:latin typeface="+mn-lt"/>
              </a:rPr>
              <a:t>MP</a:t>
            </a:r>
            <a:r>
              <a:rPr lang="en-US" sz="2800" dirty="0">
                <a:latin typeface="+mn-lt"/>
              </a:rPr>
              <a:t>,</a:t>
            </a:r>
            <a:r>
              <a:rPr lang="en-US" sz="2800" dirty="0">
                <a:solidFill>
                  <a:srgbClr val="FF0000"/>
                </a:solidFill>
                <a:latin typeface="+mn-lt"/>
              </a:rPr>
              <a:t>LP</a:t>
            </a:r>
            <a:r>
              <a:rPr lang="en-US" sz="2800" dirty="0">
                <a:latin typeface="+mn-lt"/>
              </a:rPr>
              <a:t>), along GZ debiased class confidence </a:t>
            </a:r>
            <a:r>
              <a:rPr lang="en-US" sz="2800" dirty="0" smtClean="0">
                <a:latin typeface="+mn-lt"/>
              </a:rPr>
              <a:t>scores (C) </a:t>
            </a:r>
            <a:r>
              <a:rPr lang="en-US" sz="2800" dirty="0">
                <a:latin typeface="+mn-lt"/>
              </a:rPr>
              <a:t>for ease of exploration</a:t>
            </a:r>
          </a:p>
          <a:p>
            <a:pPr marL="457200" indent="-457200">
              <a:buFont typeface="Arial" panose="020B0604020202020204" pitchFamily="34" charset="0"/>
              <a:buChar char="•"/>
            </a:pPr>
            <a:r>
              <a:rPr lang="en-US" sz="2800" dirty="0" smtClean="0">
                <a:latin typeface="+mn-lt"/>
              </a:rPr>
              <a:t>Later, added sixth channel of magnitudes, </a:t>
            </a:r>
            <a:r>
              <a:rPr lang="en-US" sz="2800" dirty="0" err="1" smtClean="0">
                <a:latin typeface="+mn-lt"/>
              </a:rPr>
              <a:t>petrosian</a:t>
            </a:r>
            <a:r>
              <a:rPr lang="en-US" sz="2800" dirty="0" smtClean="0">
                <a:latin typeface="+mn-lt"/>
              </a:rPr>
              <a:t> magnitudes, and angular size, boosting performance</a:t>
            </a:r>
            <a:endParaRPr lang="en-US" sz="2800" dirty="0">
              <a:latin typeface="+mn-lt"/>
            </a:endParaRPr>
          </a:p>
        </p:txBody>
      </p:sp>
      <p:sp>
        <p:nvSpPr>
          <p:cNvPr id="6" name="TextBox 5"/>
          <p:cNvSpPr txBox="1"/>
          <p:nvPr/>
        </p:nvSpPr>
        <p:spPr>
          <a:xfrm>
            <a:off x="30629280" y="19807200"/>
            <a:ext cx="2499237" cy="369332"/>
          </a:xfrm>
          <a:prstGeom prst="rect">
            <a:avLst/>
          </a:prstGeom>
          <a:noFill/>
        </p:spPr>
        <p:txBody>
          <a:bodyPr wrap="square" rtlCol="0">
            <a:spAutoFit/>
          </a:bodyPr>
          <a:lstStyle/>
          <a:p>
            <a:r>
              <a:rPr lang="en-US" sz="1800" dirty="0"/>
              <a:t>Eisenstein, et </a:t>
            </a:r>
            <a:r>
              <a:rPr lang="en-US" sz="1800" dirty="0" smtClean="0"/>
              <a:t>al, 2011</a:t>
            </a:r>
            <a:endParaRPr lang="en-US" sz="1800" dirty="0"/>
          </a:p>
        </p:txBody>
      </p:sp>
      <p:sp>
        <p:nvSpPr>
          <p:cNvPr id="9" name="Rectangle 8"/>
          <p:cNvSpPr/>
          <p:nvPr/>
        </p:nvSpPr>
        <p:spPr>
          <a:xfrm>
            <a:off x="29055401" y="15476660"/>
            <a:ext cx="5718754" cy="3102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800" dirty="0" err="1" smtClean="0"/>
              <a:t>Literature</a:t>
            </a:r>
            <a:r>
              <a:rPr lang="fr-FR" sz="1800" dirty="0" smtClean="0"/>
              <a:t> </a:t>
            </a:r>
            <a:r>
              <a:rPr lang="fr-FR" sz="1800" dirty="0"/>
              <a:t>Performance: SDSS </a:t>
            </a:r>
            <a:r>
              <a:rPr lang="fr-FR" sz="1800" dirty="0" err="1"/>
              <a:t>PhotoZ</a:t>
            </a:r>
            <a:r>
              <a:rPr lang="fr-FR" sz="1800" dirty="0"/>
              <a:t> vs </a:t>
            </a:r>
            <a:r>
              <a:rPr lang="fr-FR" sz="1800" dirty="0" err="1"/>
              <a:t>SpectroZ</a:t>
            </a:r>
            <a:endParaRPr lang="fr-FR" sz="1800" dirty="0"/>
          </a:p>
        </p:txBody>
      </p:sp>
      <p:pic>
        <p:nvPicPr>
          <p:cNvPr id="11" name="Picture 10"/>
          <p:cNvPicPr>
            <a:picLocks noChangeAspect="1"/>
          </p:cNvPicPr>
          <p:nvPr/>
        </p:nvPicPr>
        <p:blipFill rotWithShape="1">
          <a:blip r:embed="rId17">
            <a:extLst>
              <a:ext uri="{28A0092B-C50C-407E-A947-70E740481C1C}">
                <a14:useLocalDpi xmlns:a14="http://schemas.microsoft.com/office/drawing/2010/main" val="0"/>
              </a:ext>
            </a:extLst>
          </a:blip>
          <a:srcRect l="773" t="5693" r="18016" b="8580"/>
          <a:stretch/>
        </p:blipFill>
        <p:spPr>
          <a:xfrm>
            <a:off x="2154538" y="27048006"/>
            <a:ext cx="7817556" cy="1669950"/>
          </a:xfrm>
          <a:prstGeom prst="rect">
            <a:avLst/>
          </a:prstGeom>
        </p:spPr>
      </p:pic>
    </p:spTree>
    <p:extLst>
      <p:ext uri="{BB962C8B-B14F-4D97-AF65-F5344CB8AC3E}">
        <p14:creationId xmlns:p14="http://schemas.microsoft.com/office/powerpoint/2010/main" val="963828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10356</TotalTime>
  <Words>969</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Andrew Engel</dc:creator>
  <cp:keywords/>
  <dc:description/>
  <cp:lastModifiedBy>Administrator</cp:lastModifiedBy>
  <cp:revision>91</cp:revision>
  <cp:lastPrinted>2009-06-18T18:06:01Z</cp:lastPrinted>
  <dcterms:created xsi:type="dcterms:W3CDTF">2019-09-24T18:04:13Z</dcterms:created>
  <dcterms:modified xsi:type="dcterms:W3CDTF">2019-10-12T01:05:07Z</dcterms:modified>
  <cp:category/>
</cp:coreProperties>
</file>