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d1fdd24a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d1fdd24a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dd1fdd24a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d1fdd24a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d1fdd24a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d1fdd24a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d1fdd24a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dd1fdd24a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d1fdd24a1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d1fdd24a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d1fdd24a1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d1fdd24a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d1fdd24a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d1fdd24a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d1fdd24a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d1fdd24a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Recommendations for a Data Driven Business Strategy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Scenario 1: Closing Runs</a:t>
            </a:r>
            <a:endParaRPr/>
          </a:p>
        </p:txBody>
      </p:sp>
      <p:pic>
        <p:nvPicPr>
          <p:cNvPr id="129" name="Google Shape;129;p22"/>
          <p:cNvPicPr preferRelativeResize="0"/>
          <p:nvPr/>
        </p:nvPicPr>
        <p:blipFill>
          <a:blip r:embed="rId3">
            <a:alphaModFix/>
          </a:blip>
          <a:stretch>
            <a:fillRect/>
          </a:stretch>
        </p:blipFill>
        <p:spPr>
          <a:xfrm>
            <a:off x="311700" y="304800"/>
            <a:ext cx="7264361" cy="3925775"/>
          </a:xfrm>
          <a:prstGeom prst="rect">
            <a:avLst/>
          </a:prstGeom>
          <a:noFill/>
          <a:ln>
            <a:noFill/>
          </a:ln>
        </p:spPr>
      </p:pic>
      <p:sp>
        <p:nvSpPr>
          <p:cNvPr id="130" name="Google Shape;130;p22"/>
          <p:cNvSpPr txBox="1"/>
          <p:nvPr/>
        </p:nvSpPr>
        <p:spPr>
          <a:xfrm>
            <a:off x="4641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Correlation Heatmap</a:t>
            </a:r>
            <a:endParaRPr/>
          </a:p>
        </p:txBody>
      </p:sp>
      <p:sp>
        <p:nvSpPr>
          <p:cNvPr id="136" name="Google Shape;136;p23"/>
          <p:cNvSpPr txBox="1"/>
          <p:nvPr/>
        </p:nvSpPr>
        <p:spPr>
          <a:xfrm>
            <a:off x="4641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37" name="Google Shape;137;p23"/>
          <p:cNvPicPr preferRelativeResize="0"/>
          <p:nvPr/>
        </p:nvPicPr>
        <p:blipFill>
          <a:blip r:embed="rId3">
            <a:alphaModFix/>
          </a:blip>
          <a:stretch>
            <a:fillRect/>
          </a:stretch>
        </p:blipFill>
        <p:spPr>
          <a:xfrm>
            <a:off x="464100" y="457200"/>
            <a:ext cx="7052565" cy="377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Features Against Ticket Price</a:t>
            </a:r>
            <a:endParaRPr/>
          </a:p>
        </p:txBody>
      </p:sp>
      <p:sp>
        <p:nvSpPr>
          <p:cNvPr id="143" name="Google Shape;143;p24"/>
          <p:cNvSpPr txBox="1"/>
          <p:nvPr/>
        </p:nvSpPr>
        <p:spPr>
          <a:xfrm>
            <a:off x="4641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44" name="Google Shape;144;p24"/>
          <p:cNvPicPr preferRelativeResize="0"/>
          <p:nvPr/>
        </p:nvPicPr>
        <p:blipFill>
          <a:blip r:embed="rId3">
            <a:alphaModFix/>
          </a:blip>
          <a:stretch>
            <a:fillRect/>
          </a:stretch>
        </p:blipFill>
        <p:spPr>
          <a:xfrm>
            <a:off x="464100" y="414625"/>
            <a:ext cx="7069932" cy="3815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2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State and Ticket Price</a:t>
            </a:r>
            <a:endParaRPr/>
          </a:p>
        </p:txBody>
      </p:sp>
      <p:sp>
        <p:nvSpPr>
          <p:cNvPr id="150" name="Google Shape;150;p25"/>
          <p:cNvSpPr txBox="1"/>
          <p:nvPr/>
        </p:nvSpPr>
        <p:spPr>
          <a:xfrm>
            <a:off x="4641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51" name="Google Shape;151;p25"/>
          <p:cNvPicPr preferRelativeResize="0"/>
          <p:nvPr/>
        </p:nvPicPr>
        <p:blipFill>
          <a:blip r:embed="rId3">
            <a:alphaModFix/>
          </a:blip>
          <a:stretch>
            <a:fillRect/>
          </a:stretch>
        </p:blipFill>
        <p:spPr>
          <a:xfrm>
            <a:off x="464100" y="457200"/>
            <a:ext cx="7674173" cy="377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grpSp>
        <p:nvGrpSpPr>
          <p:cNvPr id="66" name="Google Shape;66;p14"/>
          <p:cNvGrpSpPr/>
          <p:nvPr/>
        </p:nvGrpSpPr>
        <p:grpSpPr>
          <a:xfrm>
            <a:off x="371765" y="1304875"/>
            <a:ext cx="8400467" cy="3416400"/>
            <a:chOff x="431925" y="1304875"/>
            <a:chExt cx="2628925" cy="3416400"/>
          </a:xfrm>
        </p:grpSpPr>
        <p:sp>
          <p:nvSpPr>
            <p:cNvPr id="67" name="Google Shape;6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idx="4294967295" type="body"/>
          </p:nvPr>
        </p:nvSpPr>
        <p:spPr>
          <a:xfrm>
            <a:off x="609804" y="1304875"/>
            <a:ext cx="7971000" cy="461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solidFill>
                  <a:schemeClr val="lt1"/>
                </a:solidFill>
              </a:rPr>
              <a:t>Cutting Costs and/or Increasing Ticket Price</a:t>
            </a:r>
            <a:endParaRPr>
              <a:solidFill>
                <a:schemeClr val="lt1"/>
              </a:solidFill>
            </a:endParaRPr>
          </a:p>
        </p:txBody>
      </p:sp>
      <p:sp>
        <p:nvSpPr>
          <p:cNvPr id="70" name="Google Shape;70;p14"/>
          <p:cNvSpPr txBox="1"/>
          <p:nvPr>
            <p:ph idx="4294967295" type="body"/>
          </p:nvPr>
        </p:nvSpPr>
        <p:spPr>
          <a:xfrm>
            <a:off x="615875" y="1850300"/>
            <a:ext cx="7920300" cy="279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Big Mountain Resort is looking to effectively develop and implement a new pricing strategy that can maximize their facilities investments to offset their recent additional operating cost by $1.54M this season.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76" name="Google Shape;76;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77" name="Google Shape;77;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Recommendation 1</a:t>
            </a:r>
            <a:endParaRPr>
              <a:solidFill>
                <a:schemeClr val="lt1"/>
              </a:solidFill>
            </a:endParaRPr>
          </a:p>
        </p:txBody>
      </p:sp>
      <p:sp>
        <p:nvSpPr>
          <p:cNvPr id="78" name="Google Shape;78;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600"/>
              <a:t>Increasing the vertical drop by 150 ft would increase the ticket price by 10.44% from $81.00 to $89.46, resulting in a revenue increase of $14,811,594.</a:t>
            </a:r>
            <a:endParaRPr sz="1050">
              <a:solidFill>
                <a:srgbClr val="000000"/>
              </a:solidFill>
              <a:latin typeface="Arial"/>
              <a:ea typeface="Arial"/>
              <a:cs typeface="Arial"/>
              <a:sym typeface="Arial"/>
            </a:endParaRPr>
          </a:p>
          <a:p>
            <a:pPr indent="0" lvl="0" marL="0" marR="0" rtl="0" algn="l">
              <a:lnSpc>
                <a:spcPct val="115000"/>
              </a:lnSpc>
              <a:spcBef>
                <a:spcPts val="800"/>
              </a:spcBef>
              <a:spcAft>
                <a:spcPts val="800"/>
              </a:spcAft>
              <a:buNone/>
            </a:pPr>
            <a:r>
              <a:t/>
            </a:r>
            <a:endParaRPr sz="1600"/>
          </a:p>
        </p:txBody>
      </p:sp>
      <p:sp>
        <p:nvSpPr>
          <p:cNvPr id="79" name="Google Shape;79;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0" name="Google Shape;80;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Recommendation 2</a:t>
            </a:r>
            <a:endParaRPr>
              <a:solidFill>
                <a:schemeClr val="lt1"/>
              </a:solidFill>
            </a:endParaRPr>
          </a:p>
        </p:txBody>
      </p:sp>
      <p:sp>
        <p:nvSpPr>
          <p:cNvPr id="81" name="Google Shape;81;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1100"/>
              </a:spcBef>
              <a:spcAft>
                <a:spcPts val="700"/>
              </a:spcAft>
              <a:buNone/>
            </a:pPr>
            <a:r>
              <a:rPr lang="en" sz="1600"/>
              <a:t>Adding 2 acres of snow making would increase the ticket price by 12% from $81.00 to $90.75, resulting in a revenue increase of $17,068,841.</a:t>
            </a:r>
            <a:endParaRPr b="1" sz="1600"/>
          </a:p>
        </p:txBody>
      </p:sp>
      <p:sp>
        <p:nvSpPr>
          <p:cNvPr id="82" name="Google Shape;82;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3" name="Google Shape;83;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en">
                <a:solidFill>
                  <a:schemeClr val="lt1"/>
                </a:solidFill>
              </a:rPr>
              <a:t>Recommendation 3</a:t>
            </a:r>
            <a:endParaRPr>
              <a:solidFill>
                <a:schemeClr val="lt1"/>
              </a:solidFill>
            </a:endParaRPr>
          </a:p>
        </p:txBody>
      </p:sp>
      <p:sp>
        <p:nvSpPr>
          <p:cNvPr id="84" name="Google Shape;84;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None/>
            </a:pPr>
            <a:r>
              <a:rPr lang="en" sz="1600"/>
              <a:t>Add 1 chair lift and 1 run. Because we don’t know the operating cost per used run, we can’t determine how much cost saving will offset the loss in revenue after closing more than one run.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Scenario 1</a:t>
            </a:r>
            <a:endParaRPr/>
          </a:p>
        </p:txBody>
      </p:sp>
      <p:sp>
        <p:nvSpPr>
          <p:cNvPr id="90" name="Google Shape;90;p16"/>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Close up to 10 of the least used runs. The number of runs is the only parameter varying.</a:t>
            </a:r>
            <a:endParaRPr/>
          </a:p>
        </p:txBody>
      </p:sp>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According to our modeling,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Scenario 2</a:t>
            </a:r>
            <a:endParaRPr/>
          </a:p>
        </p:txBody>
      </p:sp>
      <p:sp>
        <p:nvSpPr>
          <p:cNvPr id="97" name="Google Shape;97;p17"/>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1 run, increase the vertical drop by 150 feet, and install an additional chair lift.</a:t>
            </a:r>
            <a:endParaRPr/>
          </a:p>
        </p:txBody>
      </p:sp>
      <p:sp>
        <p:nvSpPr>
          <p:cNvPr id="98" name="Google Shape;98;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marR="0" rtl="0" algn="l">
              <a:lnSpc>
                <a:spcPct val="115000"/>
              </a:lnSpc>
              <a:spcBef>
                <a:spcPts val="0"/>
              </a:spcBef>
              <a:spcAft>
                <a:spcPts val="1200"/>
              </a:spcAft>
              <a:buNone/>
            </a:pPr>
            <a:r>
              <a:rPr lang="en"/>
              <a:t>This scenario increases support for ticket price by $8.61. Over the season, this could be expected to amount to $15,065,471.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Scenario 3</a:t>
            </a:r>
            <a:endParaRPr/>
          </a:p>
        </p:txBody>
      </p:sp>
      <p:sp>
        <p:nvSpPr>
          <p:cNvPr id="104" name="Google Shape;104;p18"/>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t>Add 1 run, increase the vertical drop by 150 feet, and install an additional chair lift.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Additionally, add 2 acres of snow making.</a:t>
            </a:r>
            <a:endParaRPr/>
          </a:p>
          <a:p>
            <a:pPr indent="0" lvl="0" marL="0" rtl="0" algn="ctr">
              <a:spcBef>
                <a:spcPts val="0"/>
              </a:spcBef>
              <a:spcAft>
                <a:spcPts val="0"/>
              </a:spcAft>
              <a:buNone/>
            </a:pPr>
            <a:r>
              <a:t/>
            </a:r>
            <a:endParaRPr/>
          </a:p>
        </p:txBody>
      </p:sp>
      <p:sp>
        <p:nvSpPr>
          <p:cNvPr id="105" name="Google Shape;105;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marR="0" rtl="0" algn="l">
              <a:lnSpc>
                <a:spcPct val="115000"/>
              </a:lnSpc>
              <a:spcBef>
                <a:spcPts val="0"/>
              </a:spcBef>
              <a:spcAft>
                <a:spcPts val="1200"/>
              </a:spcAft>
              <a:buNone/>
            </a:pPr>
            <a:r>
              <a:rPr lang="en"/>
              <a:t>This scenario increases support for ticket price by $9.90. Over the season, this could be expected to amount to $17,322,717. Such a small increase in the snow making area makes no difference!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Scenario 3</a:t>
            </a:r>
            <a:endParaRPr/>
          </a:p>
        </p:txBody>
      </p:sp>
      <p:sp>
        <p:nvSpPr>
          <p:cNvPr id="111" name="Google Shape;111;p1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I</a:t>
            </a:r>
            <a:r>
              <a:rPr lang="en"/>
              <a:t>ncrease the longest run by 0.2 miles and guarantee its snow coverage by adding 4 acres of snow making. </a:t>
            </a:r>
            <a:endParaRPr/>
          </a:p>
          <a:p>
            <a:pPr indent="0" lvl="0" marL="0" rtl="0" algn="ctr">
              <a:spcBef>
                <a:spcPts val="0"/>
              </a:spcBef>
              <a:spcAft>
                <a:spcPts val="0"/>
              </a:spcAft>
              <a:buNone/>
            </a:pPr>
            <a:r>
              <a:t/>
            </a:r>
            <a:endParaRPr/>
          </a:p>
        </p:txBody>
      </p:sp>
      <p:sp>
        <p:nvSpPr>
          <p:cNvPr id="112" name="Google Shape;112;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marR="0" rtl="0" algn="l">
              <a:lnSpc>
                <a:spcPct val="115000"/>
              </a:lnSpc>
              <a:spcBef>
                <a:spcPts val="0"/>
              </a:spcBef>
              <a:spcAft>
                <a:spcPts val="1200"/>
              </a:spcAft>
              <a:buNone/>
            </a:pPr>
            <a:r>
              <a:rPr lang="en"/>
              <a:t>This model resorted in no difference whatsoever. Although the longest run feature was used in the linear model, the random forest model only has longest run way down in the feature importance 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18" name="Google Shape;11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The best scenario for Big Mountain Resort is to increase the vertical drop by 150 ft, add 1 chair lift, add 1 run and add 2 acres of snow making cover. This scenario increases the ticket price by 12% from $81.00 to $90.75, resulting in a bottom line increase of $15,528,841 ($1.54M after deducting operating costs).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626450"/>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Appendix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