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67"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AA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1" autoAdjust="0"/>
    <p:restoredTop sz="94660"/>
  </p:normalViewPr>
  <p:slideViewPr>
    <p:cSldViewPr snapToGrid="0">
      <p:cViewPr varScale="1">
        <p:scale>
          <a:sx n="59" d="100"/>
          <a:sy n="59" d="100"/>
        </p:scale>
        <p:origin x="92"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4C3C0E-4D9D-4ED2-A6CB-44F02D8F88BF}" type="datetimeFigureOut">
              <a:rPr lang="en-US" smtClean="0"/>
              <a:t>2/23/2021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C46072-794F-45A0-9167-9DE4AC44FA2A}" type="slidenum">
              <a:rPr lang="en-US" smtClean="0"/>
              <a:t>‹#›</a:t>
            </a:fld>
            <a:endParaRPr lang="en-US"/>
          </a:p>
        </p:txBody>
      </p:sp>
    </p:spTree>
    <p:extLst>
      <p:ext uri="{BB962C8B-B14F-4D97-AF65-F5344CB8AC3E}">
        <p14:creationId xmlns:p14="http://schemas.microsoft.com/office/powerpoint/2010/main" val="1675683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DB22D-11DA-45CF-B558-05175B02FD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9A4BA2-E20A-404F-A16E-3AF0C48061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B05550-3A73-49F1-B5A3-A0490771F440}"/>
              </a:ext>
            </a:extLst>
          </p:cNvPr>
          <p:cNvSpPr>
            <a:spLocks noGrp="1"/>
          </p:cNvSpPr>
          <p:nvPr>
            <p:ph type="dt" sz="half" idx="10"/>
          </p:nvPr>
        </p:nvSpPr>
        <p:spPr/>
        <p:txBody>
          <a:bodyPr/>
          <a:lstStyle/>
          <a:p>
            <a:fld id="{0A01E827-68DC-440F-97AB-B8DDEB348007}" type="datetimeFigureOut">
              <a:rPr lang="en-US" smtClean="0"/>
              <a:t>2/23/2021</a:t>
            </a:fld>
            <a:endParaRPr lang="en-US"/>
          </a:p>
        </p:txBody>
      </p:sp>
      <p:sp>
        <p:nvSpPr>
          <p:cNvPr id="5" name="Footer Placeholder 4">
            <a:extLst>
              <a:ext uri="{FF2B5EF4-FFF2-40B4-BE49-F238E27FC236}">
                <a16:creationId xmlns:a16="http://schemas.microsoft.com/office/drawing/2014/main" id="{3640FB82-125C-4651-B7DB-6894E9ACBB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75278-8A38-4B7C-9964-9BF5A2E01F99}"/>
              </a:ext>
            </a:extLst>
          </p:cNvPr>
          <p:cNvSpPr>
            <a:spLocks noGrp="1"/>
          </p:cNvSpPr>
          <p:nvPr>
            <p:ph type="sldNum" sz="quarter" idx="12"/>
          </p:nvPr>
        </p:nvSpPr>
        <p:spPr/>
        <p:txBody>
          <a:bodyPr/>
          <a:lstStyle/>
          <a:p>
            <a:fld id="{51C3F1EB-711F-49C6-9C6D-49569F8FAA37}" type="slidenum">
              <a:rPr lang="en-US" smtClean="0"/>
              <a:t>‹#›</a:t>
            </a:fld>
            <a:endParaRPr lang="en-US"/>
          </a:p>
        </p:txBody>
      </p:sp>
    </p:spTree>
    <p:extLst>
      <p:ext uri="{BB962C8B-B14F-4D97-AF65-F5344CB8AC3E}">
        <p14:creationId xmlns:p14="http://schemas.microsoft.com/office/powerpoint/2010/main" val="76007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6D27F-7277-4BFE-9663-56CE573112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8626E9-E64B-4B4E-ABB6-F411ED2AB6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916F74-FC81-4BB2-A824-122ED9AD080A}"/>
              </a:ext>
            </a:extLst>
          </p:cNvPr>
          <p:cNvSpPr>
            <a:spLocks noGrp="1"/>
          </p:cNvSpPr>
          <p:nvPr>
            <p:ph type="dt" sz="half" idx="10"/>
          </p:nvPr>
        </p:nvSpPr>
        <p:spPr/>
        <p:txBody>
          <a:bodyPr/>
          <a:lstStyle/>
          <a:p>
            <a:fld id="{0A01E827-68DC-440F-97AB-B8DDEB348007}" type="datetimeFigureOut">
              <a:rPr lang="en-US" smtClean="0"/>
              <a:t>2/23/2021</a:t>
            </a:fld>
            <a:endParaRPr lang="en-US"/>
          </a:p>
        </p:txBody>
      </p:sp>
      <p:sp>
        <p:nvSpPr>
          <p:cNvPr id="5" name="Footer Placeholder 4">
            <a:extLst>
              <a:ext uri="{FF2B5EF4-FFF2-40B4-BE49-F238E27FC236}">
                <a16:creationId xmlns:a16="http://schemas.microsoft.com/office/drawing/2014/main" id="{7DFCC707-6DB5-40C2-A0F5-202DDFA6DB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6A669A-F917-472D-ADD7-654E8B91FBED}"/>
              </a:ext>
            </a:extLst>
          </p:cNvPr>
          <p:cNvSpPr>
            <a:spLocks noGrp="1"/>
          </p:cNvSpPr>
          <p:nvPr>
            <p:ph type="sldNum" sz="quarter" idx="12"/>
          </p:nvPr>
        </p:nvSpPr>
        <p:spPr/>
        <p:txBody>
          <a:bodyPr/>
          <a:lstStyle/>
          <a:p>
            <a:fld id="{51C3F1EB-711F-49C6-9C6D-49569F8FAA37}" type="slidenum">
              <a:rPr lang="en-US" smtClean="0"/>
              <a:t>‹#›</a:t>
            </a:fld>
            <a:endParaRPr lang="en-US"/>
          </a:p>
        </p:txBody>
      </p:sp>
    </p:spTree>
    <p:extLst>
      <p:ext uri="{BB962C8B-B14F-4D97-AF65-F5344CB8AC3E}">
        <p14:creationId xmlns:p14="http://schemas.microsoft.com/office/powerpoint/2010/main" val="850706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9B2A92-3C2D-429E-BFA4-4E392AC6BD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EE7512-085C-4DB4-A78C-FA88E05583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2F6C9-1447-4B77-8DC1-5C082D6D5BC2}"/>
              </a:ext>
            </a:extLst>
          </p:cNvPr>
          <p:cNvSpPr>
            <a:spLocks noGrp="1"/>
          </p:cNvSpPr>
          <p:nvPr>
            <p:ph type="dt" sz="half" idx="10"/>
          </p:nvPr>
        </p:nvSpPr>
        <p:spPr/>
        <p:txBody>
          <a:bodyPr/>
          <a:lstStyle/>
          <a:p>
            <a:fld id="{0A01E827-68DC-440F-97AB-B8DDEB348007}" type="datetimeFigureOut">
              <a:rPr lang="en-US" smtClean="0"/>
              <a:t>2/23/2021</a:t>
            </a:fld>
            <a:endParaRPr lang="en-US"/>
          </a:p>
        </p:txBody>
      </p:sp>
      <p:sp>
        <p:nvSpPr>
          <p:cNvPr id="5" name="Footer Placeholder 4">
            <a:extLst>
              <a:ext uri="{FF2B5EF4-FFF2-40B4-BE49-F238E27FC236}">
                <a16:creationId xmlns:a16="http://schemas.microsoft.com/office/drawing/2014/main" id="{84F84D56-42B5-458F-BF9C-C014C76E02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D461C8-5C32-4B2D-A192-E41DD30615C4}"/>
              </a:ext>
            </a:extLst>
          </p:cNvPr>
          <p:cNvSpPr>
            <a:spLocks noGrp="1"/>
          </p:cNvSpPr>
          <p:nvPr>
            <p:ph type="sldNum" sz="quarter" idx="12"/>
          </p:nvPr>
        </p:nvSpPr>
        <p:spPr/>
        <p:txBody>
          <a:bodyPr/>
          <a:lstStyle/>
          <a:p>
            <a:fld id="{51C3F1EB-711F-49C6-9C6D-49569F8FAA37}" type="slidenum">
              <a:rPr lang="en-US" smtClean="0"/>
              <a:t>‹#›</a:t>
            </a:fld>
            <a:endParaRPr lang="en-US"/>
          </a:p>
        </p:txBody>
      </p:sp>
    </p:spTree>
    <p:extLst>
      <p:ext uri="{BB962C8B-B14F-4D97-AF65-F5344CB8AC3E}">
        <p14:creationId xmlns:p14="http://schemas.microsoft.com/office/powerpoint/2010/main" val="3557878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837E8-AEE0-4FBF-89CB-594659DFEC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4A802B-E0FE-440B-BABA-13E699B602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44AF1F-7A85-4593-840C-B28159BA6CAE}"/>
              </a:ext>
            </a:extLst>
          </p:cNvPr>
          <p:cNvSpPr>
            <a:spLocks noGrp="1"/>
          </p:cNvSpPr>
          <p:nvPr>
            <p:ph type="dt" sz="half" idx="10"/>
          </p:nvPr>
        </p:nvSpPr>
        <p:spPr/>
        <p:txBody>
          <a:bodyPr/>
          <a:lstStyle/>
          <a:p>
            <a:fld id="{0A01E827-68DC-440F-97AB-B8DDEB348007}" type="datetimeFigureOut">
              <a:rPr lang="en-US" smtClean="0"/>
              <a:t>2/23/2021</a:t>
            </a:fld>
            <a:endParaRPr lang="en-US"/>
          </a:p>
        </p:txBody>
      </p:sp>
      <p:sp>
        <p:nvSpPr>
          <p:cNvPr id="5" name="Footer Placeholder 4">
            <a:extLst>
              <a:ext uri="{FF2B5EF4-FFF2-40B4-BE49-F238E27FC236}">
                <a16:creationId xmlns:a16="http://schemas.microsoft.com/office/drawing/2014/main" id="{6E056AEC-C0B8-45DC-8B5B-025D88FDE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34B3EB-6B37-473B-8043-EFB7ACE170F9}"/>
              </a:ext>
            </a:extLst>
          </p:cNvPr>
          <p:cNvSpPr>
            <a:spLocks noGrp="1"/>
          </p:cNvSpPr>
          <p:nvPr>
            <p:ph type="sldNum" sz="quarter" idx="12"/>
          </p:nvPr>
        </p:nvSpPr>
        <p:spPr/>
        <p:txBody>
          <a:bodyPr/>
          <a:lstStyle/>
          <a:p>
            <a:fld id="{51C3F1EB-711F-49C6-9C6D-49569F8FAA37}" type="slidenum">
              <a:rPr lang="en-US" smtClean="0"/>
              <a:t>‹#›</a:t>
            </a:fld>
            <a:endParaRPr lang="en-US"/>
          </a:p>
        </p:txBody>
      </p:sp>
    </p:spTree>
    <p:extLst>
      <p:ext uri="{BB962C8B-B14F-4D97-AF65-F5344CB8AC3E}">
        <p14:creationId xmlns:p14="http://schemas.microsoft.com/office/powerpoint/2010/main" val="472863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955C4-BF4C-4086-B114-E753FB2D33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37975C-6DD7-4780-82E0-37566BEDE1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ED000B-56FC-43C1-9425-ABCA468ED8F1}"/>
              </a:ext>
            </a:extLst>
          </p:cNvPr>
          <p:cNvSpPr>
            <a:spLocks noGrp="1"/>
          </p:cNvSpPr>
          <p:nvPr>
            <p:ph type="dt" sz="half" idx="10"/>
          </p:nvPr>
        </p:nvSpPr>
        <p:spPr/>
        <p:txBody>
          <a:bodyPr/>
          <a:lstStyle/>
          <a:p>
            <a:fld id="{0A01E827-68DC-440F-97AB-B8DDEB348007}" type="datetimeFigureOut">
              <a:rPr lang="en-US" smtClean="0"/>
              <a:t>2/23/2021</a:t>
            </a:fld>
            <a:endParaRPr lang="en-US"/>
          </a:p>
        </p:txBody>
      </p:sp>
      <p:sp>
        <p:nvSpPr>
          <p:cNvPr id="5" name="Footer Placeholder 4">
            <a:extLst>
              <a:ext uri="{FF2B5EF4-FFF2-40B4-BE49-F238E27FC236}">
                <a16:creationId xmlns:a16="http://schemas.microsoft.com/office/drawing/2014/main" id="{B3AEB28F-7F8B-402B-8B4D-6E1E4C785A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A5DB94-BB96-40E5-8C26-6EC0EAB172C3}"/>
              </a:ext>
            </a:extLst>
          </p:cNvPr>
          <p:cNvSpPr>
            <a:spLocks noGrp="1"/>
          </p:cNvSpPr>
          <p:nvPr>
            <p:ph type="sldNum" sz="quarter" idx="12"/>
          </p:nvPr>
        </p:nvSpPr>
        <p:spPr/>
        <p:txBody>
          <a:bodyPr/>
          <a:lstStyle/>
          <a:p>
            <a:fld id="{51C3F1EB-711F-49C6-9C6D-49569F8FAA37}" type="slidenum">
              <a:rPr lang="en-US" smtClean="0"/>
              <a:t>‹#›</a:t>
            </a:fld>
            <a:endParaRPr lang="en-US"/>
          </a:p>
        </p:txBody>
      </p:sp>
    </p:spTree>
    <p:extLst>
      <p:ext uri="{BB962C8B-B14F-4D97-AF65-F5344CB8AC3E}">
        <p14:creationId xmlns:p14="http://schemas.microsoft.com/office/powerpoint/2010/main" val="2883321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40241-29FA-4BDE-AD86-2FF738AB68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5221C6-E982-47FC-A643-A3B5A51222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AAAD8-E4DC-4D8F-9EA4-718ABF7486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1FD2E8-9C7D-448F-A6BE-87F4D21D24FA}"/>
              </a:ext>
            </a:extLst>
          </p:cNvPr>
          <p:cNvSpPr>
            <a:spLocks noGrp="1"/>
          </p:cNvSpPr>
          <p:nvPr>
            <p:ph type="dt" sz="half" idx="10"/>
          </p:nvPr>
        </p:nvSpPr>
        <p:spPr/>
        <p:txBody>
          <a:bodyPr/>
          <a:lstStyle/>
          <a:p>
            <a:fld id="{0A01E827-68DC-440F-97AB-B8DDEB348007}" type="datetimeFigureOut">
              <a:rPr lang="en-US" smtClean="0"/>
              <a:t>2/23/2021</a:t>
            </a:fld>
            <a:endParaRPr lang="en-US"/>
          </a:p>
        </p:txBody>
      </p:sp>
      <p:sp>
        <p:nvSpPr>
          <p:cNvPr id="6" name="Footer Placeholder 5">
            <a:extLst>
              <a:ext uri="{FF2B5EF4-FFF2-40B4-BE49-F238E27FC236}">
                <a16:creationId xmlns:a16="http://schemas.microsoft.com/office/drawing/2014/main" id="{A57DA4C7-517F-42AA-B558-E54119E8F7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25825A-15DB-4504-9B2F-861792E70F1E}"/>
              </a:ext>
            </a:extLst>
          </p:cNvPr>
          <p:cNvSpPr>
            <a:spLocks noGrp="1"/>
          </p:cNvSpPr>
          <p:nvPr>
            <p:ph type="sldNum" sz="quarter" idx="12"/>
          </p:nvPr>
        </p:nvSpPr>
        <p:spPr/>
        <p:txBody>
          <a:bodyPr/>
          <a:lstStyle/>
          <a:p>
            <a:fld id="{51C3F1EB-711F-49C6-9C6D-49569F8FAA37}" type="slidenum">
              <a:rPr lang="en-US" smtClean="0"/>
              <a:t>‹#›</a:t>
            </a:fld>
            <a:endParaRPr lang="en-US"/>
          </a:p>
        </p:txBody>
      </p:sp>
    </p:spTree>
    <p:extLst>
      <p:ext uri="{BB962C8B-B14F-4D97-AF65-F5344CB8AC3E}">
        <p14:creationId xmlns:p14="http://schemas.microsoft.com/office/powerpoint/2010/main" val="1621385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6892-6506-45C7-934D-886ECBD135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F04D42-9BAA-4276-876B-A86D5067F6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2F9E22-AF09-491F-8F7B-320258BB4C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C4CD45-2F96-4E62-B4CB-AAF2ADB0EC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3EB396-D2B1-4DA0-AFA6-E895032D11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CC7888-2BEC-4948-BCC6-97A098A007A0}"/>
              </a:ext>
            </a:extLst>
          </p:cNvPr>
          <p:cNvSpPr>
            <a:spLocks noGrp="1"/>
          </p:cNvSpPr>
          <p:nvPr>
            <p:ph type="dt" sz="half" idx="10"/>
          </p:nvPr>
        </p:nvSpPr>
        <p:spPr/>
        <p:txBody>
          <a:bodyPr/>
          <a:lstStyle/>
          <a:p>
            <a:fld id="{0A01E827-68DC-440F-97AB-B8DDEB348007}" type="datetimeFigureOut">
              <a:rPr lang="en-US" smtClean="0"/>
              <a:t>2/23/2021</a:t>
            </a:fld>
            <a:endParaRPr lang="en-US"/>
          </a:p>
        </p:txBody>
      </p:sp>
      <p:sp>
        <p:nvSpPr>
          <p:cNvPr id="8" name="Footer Placeholder 7">
            <a:extLst>
              <a:ext uri="{FF2B5EF4-FFF2-40B4-BE49-F238E27FC236}">
                <a16:creationId xmlns:a16="http://schemas.microsoft.com/office/drawing/2014/main" id="{E9EE8939-7EE5-4632-BF99-D261D36393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B71E72-7190-4E94-9272-B582384C9B91}"/>
              </a:ext>
            </a:extLst>
          </p:cNvPr>
          <p:cNvSpPr>
            <a:spLocks noGrp="1"/>
          </p:cNvSpPr>
          <p:nvPr>
            <p:ph type="sldNum" sz="quarter" idx="12"/>
          </p:nvPr>
        </p:nvSpPr>
        <p:spPr/>
        <p:txBody>
          <a:bodyPr/>
          <a:lstStyle/>
          <a:p>
            <a:fld id="{51C3F1EB-711F-49C6-9C6D-49569F8FAA37}" type="slidenum">
              <a:rPr lang="en-US" smtClean="0"/>
              <a:t>‹#›</a:t>
            </a:fld>
            <a:endParaRPr lang="en-US"/>
          </a:p>
        </p:txBody>
      </p:sp>
    </p:spTree>
    <p:extLst>
      <p:ext uri="{BB962C8B-B14F-4D97-AF65-F5344CB8AC3E}">
        <p14:creationId xmlns:p14="http://schemas.microsoft.com/office/powerpoint/2010/main" val="3808370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02D3D-4520-4F72-9A01-2692624B86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4D3534-FC9C-4E1C-85C8-1B419C534C49}"/>
              </a:ext>
            </a:extLst>
          </p:cNvPr>
          <p:cNvSpPr>
            <a:spLocks noGrp="1"/>
          </p:cNvSpPr>
          <p:nvPr>
            <p:ph type="dt" sz="half" idx="10"/>
          </p:nvPr>
        </p:nvSpPr>
        <p:spPr/>
        <p:txBody>
          <a:bodyPr/>
          <a:lstStyle/>
          <a:p>
            <a:fld id="{0A01E827-68DC-440F-97AB-B8DDEB348007}" type="datetimeFigureOut">
              <a:rPr lang="en-US" smtClean="0"/>
              <a:t>2/23/2021</a:t>
            </a:fld>
            <a:endParaRPr lang="en-US"/>
          </a:p>
        </p:txBody>
      </p:sp>
      <p:sp>
        <p:nvSpPr>
          <p:cNvPr id="4" name="Footer Placeholder 3">
            <a:extLst>
              <a:ext uri="{FF2B5EF4-FFF2-40B4-BE49-F238E27FC236}">
                <a16:creationId xmlns:a16="http://schemas.microsoft.com/office/drawing/2014/main" id="{87D9F073-53D0-4BEF-A974-F490C5E9CE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D743FD-EABF-4D7F-83CD-FA94DD67629C}"/>
              </a:ext>
            </a:extLst>
          </p:cNvPr>
          <p:cNvSpPr>
            <a:spLocks noGrp="1"/>
          </p:cNvSpPr>
          <p:nvPr>
            <p:ph type="sldNum" sz="quarter" idx="12"/>
          </p:nvPr>
        </p:nvSpPr>
        <p:spPr/>
        <p:txBody>
          <a:bodyPr/>
          <a:lstStyle/>
          <a:p>
            <a:fld id="{51C3F1EB-711F-49C6-9C6D-49569F8FAA37}" type="slidenum">
              <a:rPr lang="en-US" smtClean="0"/>
              <a:t>‹#›</a:t>
            </a:fld>
            <a:endParaRPr lang="en-US"/>
          </a:p>
        </p:txBody>
      </p:sp>
    </p:spTree>
    <p:extLst>
      <p:ext uri="{BB962C8B-B14F-4D97-AF65-F5344CB8AC3E}">
        <p14:creationId xmlns:p14="http://schemas.microsoft.com/office/powerpoint/2010/main" val="2732021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80054D-00A2-44EC-A1FE-5831E57BC266}"/>
              </a:ext>
            </a:extLst>
          </p:cNvPr>
          <p:cNvSpPr>
            <a:spLocks noGrp="1"/>
          </p:cNvSpPr>
          <p:nvPr>
            <p:ph type="dt" sz="half" idx="10"/>
          </p:nvPr>
        </p:nvSpPr>
        <p:spPr/>
        <p:txBody>
          <a:bodyPr/>
          <a:lstStyle/>
          <a:p>
            <a:fld id="{0A01E827-68DC-440F-97AB-B8DDEB348007}" type="datetimeFigureOut">
              <a:rPr lang="en-US" smtClean="0"/>
              <a:t>2/23/2021</a:t>
            </a:fld>
            <a:endParaRPr lang="en-US"/>
          </a:p>
        </p:txBody>
      </p:sp>
      <p:sp>
        <p:nvSpPr>
          <p:cNvPr id="3" name="Footer Placeholder 2">
            <a:extLst>
              <a:ext uri="{FF2B5EF4-FFF2-40B4-BE49-F238E27FC236}">
                <a16:creationId xmlns:a16="http://schemas.microsoft.com/office/drawing/2014/main" id="{A43AE1D9-E601-41B3-9A34-28EA8E7FB1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B88972-6915-45CA-A7EF-3D65C6F75DA2}"/>
              </a:ext>
            </a:extLst>
          </p:cNvPr>
          <p:cNvSpPr>
            <a:spLocks noGrp="1"/>
          </p:cNvSpPr>
          <p:nvPr>
            <p:ph type="sldNum" sz="quarter" idx="12"/>
          </p:nvPr>
        </p:nvSpPr>
        <p:spPr/>
        <p:txBody>
          <a:bodyPr/>
          <a:lstStyle/>
          <a:p>
            <a:fld id="{51C3F1EB-711F-49C6-9C6D-49569F8FAA37}" type="slidenum">
              <a:rPr lang="en-US" smtClean="0"/>
              <a:t>‹#›</a:t>
            </a:fld>
            <a:endParaRPr lang="en-US"/>
          </a:p>
        </p:txBody>
      </p:sp>
    </p:spTree>
    <p:extLst>
      <p:ext uri="{BB962C8B-B14F-4D97-AF65-F5344CB8AC3E}">
        <p14:creationId xmlns:p14="http://schemas.microsoft.com/office/powerpoint/2010/main" val="1756165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9112E-624B-4E39-889C-F4E0343C0E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62A816-A541-4ECB-A9A6-1CEA8DBF3B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7A9051-8685-4417-A303-58BAD02277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C95343-E067-426F-A60E-9888908EE427}"/>
              </a:ext>
            </a:extLst>
          </p:cNvPr>
          <p:cNvSpPr>
            <a:spLocks noGrp="1"/>
          </p:cNvSpPr>
          <p:nvPr>
            <p:ph type="dt" sz="half" idx="10"/>
          </p:nvPr>
        </p:nvSpPr>
        <p:spPr/>
        <p:txBody>
          <a:bodyPr/>
          <a:lstStyle/>
          <a:p>
            <a:fld id="{0A01E827-68DC-440F-97AB-B8DDEB348007}" type="datetimeFigureOut">
              <a:rPr lang="en-US" smtClean="0"/>
              <a:t>2/23/2021</a:t>
            </a:fld>
            <a:endParaRPr lang="en-US"/>
          </a:p>
        </p:txBody>
      </p:sp>
      <p:sp>
        <p:nvSpPr>
          <p:cNvPr id="6" name="Footer Placeholder 5">
            <a:extLst>
              <a:ext uri="{FF2B5EF4-FFF2-40B4-BE49-F238E27FC236}">
                <a16:creationId xmlns:a16="http://schemas.microsoft.com/office/drawing/2014/main" id="{16FCC5B3-B4DE-4C04-B0B3-22E3E698F2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2ADE75-641A-46FE-AF6F-B610638F1D46}"/>
              </a:ext>
            </a:extLst>
          </p:cNvPr>
          <p:cNvSpPr>
            <a:spLocks noGrp="1"/>
          </p:cNvSpPr>
          <p:nvPr>
            <p:ph type="sldNum" sz="quarter" idx="12"/>
          </p:nvPr>
        </p:nvSpPr>
        <p:spPr/>
        <p:txBody>
          <a:bodyPr/>
          <a:lstStyle/>
          <a:p>
            <a:fld id="{51C3F1EB-711F-49C6-9C6D-49569F8FAA37}" type="slidenum">
              <a:rPr lang="en-US" smtClean="0"/>
              <a:t>‹#›</a:t>
            </a:fld>
            <a:endParaRPr lang="en-US"/>
          </a:p>
        </p:txBody>
      </p:sp>
    </p:spTree>
    <p:extLst>
      <p:ext uri="{BB962C8B-B14F-4D97-AF65-F5344CB8AC3E}">
        <p14:creationId xmlns:p14="http://schemas.microsoft.com/office/powerpoint/2010/main" val="1017342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CE4FA-A338-4911-BFA0-28A764C60C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D41973-1929-44A6-8B11-B8E16AF501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CD3FBC-53EB-4153-9550-22E58B0CB6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3D6E3D-F1AB-4709-91EB-BA4651B52054}"/>
              </a:ext>
            </a:extLst>
          </p:cNvPr>
          <p:cNvSpPr>
            <a:spLocks noGrp="1"/>
          </p:cNvSpPr>
          <p:nvPr>
            <p:ph type="dt" sz="half" idx="10"/>
          </p:nvPr>
        </p:nvSpPr>
        <p:spPr/>
        <p:txBody>
          <a:bodyPr/>
          <a:lstStyle/>
          <a:p>
            <a:fld id="{0A01E827-68DC-440F-97AB-B8DDEB348007}" type="datetimeFigureOut">
              <a:rPr lang="en-US" smtClean="0"/>
              <a:t>2/23/2021</a:t>
            </a:fld>
            <a:endParaRPr lang="en-US"/>
          </a:p>
        </p:txBody>
      </p:sp>
      <p:sp>
        <p:nvSpPr>
          <p:cNvPr id="6" name="Footer Placeholder 5">
            <a:extLst>
              <a:ext uri="{FF2B5EF4-FFF2-40B4-BE49-F238E27FC236}">
                <a16:creationId xmlns:a16="http://schemas.microsoft.com/office/drawing/2014/main" id="{CB5F2659-CDD7-4AB0-BD3F-1286BFB98A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A3D2DF-7AC9-4D48-B040-9022E33366A8}"/>
              </a:ext>
            </a:extLst>
          </p:cNvPr>
          <p:cNvSpPr>
            <a:spLocks noGrp="1"/>
          </p:cNvSpPr>
          <p:nvPr>
            <p:ph type="sldNum" sz="quarter" idx="12"/>
          </p:nvPr>
        </p:nvSpPr>
        <p:spPr/>
        <p:txBody>
          <a:bodyPr/>
          <a:lstStyle/>
          <a:p>
            <a:fld id="{51C3F1EB-711F-49C6-9C6D-49569F8FAA37}" type="slidenum">
              <a:rPr lang="en-US" smtClean="0"/>
              <a:t>‹#›</a:t>
            </a:fld>
            <a:endParaRPr lang="en-US"/>
          </a:p>
        </p:txBody>
      </p:sp>
    </p:spTree>
    <p:extLst>
      <p:ext uri="{BB962C8B-B14F-4D97-AF65-F5344CB8AC3E}">
        <p14:creationId xmlns:p14="http://schemas.microsoft.com/office/powerpoint/2010/main" val="1348519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E9CD6F-3445-4334-90A5-2529195D78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E3BB22-E35A-4EC2-941C-01767F1127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3E6105-FB0F-417E-A24C-5D3C4A862D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01E827-68DC-440F-97AB-B8DDEB348007}" type="datetimeFigureOut">
              <a:rPr lang="en-US" smtClean="0"/>
              <a:t>2/23/2021</a:t>
            </a:fld>
            <a:endParaRPr lang="en-US"/>
          </a:p>
        </p:txBody>
      </p:sp>
      <p:sp>
        <p:nvSpPr>
          <p:cNvPr id="5" name="Footer Placeholder 4">
            <a:extLst>
              <a:ext uri="{FF2B5EF4-FFF2-40B4-BE49-F238E27FC236}">
                <a16:creationId xmlns:a16="http://schemas.microsoft.com/office/drawing/2014/main" id="{82A660F5-E460-4645-8ED6-CEFF1EC47E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DF9256-1AA0-410A-9D1F-CD166F64DF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C3F1EB-711F-49C6-9C6D-49569F8FAA37}" type="slidenum">
              <a:rPr lang="en-US" smtClean="0"/>
              <a:t>‹#›</a:t>
            </a:fld>
            <a:endParaRPr lang="en-US"/>
          </a:p>
        </p:txBody>
      </p:sp>
    </p:spTree>
    <p:extLst>
      <p:ext uri="{BB962C8B-B14F-4D97-AF65-F5344CB8AC3E}">
        <p14:creationId xmlns:p14="http://schemas.microsoft.com/office/powerpoint/2010/main" val="689220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hanghai city skyline">
            <a:extLst>
              <a:ext uri="{FF2B5EF4-FFF2-40B4-BE49-F238E27FC236}">
                <a16:creationId xmlns:a16="http://schemas.microsoft.com/office/drawing/2014/main" id="{1EE9B5E3-F42B-489B-9472-2ED805878EA3}"/>
              </a:ext>
            </a:extLst>
          </p:cNvPr>
          <p:cNvPicPr>
            <a:picLocks noChangeAspect="1"/>
          </p:cNvPicPr>
          <p:nvPr/>
        </p:nvPicPr>
        <p:blipFill rotWithShape="1">
          <a:blip r:embed="rId2"/>
          <a:srcRect t="10938" b="4792"/>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85F08D80-E87C-4E87-8278-9BEDE710A11F}"/>
              </a:ext>
            </a:extLst>
          </p:cNvPr>
          <p:cNvSpPr>
            <a:spLocks noGrp="1"/>
          </p:cNvSpPr>
          <p:nvPr>
            <p:ph type="ctrTitle"/>
          </p:nvPr>
        </p:nvSpPr>
        <p:spPr>
          <a:xfrm>
            <a:off x="8022021" y="3231931"/>
            <a:ext cx="3852041" cy="1834056"/>
          </a:xfrm>
        </p:spPr>
        <p:txBody>
          <a:bodyPr>
            <a:normAutofit/>
          </a:bodyPr>
          <a:lstStyle/>
          <a:p>
            <a:r>
              <a:rPr lang="en-US" sz="4000" b="1">
                <a:latin typeface="Times New Roman" panose="02020603050405020304" pitchFamily="18" charset="0"/>
                <a:cs typeface="Times New Roman" panose="02020603050405020304" pitchFamily="18" charset="0"/>
              </a:rPr>
              <a:t>Palm Springs Housing Analysis</a:t>
            </a:r>
          </a:p>
        </p:txBody>
      </p:sp>
      <p:sp>
        <p:nvSpPr>
          <p:cNvPr id="3" name="Subtitle 2">
            <a:extLst>
              <a:ext uri="{FF2B5EF4-FFF2-40B4-BE49-F238E27FC236}">
                <a16:creationId xmlns:a16="http://schemas.microsoft.com/office/drawing/2014/main" id="{8EC57F05-02B8-440C-9C95-2CC957A61EC6}"/>
              </a:ext>
            </a:extLst>
          </p:cNvPr>
          <p:cNvSpPr>
            <a:spLocks noGrp="1"/>
          </p:cNvSpPr>
          <p:nvPr>
            <p:ph type="subTitle" idx="1"/>
          </p:nvPr>
        </p:nvSpPr>
        <p:spPr>
          <a:xfrm>
            <a:off x="7782910" y="5242675"/>
            <a:ext cx="4330262" cy="683284"/>
          </a:xfrm>
        </p:spPr>
        <p:txBody>
          <a:bodyPr>
            <a:normAutofit/>
          </a:bodyPr>
          <a:lstStyle/>
          <a:p>
            <a:r>
              <a:rPr lang="en-US" sz="1600" dirty="0">
                <a:latin typeface="Times New Roman" panose="02020603050405020304" pitchFamily="18" charset="0"/>
                <a:cs typeface="Times New Roman" panose="02020603050405020304" pitchFamily="18" charset="0"/>
              </a:rPr>
              <a:t>-Author-</a:t>
            </a:r>
          </a:p>
          <a:p>
            <a:r>
              <a:rPr lang="en-US" sz="1600" dirty="0">
                <a:latin typeface="Times New Roman" panose="02020603050405020304" pitchFamily="18" charset="0"/>
                <a:cs typeface="Times New Roman" panose="02020603050405020304" pitchFamily="18" charset="0"/>
              </a:rPr>
              <a:t>Amber Paige Webber</a:t>
            </a:r>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5049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19645D6C-FC58-474A-9020-7ACA2EEDADDC}"/>
              </a:ext>
            </a:extLst>
          </p:cNvPr>
          <p:cNvSpPr txBox="1"/>
          <p:nvPr/>
        </p:nvSpPr>
        <p:spPr>
          <a:xfrm>
            <a:off x="841248" y="1562100"/>
            <a:ext cx="3785616" cy="21209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kern="1200" dirty="0">
                <a:solidFill>
                  <a:schemeClr val="tx1"/>
                </a:solidFill>
                <a:latin typeface="Times New Roman" panose="02020603050405020304" pitchFamily="18" charset="0"/>
                <a:ea typeface="+mj-ea"/>
                <a:cs typeface="Times New Roman" panose="02020603050405020304" pitchFamily="18" charset="0"/>
              </a:rPr>
              <a:t>Options, options, options!</a:t>
            </a:r>
          </a:p>
        </p:txBody>
      </p:sp>
      <p:sp>
        <p:nvSpPr>
          <p:cNvPr id="3" name="TextBox 2">
            <a:extLst>
              <a:ext uri="{FF2B5EF4-FFF2-40B4-BE49-F238E27FC236}">
                <a16:creationId xmlns:a16="http://schemas.microsoft.com/office/drawing/2014/main" id="{43A1F295-2C5B-4A92-83C2-DE410F77A0BB}"/>
              </a:ext>
            </a:extLst>
          </p:cNvPr>
          <p:cNvSpPr txBox="1"/>
          <p:nvPr/>
        </p:nvSpPr>
        <p:spPr>
          <a:xfrm>
            <a:off x="6616699" y="0"/>
            <a:ext cx="5314950" cy="297815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100" b="1" dirty="0">
                <a:solidFill>
                  <a:schemeClr val="bg1"/>
                </a:solidFill>
                <a:latin typeface="Times New Roman" panose="02020603050405020304" pitchFamily="18" charset="0"/>
                <a:cs typeface="Times New Roman" panose="02020603050405020304" pitchFamily="18" charset="0"/>
              </a:rPr>
              <a:t>All three homes presented meet every criteria that the Coopers are requiring.</a:t>
            </a:r>
          </a:p>
          <a:p>
            <a:pPr indent="-228600">
              <a:lnSpc>
                <a:spcPct val="90000"/>
              </a:lnSpc>
              <a:spcAft>
                <a:spcPts val="600"/>
              </a:spcAft>
              <a:buFont typeface="Arial" panose="020B0604020202020204" pitchFamily="34" charset="0"/>
              <a:buChar char="•"/>
            </a:pPr>
            <a:endParaRPr lang="en-US" sz="2100" b="1" dirty="0">
              <a:solidFill>
                <a:schemeClr val="bg1"/>
              </a:solidFill>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US" sz="2100" b="1" dirty="0">
                <a:solidFill>
                  <a:schemeClr val="bg1"/>
                </a:solidFill>
                <a:latin typeface="Times New Roman" panose="02020603050405020304" pitchFamily="18" charset="0"/>
                <a:cs typeface="Times New Roman" panose="02020603050405020304" pitchFamily="18" charset="0"/>
              </a:rPr>
              <a:t>Most importantly these areas have low crime and are within the budget!</a:t>
            </a:r>
          </a:p>
          <a:p>
            <a:pPr marL="285750" indent="-228600">
              <a:lnSpc>
                <a:spcPct val="90000"/>
              </a:lnSpc>
              <a:spcAft>
                <a:spcPts val="600"/>
              </a:spcAft>
              <a:buFont typeface="Arial" panose="020B0604020202020204" pitchFamily="34" charset="0"/>
              <a:buChar char="•"/>
            </a:pPr>
            <a:endParaRPr lang="en-US" sz="2100" dirty="0">
              <a:solidFill>
                <a:schemeClr val="bg1"/>
              </a:solidFill>
            </a:endParaRPr>
          </a:p>
        </p:txBody>
      </p:sp>
      <p:sp>
        <p:nvSpPr>
          <p:cNvPr id="4" name="TextBox 3">
            <a:extLst>
              <a:ext uri="{FF2B5EF4-FFF2-40B4-BE49-F238E27FC236}">
                <a16:creationId xmlns:a16="http://schemas.microsoft.com/office/drawing/2014/main" id="{FBD6AC9D-4E7F-4848-9BF5-C5FE17636B56}"/>
              </a:ext>
            </a:extLst>
          </p:cNvPr>
          <p:cNvSpPr txBox="1"/>
          <p:nvPr/>
        </p:nvSpPr>
        <p:spPr>
          <a:xfrm>
            <a:off x="5382532" y="3164681"/>
            <a:ext cx="6356349" cy="3693319"/>
          </a:xfrm>
          <a:prstGeom prst="rect">
            <a:avLst/>
          </a:prstGeom>
          <a:noFill/>
        </p:spPr>
        <p:txBody>
          <a:bodyPr wrap="square" rtlCol="0">
            <a:spAutoFit/>
          </a:bodyPr>
          <a:lstStyle/>
          <a:p>
            <a:pPr>
              <a:spcAft>
                <a:spcPts val="600"/>
              </a:spcAft>
            </a:pPr>
            <a:r>
              <a:rPr lang="en-US" sz="2600" dirty="0">
                <a:solidFill>
                  <a:schemeClr val="bg1"/>
                </a:solidFill>
                <a:latin typeface="Times New Roman" panose="02020603050405020304" pitchFamily="18" charset="0"/>
                <a:cs typeface="Times New Roman" panose="02020603050405020304" pitchFamily="18" charset="0"/>
              </a:rPr>
              <a:t>I’m suggesting that the 3</a:t>
            </a:r>
            <a:r>
              <a:rPr lang="en-US" sz="2600" baseline="30000" dirty="0">
                <a:solidFill>
                  <a:schemeClr val="bg1"/>
                </a:solidFill>
                <a:latin typeface="Times New Roman" panose="02020603050405020304" pitchFamily="18" charset="0"/>
                <a:cs typeface="Times New Roman" panose="02020603050405020304" pitchFamily="18" charset="0"/>
              </a:rPr>
              <a:t>rd</a:t>
            </a:r>
            <a:r>
              <a:rPr lang="en-US" sz="2600" dirty="0">
                <a:solidFill>
                  <a:schemeClr val="bg1"/>
                </a:solidFill>
                <a:latin typeface="Times New Roman" panose="02020603050405020304" pitchFamily="18" charset="0"/>
                <a:cs typeface="Times New Roman" panose="02020603050405020304" pitchFamily="18" charset="0"/>
              </a:rPr>
              <a:t> option, at 725 N Fountain Drive, be one of prime interest. It’s a newly constructed home and it’s much cheaper than the budget which will allow more of the set aside budget for furnishings. We all know that Mrs. Cooper is all about interior decorating and this will enable her to have more freedom to make this home, “their” home.</a:t>
            </a:r>
          </a:p>
        </p:txBody>
      </p:sp>
    </p:spTree>
    <p:extLst>
      <p:ext uri="{BB962C8B-B14F-4D97-AF65-F5344CB8AC3E}">
        <p14:creationId xmlns:p14="http://schemas.microsoft.com/office/powerpoint/2010/main" val="250603576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825EEC-3D02-4282-A71E-A83DE2D87FD3}"/>
              </a:ext>
            </a:extLst>
          </p:cNvPr>
          <p:cNvSpPr txBox="1"/>
          <p:nvPr/>
        </p:nvSpPr>
        <p:spPr>
          <a:xfrm>
            <a:off x="809625" y="468086"/>
            <a:ext cx="9842046"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HW #3 Feedback/Rubric				Score:</a:t>
            </a:r>
            <a:r>
              <a:rPr lang="en-US" sz="2800" b="1" u="sng" dirty="0">
                <a:latin typeface="Times New Roman" panose="02020603050405020304" pitchFamily="18" charset="0"/>
                <a:cs typeface="Times New Roman" panose="02020603050405020304" pitchFamily="18" charset="0"/>
              </a:rPr>
              <a:t>	/20</a:t>
            </a:r>
            <a:endParaRPr lang="en-US"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251FDB5-6E7F-4DC7-8203-932D4D8FB332}"/>
              </a:ext>
            </a:extLst>
          </p:cNvPr>
          <p:cNvSpPr txBox="1"/>
          <p:nvPr/>
        </p:nvSpPr>
        <p:spPr>
          <a:xfrm>
            <a:off x="1360715" y="1847726"/>
            <a:ext cx="8088086" cy="1862048"/>
          </a:xfrm>
          <a:prstGeom prst="rect">
            <a:avLst/>
          </a:prstGeom>
          <a:noFill/>
        </p:spPr>
        <p:txBody>
          <a:bodyPr wrap="square" rtlCol="0">
            <a:spAutoFit/>
          </a:bodyPr>
          <a:lstStyle/>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Complete Requested Technical Work in Power BI:</a:t>
            </a:r>
            <a:r>
              <a:rPr lang="en-US" sz="2300" u="sng" dirty="0">
                <a:latin typeface="Times New Roman" panose="02020603050405020304" pitchFamily="18" charset="0"/>
                <a:cs typeface="Times New Roman" panose="02020603050405020304" pitchFamily="18" charset="0"/>
              </a:rPr>
              <a:t>		/10</a:t>
            </a:r>
            <a:endParaRPr lang="en-US" sz="23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Dashboard with pinned </a:t>
            </a:r>
            <a:r>
              <a:rPr lang="en-US" sz="2300" dirty="0" err="1">
                <a:latin typeface="Times New Roman" panose="02020603050405020304" pitchFamily="18" charset="0"/>
                <a:cs typeface="Times New Roman" panose="02020603050405020304" pitchFamily="18" charset="0"/>
              </a:rPr>
              <a:t>PivotCharts</a:t>
            </a:r>
            <a:r>
              <a:rPr lang="en-US" sz="2300" dirty="0">
                <a:latin typeface="Times New Roman" panose="02020603050405020304" pitchFamily="18" charset="0"/>
                <a:cs typeface="Times New Roman" panose="02020603050405020304" pitchFamily="18" charset="0"/>
              </a:rPr>
              <a:t> + additional content</a:t>
            </a:r>
          </a:p>
          <a:p>
            <a:pPr marL="742950" lvl="1"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At least 2 reports developed in Office 365 </a:t>
            </a:r>
            <a:r>
              <a:rPr lang="en-US" sz="2300" dirty="0" err="1">
                <a:latin typeface="Times New Roman" panose="02020603050405020304" pitchFamily="18" charset="0"/>
                <a:cs typeface="Times New Roman" panose="02020603050405020304" pitchFamily="18" charset="0"/>
              </a:rPr>
              <a:t>PowerBI</a:t>
            </a:r>
            <a:endParaRPr lang="en-US" sz="23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At least 2 reports developed in Power BI Desktop</a:t>
            </a:r>
          </a:p>
          <a:p>
            <a:pPr marL="742950" lvl="1"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HW#1 workbook or equivalent available via Excel Online</a:t>
            </a:r>
          </a:p>
        </p:txBody>
      </p:sp>
      <p:sp>
        <p:nvSpPr>
          <p:cNvPr id="5" name="TextBox 4">
            <a:extLst>
              <a:ext uri="{FF2B5EF4-FFF2-40B4-BE49-F238E27FC236}">
                <a16:creationId xmlns:a16="http://schemas.microsoft.com/office/drawing/2014/main" id="{EE111E7B-F664-48D4-A486-90860AE429DB}"/>
              </a:ext>
            </a:extLst>
          </p:cNvPr>
          <p:cNvSpPr txBox="1"/>
          <p:nvPr/>
        </p:nvSpPr>
        <p:spPr>
          <a:xfrm>
            <a:off x="1360715" y="3962400"/>
            <a:ext cx="6858000" cy="2215991"/>
          </a:xfrm>
          <a:prstGeom prst="rect">
            <a:avLst/>
          </a:prstGeom>
          <a:noFill/>
        </p:spPr>
        <p:txBody>
          <a:bodyPr wrap="square" rtlCol="0">
            <a:spAutoFit/>
          </a:bodyPr>
          <a:lstStyle/>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Professional Presentation and Analysis:</a:t>
            </a:r>
            <a:r>
              <a:rPr lang="en-US" sz="2300" u="sng" dirty="0">
                <a:latin typeface="Times New Roman" panose="02020603050405020304" pitchFamily="18" charset="0"/>
                <a:cs typeface="Times New Roman" panose="02020603050405020304" pitchFamily="18" charset="0"/>
              </a:rPr>
              <a:t>	/10</a:t>
            </a:r>
            <a:endParaRPr lang="en-US" sz="23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Client introduced</a:t>
            </a:r>
          </a:p>
          <a:p>
            <a:pPr marL="742950" lvl="1"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Presentation tells a story</a:t>
            </a:r>
          </a:p>
          <a:p>
            <a:pPr marL="742950" lvl="1"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Final recommendations supported by data and visualizations</a:t>
            </a:r>
          </a:p>
          <a:p>
            <a:pPr marL="742950" lvl="1"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Professional slides</a:t>
            </a:r>
          </a:p>
        </p:txBody>
      </p:sp>
    </p:spTree>
    <p:extLst>
      <p:ext uri="{BB962C8B-B14F-4D97-AF65-F5344CB8AC3E}">
        <p14:creationId xmlns:p14="http://schemas.microsoft.com/office/powerpoint/2010/main" val="1303579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307DC92-161C-4583-B43A-5B5547C344F2}"/>
              </a:ext>
            </a:extLst>
          </p:cNvPr>
          <p:cNvSpPr txBox="1"/>
          <p:nvPr/>
        </p:nvSpPr>
        <p:spPr>
          <a:xfrm>
            <a:off x="6688183" y="932961"/>
            <a:ext cx="3141618" cy="75432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dirty="0">
                <a:latin typeface="Times New Roman" panose="02020603050405020304" pitchFamily="18" charset="0"/>
                <a:ea typeface="+mj-ea"/>
                <a:cs typeface="Times New Roman" panose="02020603050405020304" pitchFamily="18" charset="0"/>
              </a:rPr>
              <a:t>The Coopers</a:t>
            </a:r>
          </a:p>
        </p:txBody>
      </p:sp>
      <p:pic>
        <p:nvPicPr>
          <p:cNvPr id="4" name="Picture 3">
            <a:extLst>
              <a:ext uri="{FF2B5EF4-FFF2-40B4-BE49-F238E27FC236}">
                <a16:creationId xmlns:a16="http://schemas.microsoft.com/office/drawing/2014/main" id="{0D2AF571-EB37-4BA8-B393-FD586C47E747}"/>
              </a:ext>
            </a:extLst>
          </p:cNvPr>
          <p:cNvPicPr>
            <a:picLocks noChangeAspect="1"/>
          </p:cNvPicPr>
          <p:nvPr/>
        </p:nvPicPr>
        <p:blipFill rotWithShape="1">
          <a:blip r:embed="rId2"/>
          <a:srcRect l="8073" r="32502" b="2"/>
          <a:stretch/>
        </p:blipFill>
        <p:spPr>
          <a:xfrm>
            <a:off x="391903" y="573678"/>
            <a:ext cx="5103206" cy="5710645"/>
          </a:xfrm>
          <a:prstGeom prst="rect">
            <a:avLst/>
          </a:prstGeom>
        </p:spPr>
      </p:pic>
      <p:cxnSp>
        <p:nvCxnSpPr>
          <p:cNvPr id="12" name="Straight Connector 11">
            <a:extLst>
              <a:ext uri="{FF2B5EF4-FFF2-40B4-BE49-F238E27FC236}">
                <a16:creationId xmlns:a16="http://schemas.microsoft.com/office/drawing/2014/main" id="{CF8F36E2-BBE5-43FE-822F-AD8CAE08C0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2CB823A-C14C-4CCB-B5B1-7A62F44D6D86}"/>
              </a:ext>
            </a:extLst>
          </p:cNvPr>
          <p:cNvSpPr txBox="1"/>
          <p:nvPr/>
        </p:nvSpPr>
        <p:spPr>
          <a:xfrm>
            <a:off x="6590210" y="1980129"/>
            <a:ext cx="4887685" cy="4304194"/>
          </a:xfrm>
          <a:prstGeom prst="rect">
            <a:avLst/>
          </a:prstGeom>
        </p:spPr>
        <p:txBody>
          <a:bodyPr vert="horz" lIns="91440" tIns="45720" rIns="91440" bIns="45720" rtlCol="0" anchor="t">
            <a:normAutofit fontScale="55000" lnSpcReduction="20000"/>
          </a:bodyPr>
          <a:lstStyle/>
          <a:p>
            <a:pPr marL="285750" indent="-228600">
              <a:lnSpc>
                <a:spcPct val="90000"/>
              </a:lnSpc>
              <a:spcAft>
                <a:spcPts val="600"/>
              </a:spcAft>
              <a:buFont typeface="Arial" panose="020B0604020202020204" pitchFamily="34" charset="0"/>
              <a:buChar char="•"/>
            </a:pPr>
            <a:r>
              <a:rPr lang="en-US" sz="5100" dirty="0">
                <a:latin typeface="Times New Roman" panose="02020603050405020304" pitchFamily="18" charset="0"/>
                <a:cs typeface="Times New Roman" panose="02020603050405020304" pitchFamily="18" charset="0"/>
              </a:rPr>
              <a:t>Family of 4</a:t>
            </a:r>
          </a:p>
          <a:p>
            <a:pPr marL="285750" indent="-228600">
              <a:lnSpc>
                <a:spcPct val="90000"/>
              </a:lnSpc>
              <a:spcAft>
                <a:spcPts val="600"/>
              </a:spcAft>
              <a:buFont typeface="Arial" panose="020B0604020202020204" pitchFamily="34" charset="0"/>
              <a:buChar char="•"/>
            </a:pPr>
            <a:r>
              <a:rPr lang="en-US" sz="5100" dirty="0">
                <a:latin typeface="Times New Roman" panose="02020603050405020304" pitchFamily="18" charset="0"/>
                <a:cs typeface="Times New Roman" panose="02020603050405020304" pitchFamily="18" charset="0"/>
              </a:rPr>
              <a:t>2 Cats: Loki &amp; Bjorn (Asshole Cat 1 &amp; Asshole Cat 2)</a:t>
            </a:r>
          </a:p>
          <a:p>
            <a:pPr marL="285750" indent="-228600">
              <a:lnSpc>
                <a:spcPct val="90000"/>
              </a:lnSpc>
              <a:spcAft>
                <a:spcPts val="600"/>
              </a:spcAft>
              <a:buFont typeface="Arial" panose="020B0604020202020204" pitchFamily="34" charset="0"/>
              <a:buChar char="•"/>
            </a:pPr>
            <a:r>
              <a:rPr lang="en-US" sz="5100" dirty="0">
                <a:latin typeface="Times New Roman" panose="02020603050405020304" pitchFamily="18" charset="0"/>
                <a:cs typeface="Times New Roman" panose="02020603050405020304" pitchFamily="18" charset="0"/>
              </a:rPr>
              <a:t>1 family car</a:t>
            </a:r>
          </a:p>
          <a:p>
            <a:pPr marL="285750" indent="-228600">
              <a:lnSpc>
                <a:spcPct val="90000"/>
              </a:lnSpc>
              <a:spcAft>
                <a:spcPts val="600"/>
              </a:spcAft>
              <a:buFont typeface="Arial" panose="020B0604020202020204" pitchFamily="34" charset="0"/>
              <a:buChar char="•"/>
            </a:pPr>
            <a:r>
              <a:rPr lang="en-US" sz="5100" dirty="0">
                <a:latin typeface="Times New Roman" panose="02020603050405020304" pitchFamily="18" charset="0"/>
                <a:cs typeface="Times New Roman" panose="02020603050405020304" pitchFamily="18" charset="0"/>
              </a:rPr>
              <a:t>Budget: $1.3 million</a:t>
            </a:r>
          </a:p>
          <a:p>
            <a:pPr marL="285750" indent="-228600">
              <a:lnSpc>
                <a:spcPct val="90000"/>
              </a:lnSpc>
              <a:spcAft>
                <a:spcPts val="600"/>
              </a:spcAft>
              <a:buFont typeface="Arial" panose="020B0604020202020204" pitchFamily="34" charset="0"/>
              <a:buChar char="•"/>
            </a:pPr>
            <a:r>
              <a:rPr lang="en-US" sz="5100" dirty="0">
                <a:latin typeface="Times New Roman" panose="02020603050405020304" pitchFamily="18" charset="0"/>
                <a:cs typeface="Times New Roman" panose="02020603050405020304" pitchFamily="18" charset="0"/>
              </a:rPr>
              <a:t>Housing Requirements: </a:t>
            </a:r>
          </a:p>
          <a:p>
            <a:pPr marL="742950" lvl="1" indent="-228600">
              <a:lnSpc>
                <a:spcPct val="90000"/>
              </a:lnSpc>
              <a:spcAft>
                <a:spcPts val="600"/>
              </a:spcAft>
              <a:buFont typeface="Arial" panose="020B0604020202020204" pitchFamily="34" charset="0"/>
              <a:buChar char="•"/>
            </a:pPr>
            <a:r>
              <a:rPr lang="en-US" sz="5100" dirty="0">
                <a:latin typeface="Times New Roman" panose="02020603050405020304" pitchFamily="18" charset="0"/>
                <a:cs typeface="Times New Roman" panose="02020603050405020304" pitchFamily="18" charset="0"/>
              </a:rPr>
              <a:t>3 Bedrooms</a:t>
            </a:r>
          </a:p>
          <a:p>
            <a:pPr marL="742950" lvl="1" indent="-228600">
              <a:lnSpc>
                <a:spcPct val="90000"/>
              </a:lnSpc>
              <a:spcAft>
                <a:spcPts val="600"/>
              </a:spcAft>
              <a:buFont typeface="Arial" panose="020B0604020202020204" pitchFamily="34" charset="0"/>
              <a:buChar char="•"/>
            </a:pPr>
            <a:r>
              <a:rPr lang="en-US" sz="5100" dirty="0">
                <a:latin typeface="Times New Roman" panose="02020603050405020304" pitchFamily="18" charset="0"/>
                <a:cs typeface="Times New Roman" panose="02020603050405020304" pitchFamily="18" charset="0"/>
              </a:rPr>
              <a:t>2 Bathrooms</a:t>
            </a:r>
          </a:p>
          <a:p>
            <a:pPr marL="742950" lvl="1" indent="-228600">
              <a:lnSpc>
                <a:spcPct val="90000"/>
              </a:lnSpc>
              <a:spcAft>
                <a:spcPts val="600"/>
              </a:spcAft>
              <a:buFont typeface="Arial" panose="020B0604020202020204" pitchFamily="34" charset="0"/>
              <a:buChar char="•"/>
            </a:pPr>
            <a:r>
              <a:rPr lang="en-US" sz="5100" dirty="0">
                <a:latin typeface="Times New Roman" panose="02020603050405020304" pitchFamily="18" charset="0"/>
                <a:cs typeface="Times New Roman" panose="02020603050405020304" pitchFamily="18" charset="0"/>
              </a:rPr>
              <a:t>Fenced Yard</a:t>
            </a:r>
          </a:p>
          <a:p>
            <a:pPr marL="742950" lvl="1" indent="-228600">
              <a:lnSpc>
                <a:spcPct val="90000"/>
              </a:lnSpc>
              <a:spcAft>
                <a:spcPts val="600"/>
              </a:spcAft>
              <a:buFont typeface="Arial" panose="020B0604020202020204" pitchFamily="34" charset="0"/>
              <a:buChar char="•"/>
            </a:pPr>
            <a:r>
              <a:rPr lang="en-US" sz="5100" dirty="0">
                <a:latin typeface="Times New Roman" panose="02020603050405020304" pitchFamily="18" charset="0"/>
                <a:cs typeface="Times New Roman" panose="02020603050405020304" pitchFamily="18" charset="0"/>
              </a:rPr>
              <a:t>Low Crime Area</a:t>
            </a:r>
          </a:p>
          <a:p>
            <a:pPr marL="742950" lvl="1" indent="-228600">
              <a:lnSpc>
                <a:spcPct val="90000"/>
              </a:lnSpc>
              <a:spcAft>
                <a:spcPts val="600"/>
              </a:spcAft>
              <a:buFont typeface="Arial" panose="020B0604020202020204" pitchFamily="34" charset="0"/>
              <a:buChar char="•"/>
            </a:pPr>
            <a:r>
              <a:rPr lang="en-US" sz="5100" dirty="0">
                <a:latin typeface="Times New Roman" panose="02020603050405020304" pitchFamily="18" charset="0"/>
                <a:cs typeface="Times New Roman" panose="02020603050405020304" pitchFamily="18" charset="0"/>
              </a:rPr>
              <a:t>Close to Schools</a:t>
            </a:r>
          </a:p>
          <a:p>
            <a:pPr lvl="1" indent="-228600">
              <a:lnSpc>
                <a:spcPct val="90000"/>
              </a:lnSpc>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279591260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472F78C-B6B8-4806-8E58-E86A442ABD6B}"/>
              </a:ext>
            </a:extLst>
          </p:cNvPr>
          <p:cNvPicPr>
            <a:picLocks noChangeAspect="1"/>
          </p:cNvPicPr>
          <p:nvPr/>
        </p:nvPicPr>
        <p:blipFill rotWithShape="1">
          <a:blip r:embed="rId2"/>
          <a:srcRect b="28115"/>
          <a:stretch/>
        </p:blipFill>
        <p:spPr>
          <a:xfrm>
            <a:off x="20" y="10"/>
            <a:ext cx="12191980" cy="6857990"/>
          </a:xfrm>
          <a:prstGeom prst="rect">
            <a:avLst/>
          </a:prstGeom>
        </p:spPr>
      </p:pic>
      <p:sp>
        <p:nvSpPr>
          <p:cNvPr id="10"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4" name="TextBox 3">
            <a:extLst>
              <a:ext uri="{FF2B5EF4-FFF2-40B4-BE49-F238E27FC236}">
                <a16:creationId xmlns:a16="http://schemas.microsoft.com/office/drawing/2014/main" id="{420C0E89-6489-4927-8CC2-9DC0649B81DB}"/>
              </a:ext>
            </a:extLst>
          </p:cNvPr>
          <p:cNvSpPr txBox="1"/>
          <p:nvPr/>
        </p:nvSpPr>
        <p:spPr>
          <a:xfrm>
            <a:off x="8022021" y="3231931"/>
            <a:ext cx="3852041" cy="183405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800" dirty="0">
                <a:latin typeface="Times New Roman" panose="02020603050405020304" pitchFamily="18" charset="0"/>
                <a:ea typeface="+mj-ea"/>
                <a:cs typeface="Times New Roman" panose="02020603050405020304" pitchFamily="18" charset="0"/>
              </a:rPr>
              <a:t>The Palm Springs region that the Coopers are looking to relocate their family to.</a:t>
            </a:r>
          </a:p>
        </p:txBody>
      </p:sp>
      <p:cxnSp>
        <p:nvCxnSpPr>
          <p:cNvPr id="12" name="Straight Connector 11">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5" name="Arrow: Bent-Up 4">
            <a:extLst>
              <a:ext uri="{FF2B5EF4-FFF2-40B4-BE49-F238E27FC236}">
                <a16:creationId xmlns:a16="http://schemas.microsoft.com/office/drawing/2014/main" id="{B29864FD-037A-4598-A21D-29E8A931120B}"/>
              </a:ext>
            </a:extLst>
          </p:cNvPr>
          <p:cNvSpPr/>
          <p:nvPr/>
        </p:nvSpPr>
        <p:spPr>
          <a:xfrm rot="5400000">
            <a:off x="1828800" y="2398366"/>
            <a:ext cx="1943100" cy="1466850"/>
          </a:xfrm>
          <a:prstGeom prst="bentUpArrow">
            <a:avLst/>
          </a:prstGeom>
          <a:solidFill>
            <a:srgbClr val="E0AADB"/>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3591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32B1E8-BC40-4380-97A6-14C0320AE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BEABD9-E1ED-49C7-8734-5494C88E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D3064AF4-E067-4CE7-AC0E-DCEB4EAC4DE0}"/>
              </a:ext>
            </a:extLst>
          </p:cNvPr>
          <p:cNvPicPr>
            <a:picLocks noChangeAspect="1"/>
          </p:cNvPicPr>
          <p:nvPr/>
        </p:nvPicPr>
        <p:blipFill>
          <a:blip r:embed="rId2"/>
          <a:stretch>
            <a:fillRect/>
          </a:stretch>
        </p:blipFill>
        <p:spPr>
          <a:xfrm>
            <a:off x="877144" y="424328"/>
            <a:ext cx="4725761" cy="3973936"/>
          </a:xfrm>
          <a:prstGeom prst="rect">
            <a:avLst/>
          </a:prstGeom>
        </p:spPr>
      </p:pic>
      <p:pic>
        <p:nvPicPr>
          <p:cNvPr id="5" name="Picture 4">
            <a:extLst>
              <a:ext uri="{FF2B5EF4-FFF2-40B4-BE49-F238E27FC236}">
                <a16:creationId xmlns:a16="http://schemas.microsoft.com/office/drawing/2014/main" id="{50820A7D-52CF-440F-AA7B-A18DBB059229}"/>
              </a:ext>
            </a:extLst>
          </p:cNvPr>
          <p:cNvPicPr>
            <a:picLocks noChangeAspect="1"/>
          </p:cNvPicPr>
          <p:nvPr/>
        </p:nvPicPr>
        <p:blipFill>
          <a:blip r:embed="rId3"/>
          <a:stretch>
            <a:fillRect/>
          </a:stretch>
        </p:blipFill>
        <p:spPr>
          <a:xfrm>
            <a:off x="6345935" y="531366"/>
            <a:ext cx="5212080" cy="3759859"/>
          </a:xfrm>
          <a:prstGeom prst="rect">
            <a:avLst/>
          </a:prstGeom>
        </p:spPr>
      </p:pic>
      <p:cxnSp>
        <p:nvCxnSpPr>
          <p:cNvPr id="14" name="Straight Connector 13">
            <a:extLst>
              <a:ext uri="{FF2B5EF4-FFF2-40B4-BE49-F238E27FC236}">
                <a16:creationId xmlns:a16="http://schemas.microsoft.com/office/drawing/2014/main" id="{17341211-05E5-4FDD-98B1-F551CD0EAE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9512"/>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9411736-6ABA-4D1C-8606-8E1046759243}"/>
              </a:ext>
            </a:extLst>
          </p:cNvPr>
          <p:cNvSpPr txBox="1"/>
          <p:nvPr/>
        </p:nvSpPr>
        <p:spPr>
          <a:xfrm>
            <a:off x="4379976" y="5010912"/>
            <a:ext cx="6976872" cy="134416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92262 &amp; 92264 are within the budget and within low crime areas! Let’s dive into the details within those locations.</a:t>
            </a:r>
          </a:p>
        </p:txBody>
      </p:sp>
    </p:spTree>
    <p:extLst>
      <p:ext uri="{BB962C8B-B14F-4D97-AF65-F5344CB8AC3E}">
        <p14:creationId xmlns:p14="http://schemas.microsoft.com/office/powerpoint/2010/main" val="161508844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3A872DA-61B0-4DF2-A433-A5B280760CF2}"/>
              </a:ext>
            </a:extLst>
          </p:cNvPr>
          <p:cNvPicPr>
            <a:picLocks noChangeAspect="1"/>
          </p:cNvPicPr>
          <p:nvPr/>
        </p:nvPicPr>
        <p:blipFill>
          <a:blip r:embed="rId2"/>
          <a:stretch>
            <a:fillRect/>
          </a:stretch>
        </p:blipFill>
        <p:spPr>
          <a:xfrm>
            <a:off x="1048430" y="643467"/>
            <a:ext cx="6573528" cy="5571066"/>
          </a:xfrm>
          <a:prstGeom prst="rect">
            <a:avLst/>
          </a:prstGeom>
        </p:spPr>
      </p:pic>
      <p:sp>
        <p:nvSpPr>
          <p:cNvPr id="4" name="TextBox 3">
            <a:extLst>
              <a:ext uri="{FF2B5EF4-FFF2-40B4-BE49-F238E27FC236}">
                <a16:creationId xmlns:a16="http://schemas.microsoft.com/office/drawing/2014/main" id="{C7E947CE-609E-4905-9786-36F03F80056D}"/>
              </a:ext>
            </a:extLst>
          </p:cNvPr>
          <p:cNvSpPr txBox="1"/>
          <p:nvPr/>
        </p:nvSpPr>
        <p:spPr>
          <a:xfrm>
            <a:off x="7773379" y="1701040"/>
            <a:ext cx="4093030" cy="2015936"/>
          </a:xfrm>
          <a:prstGeom prst="rect">
            <a:avLst/>
          </a:prstGeom>
          <a:noFill/>
        </p:spPr>
        <p:txBody>
          <a:bodyPr wrap="square" rtlCol="0">
            <a:spAutoFit/>
          </a:bodyPr>
          <a:lstStyle/>
          <a:p>
            <a:pPr>
              <a:spcAft>
                <a:spcPts val="600"/>
              </a:spcAft>
            </a:pPr>
            <a:r>
              <a:rPr lang="en-US" sz="2300" dirty="0">
                <a:latin typeface="Times New Roman" panose="02020603050405020304" pitchFamily="18" charset="0"/>
                <a:cs typeface="Times New Roman" panose="02020603050405020304" pitchFamily="18" charset="0"/>
              </a:rPr>
              <a:t>62 Single Family Residences in 92262</a:t>
            </a:r>
          </a:p>
          <a:p>
            <a:pPr>
              <a:spcAft>
                <a:spcPts val="600"/>
              </a:spcAft>
            </a:pPr>
            <a:endParaRPr lang="en-US" sz="2300" dirty="0">
              <a:latin typeface="Times New Roman" panose="02020603050405020304" pitchFamily="18" charset="0"/>
              <a:cs typeface="Times New Roman" panose="02020603050405020304" pitchFamily="18" charset="0"/>
            </a:endParaRPr>
          </a:p>
          <a:p>
            <a:pPr>
              <a:spcAft>
                <a:spcPts val="600"/>
              </a:spcAft>
            </a:pPr>
            <a:r>
              <a:rPr lang="en-US" sz="2300" dirty="0">
                <a:latin typeface="Times New Roman" panose="02020603050405020304" pitchFamily="18" charset="0"/>
                <a:cs typeface="Times New Roman" panose="02020603050405020304" pitchFamily="18" charset="0"/>
              </a:rPr>
              <a:t>38 Single Family Residences in 92264</a:t>
            </a:r>
          </a:p>
        </p:txBody>
      </p:sp>
      <p:sp>
        <p:nvSpPr>
          <p:cNvPr id="5" name="TextBox 4">
            <a:extLst>
              <a:ext uri="{FF2B5EF4-FFF2-40B4-BE49-F238E27FC236}">
                <a16:creationId xmlns:a16="http://schemas.microsoft.com/office/drawing/2014/main" id="{DAEBAEC8-2B54-4A45-A5C0-0CF97A498C62}"/>
              </a:ext>
            </a:extLst>
          </p:cNvPr>
          <p:cNvSpPr txBox="1"/>
          <p:nvPr/>
        </p:nvSpPr>
        <p:spPr>
          <a:xfrm>
            <a:off x="7924799" y="4038638"/>
            <a:ext cx="3058886" cy="446276"/>
          </a:xfrm>
          <a:prstGeom prst="rect">
            <a:avLst/>
          </a:prstGeom>
          <a:noFill/>
        </p:spPr>
        <p:txBody>
          <a:bodyPr wrap="square" rtlCol="0">
            <a:spAutoFit/>
          </a:bodyPr>
          <a:lstStyle/>
          <a:p>
            <a:pPr>
              <a:spcAft>
                <a:spcPts val="600"/>
              </a:spcAft>
            </a:pPr>
            <a:r>
              <a:rPr lang="en-US" sz="2300" dirty="0">
                <a:latin typeface="Times New Roman" panose="02020603050405020304" pitchFamily="18" charset="0"/>
                <a:cs typeface="Times New Roman" panose="02020603050405020304" pitchFamily="18" charset="0"/>
              </a:rPr>
              <a:t>Quite a bit of options!</a:t>
            </a:r>
            <a:endParaRPr lang="en-US" sz="23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8079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DA3E17DE-7C24-44E1-B0DF-772CA479CFA9}"/>
              </a:ext>
            </a:extLst>
          </p:cNvPr>
          <p:cNvSpPr txBox="1"/>
          <p:nvPr/>
        </p:nvSpPr>
        <p:spPr>
          <a:xfrm>
            <a:off x="405246" y="1738259"/>
            <a:ext cx="5644138" cy="2010079"/>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Single Family Residences are not on the market for very long. Suggesting we find a residence and close in on it sooner the better.</a:t>
            </a:r>
          </a:p>
        </p:txBody>
      </p:sp>
      <p:pic>
        <p:nvPicPr>
          <p:cNvPr id="3" name="Picture 2">
            <a:extLst>
              <a:ext uri="{FF2B5EF4-FFF2-40B4-BE49-F238E27FC236}">
                <a16:creationId xmlns:a16="http://schemas.microsoft.com/office/drawing/2014/main" id="{7476291C-B5A9-4B46-B1E5-61FA439B1145}"/>
              </a:ext>
            </a:extLst>
          </p:cNvPr>
          <p:cNvPicPr>
            <a:picLocks noChangeAspect="1"/>
          </p:cNvPicPr>
          <p:nvPr/>
        </p:nvPicPr>
        <p:blipFill>
          <a:blip r:embed="rId2"/>
          <a:stretch>
            <a:fillRect/>
          </a:stretch>
        </p:blipFill>
        <p:spPr>
          <a:xfrm>
            <a:off x="6686903" y="789094"/>
            <a:ext cx="4935970" cy="3908407"/>
          </a:xfrm>
          <a:prstGeom prst="rect">
            <a:avLst/>
          </a:prstGeom>
        </p:spPr>
      </p:pic>
      <p:sp>
        <p:nvSpPr>
          <p:cNvPr id="5" name="TextBox 4">
            <a:extLst>
              <a:ext uri="{FF2B5EF4-FFF2-40B4-BE49-F238E27FC236}">
                <a16:creationId xmlns:a16="http://schemas.microsoft.com/office/drawing/2014/main" id="{40FCEE07-0AD5-41E0-9112-453F830109AC}"/>
              </a:ext>
            </a:extLst>
          </p:cNvPr>
          <p:cNvSpPr txBox="1"/>
          <p:nvPr/>
        </p:nvSpPr>
        <p:spPr>
          <a:xfrm>
            <a:off x="326571" y="3918173"/>
            <a:ext cx="5769429" cy="1384995"/>
          </a:xfrm>
          <a:prstGeom prst="rect">
            <a:avLst/>
          </a:prstGeom>
          <a:noFill/>
        </p:spPr>
        <p:txBody>
          <a:bodyPr wrap="square" rtlCol="0">
            <a:spAutoFit/>
          </a:bodyPr>
          <a:lstStyle/>
          <a:p>
            <a:pPr>
              <a:spcAft>
                <a:spcPts val="600"/>
              </a:spcAft>
            </a:pPr>
            <a:r>
              <a:rPr lang="en-US" sz="2800" dirty="0">
                <a:latin typeface="Times New Roman" panose="02020603050405020304" pitchFamily="18" charset="0"/>
                <a:cs typeface="Times New Roman" panose="02020603050405020304" pitchFamily="18" charset="0"/>
              </a:rPr>
              <a:t>The following homes have only been on the market for 8 – 11 days and they will go fast!</a:t>
            </a:r>
          </a:p>
        </p:txBody>
      </p:sp>
    </p:spTree>
    <p:extLst>
      <p:ext uri="{BB962C8B-B14F-4D97-AF65-F5344CB8AC3E}">
        <p14:creationId xmlns:p14="http://schemas.microsoft.com/office/powerpoint/2010/main" val="119098280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167578-C259-49B8-9AC9-DA0D4BB65D2E}"/>
              </a:ext>
            </a:extLst>
          </p:cNvPr>
          <p:cNvPicPr>
            <a:picLocks noChangeAspect="1"/>
          </p:cNvPicPr>
          <p:nvPr/>
        </p:nvPicPr>
        <p:blipFill>
          <a:blip r:embed="rId2"/>
          <a:stretch>
            <a:fillRect/>
          </a:stretch>
        </p:blipFill>
        <p:spPr>
          <a:xfrm>
            <a:off x="4510064" y="1617889"/>
            <a:ext cx="7540422" cy="2079172"/>
          </a:xfrm>
          <a:prstGeom prst="rect">
            <a:avLst/>
          </a:prstGeom>
        </p:spPr>
      </p:pic>
      <p:pic>
        <p:nvPicPr>
          <p:cNvPr id="9" name="Picture 8">
            <a:extLst>
              <a:ext uri="{FF2B5EF4-FFF2-40B4-BE49-F238E27FC236}">
                <a16:creationId xmlns:a16="http://schemas.microsoft.com/office/drawing/2014/main" id="{34EDC86F-2969-4B4A-82D2-3F8DAEF9C766}"/>
              </a:ext>
            </a:extLst>
          </p:cNvPr>
          <p:cNvPicPr>
            <a:picLocks noChangeAspect="1"/>
          </p:cNvPicPr>
          <p:nvPr/>
        </p:nvPicPr>
        <p:blipFill>
          <a:blip r:embed="rId3"/>
          <a:stretch>
            <a:fillRect/>
          </a:stretch>
        </p:blipFill>
        <p:spPr>
          <a:xfrm>
            <a:off x="0" y="1476375"/>
            <a:ext cx="4333875" cy="2686050"/>
          </a:xfrm>
          <a:prstGeom prst="rect">
            <a:avLst/>
          </a:prstGeom>
        </p:spPr>
      </p:pic>
      <p:pic>
        <p:nvPicPr>
          <p:cNvPr id="11" name="Picture 10">
            <a:extLst>
              <a:ext uri="{FF2B5EF4-FFF2-40B4-BE49-F238E27FC236}">
                <a16:creationId xmlns:a16="http://schemas.microsoft.com/office/drawing/2014/main" id="{DA9E123C-F81A-4BA2-8DAE-FF6CCC9EC0EF}"/>
              </a:ext>
            </a:extLst>
          </p:cNvPr>
          <p:cNvPicPr>
            <a:picLocks noChangeAspect="1"/>
          </p:cNvPicPr>
          <p:nvPr/>
        </p:nvPicPr>
        <p:blipFill>
          <a:blip r:embed="rId4"/>
          <a:stretch>
            <a:fillRect/>
          </a:stretch>
        </p:blipFill>
        <p:spPr>
          <a:xfrm>
            <a:off x="8573356" y="3929743"/>
            <a:ext cx="3618644" cy="2966357"/>
          </a:xfrm>
          <a:prstGeom prst="rect">
            <a:avLst/>
          </a:prstGeom>
        </p:spPr>
      </p:pic>
      <p:pic>
        <p:nvPicPr>
          <p:cNvPr id="13" name="Picture 12">
            <a:extLst>
              <a:ext uri="{FF2B5EF4-FFF2-40B4-BE49-F238E27FC236}">
                <a16:creationId xmlns:a16="http://schemas.microsoft.com/office/drawing/2014/main" id="{AF702113-5F52-4AC1-88AD-1C2779428F29}"/>
              </a:ext>
            </a:extLst>
          </p:cNvPr>
          <p:cNvPicPr>
            <a:picLocks noChangeAspect="1"/>
          </p:cNvPicPr>
          <p:nvPr/>
        </p:nvPicPr>
        <p:blipFill>
          <a:blip r:embed="rId5"/>
          <a:stretch>
            <a:fillRect/>
          </a:stretch>
        </p:blipFill>
        <p:spPr>
          <a:xfrm>
            <a:off x="4263118" y="4200525"/>
            <a:ext cx="4314825" cy="2695575"/>
          </a:xfrm>
          <a:prstGeom prst="rect">
            <a:avLst/>
          </a:prstGeom>
        </p:spPr>
      </p:pic>
      <p:pic>
        <p:nvPicPr>
          <p:cNvPr id="15" name="Picture 14">
            <a:extLst>
              <a:ext uri="{FF2B5EF4-FFF2-40B4-BE49-F238E27FC236}">
                <a16:creationId xmlns:a16="http://schemas.microsoft.com/office/drawing/2014/main" id="{2E62E1E1-949A-44CC-9FC8-C10086881D4C}"/>
              </a:ext>
            </a:extLst>
          </p:cNvPr>
          <p:cNvPicPr>
            <a:picLocks noChangeAspect="1"/>
          </p:cNvPicPr>
          <p:nvPr/>
        </p:nvPicPr>
        <p:blipFill>
          <a:blip r:embed="rId6"/>
          <a:stretch>
            <a:fillRect/>
          </a:stretch>
        </p:blipFill>
        <p:spPr>
          <a:xfrm>
            <a:off x="24493" y="4200525"/>
            <a:ext cx="4238625" cy="2657475"/>
          </a:xfrm>
          <a:prstGeom prst="rect">
            <a:avLst/>
          </a:prstGeom>
        </p:spPr>
      </p:pic>
      <p:pic>
        <p:nvPicPr>
          <p:cNvPr id="17" name="Picture 16">
            <a:extLst>
              <a:ext uri="{FF2B5EF4-FFF2-40B4-BE49-F238E27FC236}">
                <a16:creationId xmlns:a16="http://schemas.microsoft.com/office/drawing/2014/main" id="{4DBB3576-A711-411D-82B2-EF92A8E696AF}"/>
              </a:ext>
            </a:extLst>
          </p:cNvPr>
          <p:cNvPicPr>
            <a:picLocks noChangeAspect="1"/>
          </p:cNvPicPr>
          <p:nvPr/>
        </p:nvPicPr>
        <p:blipFill>
          <a:blip r:embed="rId7"/>
          <a:stretch>
            <a:fillRect/>
          </a:stretch>
        </p:blipFill>
        <p:spPr>
          <a:xfrm>
            <a:off x="501422" y="253093"/>
            <a:ext cx="10753725" cy="952500"/>
          </a:xfrm>
          <a:prstGeom prst="rect">
            <a:avLst/>
          </a:prstGeom>
        </p:spPr>
      </p:pic>
    </p:spTree>
    <p:extLst>
      <p:ext uri="{BB962C8B-B14F-4D97-AF65-F5344CB8AC3E}">
        <p14:creationId xmlns:p14="http://schemas.microsoft.com/office/powerpoint/2010/main" val="33894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152D8B-AA3A-442C-8747-0D484A078EDF}"/>
              </a:ext>
            </a:extLst>
          </p:cNvPr>
          <p:cNvPicPr>
            <a:picLocks noChangeAspect="1"/>
          </p:cNvPicPr>
          <p:nvPr/>
        </p:nvPicPr>
        <p:blipFill>
          <a:blip r:embed="rId2"/>
          <a:stretch>
            <a:fillRect/>
          </a:stretch>
        </p:blipFill>
        <p:spPr>
          <a:xfrm>
            <a:off x="447675" y="162605"/>
            <a:ext cx="10687050" cy="981075"/>
          </a:xfrm>
          <a:prstGeom prst="rect">
            <a:avLst/>
          </a:prstGeom>
        </p:spPr>
      </p:pic>
      <p:pic>
        <p:nvPicPr>
          <p:cNvPr id="5" name="Picture 4">
            <a:extLst>
              <a:ext uri="{FF2B5EF4-FFF2-40B4-BE49-F238E27FC236}">
                <a16:creationId xmlns:a16="http://schemas.microsoft.com/office/drawing/2014/main" id="{E557F2AE-0DB0-4BBF-BF48-699B912F0639}"/>
              </a:ext>
            </a:extLst>
          </p:cNvPr>
          <p:cNvPicPr>
            <a:picLocks noChangeAspect="1"/>
          </p:cNvPicPr>
          <p:nvPr/>
        </p:nvPicPr>
        <p:blipFill>
          <a:blip r:embed="rId3"/>
          <a:stretch>
            <a:fillRect/>
          </a:stretch>
        </p:blipFill>
        <p:spPr>
          <a:xfrm>
            <a:off x="-1" y="1143679"/>
            <a:ext cx="4199159" cy="2790525"/>
          </a:xfrm>
          <a:prstGeom prst="rect">
            <a:avLst/>
          </a:prstGeom>
        </p:spPr>
      </p:pic>
      <p:pic>
        <p:nvPicPr>
          <p:cNvPr id="7" name="Picture 6">
            <a:extLst>
              <a:ext uri="{FF2B5EF4-FFF2-40B4-BE49-F238E27FC236}">
                <a16:creationId xmlns:a16="http://schemas.microsoft.com/office/drawing/2014/main" id="{3011F054-8120-4B70-BB75-BD0AB7333CC2}"/>
              </a:ext>
            </a:extLst>
          </p:cNvPr>
          <p:cNvPicPr>
            <a:picLocks noChangeAspect="1"/>
          </p:cNvPicPr>
          <p:nvPr/>
        </p:nvPicPr>
        <p:blipFill>
          <a:blip r:embed="rId4"/>
          <a:stretch>
            <a:fillRect/>
          </a:stretch>
        </p:blipFill>
        <p:spPr>
          <a:xfrm>
            <a:off x="-1" y="3934204"/>
            <a:ext cx="4199160" cy="2921985"/>
          </a:xfrm>
          <a:prstGeom prst="rect">
            <a:avLst/>
          </a:prstGeom>
        </p:spPr>
      </p:pic>
      <p:pic>
        <p:nvPicPr>
          <p:cNvPr id="9" name="Picture 8">
            <a:extLst>
              <a:ext uri="{FF2B5EF4-FFF2-40B4-BE49-F238E27FC236}">
                <a16:creationId xmlns:a16="http://schemas.microsoft.com/office/drawing/2014/main" id="{7468C875-48C1-432A-913C-2D5739A8E6DF}"/>
              </a:ext>
            </a:extLst>
          </p:cNvPr>
          <p:cNvPicPr>
            <a:picLocks noChangeAspect="1"/>
          </p:cNvPicPr>
          <p:nvPr/>
        </p:nvPicPr>
        <p:blipFill>
          <a:blip r:embed="rId5"/>
          <a:stretch>
            <a:fillRect/>
          </a:stretch>
        </p:blipFill>
        <p:spPr>
          <a:xfrm>
            <a:off x="4199161" y="3936015"/>
            <a:ext cx="4591691" cy="2921985"/>
          </a:xfrm>
          <a:prstGeom prst="rect">
            <a:avLst/>
          </a:prstGeom>
        </p:spPr>
      </p:pic>
      <p:pic>
        <p:nvPicPr>
          <p:cNvPr id="11" name="Picture 10">
            <a:extLst>
              <a:ext uri="{FF2B5EF4-FFF2-40B4-BE49-F238E27FC236}">
                <a16:creationId xmlns:a16="http://schemas.microsoft.com/office/drawing/2014/main" id="{E44962AF-21A6-4299-85EF-AC956B25DD9C}"/>
              </a:ext>
            </a:extLst>
          </p:cNvPr>
          <p:cNvPicPr>
            <a:picLocks noChangeAspect="1"/>
          </p:cNvPicPr>
          <p:nvPr/>
        </p:nvPicPr>
        <p:blipFill>
          <a:blip r:embed="rId6"/>
          <a:stretch>
            <a:fillRect/>
          </a:stretch>
        </p:blipFill>
        <p:spPr>
          <a:xfrm>
            <a:off x="8790854" y="3831207"/>
            <a:ext cx="3401146" cy="3024982"/>
          </a:xfrm>
          <a:prstGeom prst="rect">
            <a:avLst/>
          </a:prstGeom>
        </p:spPr>
      </p:pic>
      <p:pic>
        <p:nvPicPr>
          <p:cNvPr id="13" name="Picture 12">
            <a:extLst>
              <a:ext uri="{FF2B5EF4-FFF2-40B4-BE49-F238E27FC236}">
                <a16:creationId xmlns:a16="http://schemas.microsoft.com/office/drawing/2014/main" id="{D5303235-CBA1-4D04-B7F6-548230C20492}"/>
              </a:ext>
            </a:extLst>
          </p:cNvPr>
          <p:cNvPicPr>
            <a:picLocks noChangeAspect="1"/>
          </p:cNvPicPr>
          <p:nvPr/>
        </p:nvPicPr>
        <p:blipFill>
          <a:blip r:embed="rId7"/>
          <a:stretch>
            <a:fillRect/>
          </a:stretch>
        </p:blipFill>
        <p:spPr>
          <a:xfrm>
            <a:off x="4458422" y="1116766"/>
            <a:ext cx="7733578" cy="2817438"/>
          </a:xfrm>
          <a:prstGeom prst="rect">
            <a:avLst/>
          </a:prstGeom>
        </p:spPr>
      </p:pic>
    </p:spTree>
    <p:extLst>
      <p:ext uri="{BB962C8B-B14F-4D97-AF65-F5344CB8AC3E}">
        <p14:creationId xmlns:p14="http://schemas.microsoft.com/office/powerpoint/2010/main" val="3747168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94C2D5-2508-4484-8289-06BCC9A30FF6}"/>
              </a:ext>
            </a:extLst>
          </p:cNvPr>
          <p:cNvPicPr>
            <a:picLocks noChangeAspect="1"/>
          </p:cNvPicPr>
          <p:nvPr/>
        </p:nvPicPr>
        <p:blipFill>
          <a:blip r:embed="rId2"/>
          <a:stretch>
            <a:fillRect/>
          </a:stretch>
        </p:blipFill>
        <p:spPr>
          <a:xfrm>
            <a:off x="4680857" y="1354034"/>
            <a:ext cx="7130143" cy="2619251"/>
          </a:xfrm>
          <a:prstGeom prst="rect">
            <a:avLst/>
          </a:prstGeom>
        </p:spPr>
      </p:pic>
      <p:pic>
        <p:nvPicPr>
          <p:cNvPr id="5" name="Picture 4">
            <a:extLst>
              <a:ext uri="{FF2B5EF4-FFF2-40B4-BE49-F238E27FC236}">
                <a16:creationId xmlns:a16="http://schemas.microsoft.com/office/drawing/2014/main" id="{A86414A5-E22D-4937-AD11-82068DD52723}"/>
              </a:ext>
            </a:extLst>
          </p:cNvPr>
          <p:cNvPicPr>
            <a:picLocks noChangeAspect="1"/>
          </p:cNvPicPr>
          <p:nvPr/>
        </p:nvPicPr>
        <p:blipFill>
          <a:blip r:embed="rId3"/>
          <a:stretch>
            <a:fillRect/>
          </a:stretch>
        </p:blipFill>
        <p:spPr>
          <a:xfrm>
            <a:off x="714375" y="344385"/>
            <a:ext cx="10763250" cy="1009650"/>
          </a:xfrm>
          <a:prstGeom prst="rect">
            <a:avLst/>
          </a:prstGeom>
        </p:spPr>
      </p:pic>
      <p:pic>
        <p:nvPicPr>
          <p:cNvPr id="7" name="Picture 6">
            <a:extLst>
              <a:ext uri="{FF2B5EF4-FFF2-40B4-BE49-F238E27FC236}">
                <a16:creationId xmlns:a16="http://schemas.microsoft.com/office/drawing/2014/main" id="{70DF84CE-3545-4DC9-98F1-74D9BA2A58DA}"/>
              </a:ext>
            </a:extLst>
          </p:cNvPr>
          <p:cNvPicPr>
            <a:picLocks noChangeAspect="1"/>
          </p:cNvPicPr>
          <p:nvPr/>
        </p:nvPicPr>
        <p:blipFill>
          <a:blip r:embed="rId4"/>
          <a:stretch>
            <a:fillRect/>
          </a:stretch>
        </p:blipFill>
        <p:spPr>
          <a:xfrm>
            <a:off x="7877175" y="4076700"/>
            <a:ext cx="4314825" cy="2781300"/>
          </a:xfrm>
          <a:prstGeom prst="rect">
            <a:avLst/>
          </a:prstGeom>
        </p:spPr>
      </p:pic>
      <p:pic>
        <p:nvPicPr>
          <p:cNvPr id="9" name="Picture 8">
            <a:extLst>
              <a:ext uri="{FF2B5EF4-FFF2-40B4-BE49-F238E27FC236}">
                <a16:creationId xmlns:a16="http://schemas.microsoft.com/office/drawing/2014/main" id="{220457E0-CEDA-4092-8C59-07319ADBD522}"/>
              </a:ext>
            </a:extLst>
          </p:cNvPr>
          <p:cNvPicPr>
            <a:picLocks noChangeAspect="1"/>
          </p:cNvPicPr>
          <p:nvPr/>
        </p:nvPicPr>
        <p:blipFill>
          <a:blip r:embed="rId5"/>
          <a:stretch>
            <a:fillRect/>
          </a:stretch>
        </p:blipFill>
        <p:spPr>
          <a:xfrm>
            <a:off x="3651476" y="4098727"/>
            <a:ext cx="4414838" cy="2759274"/>
          </a:xfrm>
          <a:prstGeom prst="rect">
            <a:avLst/>
          </a:prstGeom>
        </p:spPr>
      </p:pic>
      <p:pic>
        <p:nvPicPr>
          <p:cNvPr id="11" name="Picture 10">
            <a:extLst>
              <a:ext uri="{FF2B5EF4-FFF2-40B4-BE49-F238E27FC236}">
                <a16:creationId xmlns:a16="http://schemas.microsoft.com/office/drawing/2014/main" id="{0EFB1CEC-F259-4ACB-92F5-B83BC2509C69}"/>
              </a:ext>
            </a:extLst>
          </p:cNvPr>
          <p:cNvPicPr>
            <a:picLocks noChangeAspect="1"/>
          </p:cNvPicPr>
          <p:nvPr/>
        </p:nvPicPr>
        <p:blipFill>
          <a:blip r:embed="rId6"/>
          <a:stretch>
            <a:fillRect/>
          </a:stretch>
        </p:blipFill>
        <p:spPr>
          <a:xfrm>
            <a:off x="1" y="4098727"/>
            <a:ext cx="4355231" cy="2759274"/>
          </a:xfrm>
          <a:prstGeom prst="rect">
            <a:avLst/>
          </a:prstGeom>
        </p:spPr>
      </p:pic>
      <p:pic>
        <p:nvPicPr>
          <p:cNvPr id="13" name="Picture 12">
            <a:extLst>
              <a:ext uri="{FF2B5EF4-FFF2-40B4-BE49-F238E27FC236}">
                <a16:creationId xmlns:a16="http://schemas.microsoft.com/office/drawing/2014/main" id="{01DE2C21-CDA4-4B4A-8569-2F596BCB464D}"/>
              </a:ext>
            </a:extLst>
          </p:cNvPr>
          <p:cNvPicPr>
            <a:picLocks noChangeAspect="1"/>
          </p:cNvPicPr>
          <p:nvPr/>
        </p:nvPicPr>
        <p:blipFill>
          <a:blip r:embed="rId7"/>
          <a:stretch>
            <a:fillRect/>
          </a:stretch>
        </p:blipFill>
        <p:spPr>
          <a:xfrm>
            <a:off x="-1" y="1217337"/>
            <a:ext cx="4539343" cy="2859364"/>
          </a:xfrm>
          <a:prstGeom prst="rect">
            <a:avLst/>
          </a:prstGeom>
        </p:spPr>
      </p:pic>
    </p:spTree>
    <p:extLst>
      <p:ext uri="{BB962C8B-B14F-4D97-AF65-F5344CB8AC3E}">
        <p14:creationId xmlns:p14="http://schemas.microsoft.com/office/powerpoint/2010/main" val="3685981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344</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Palm Springs Housing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Palm Springs Housing Analysis</dc:title>
  <dc:creator>Amber Webber</dc:creator>
  <cp:lastModifiedBy>Amber Webber</cp:lastModifiedBy>
  <cp:revision>15</cp:revision>
  <dcterms:created xsi:type="dcterms:W3CDTF">2021-02-24T00:41:34Z</dcterms:created>
  <dcterms:modified xsi:type="dcterms:W3CDTF">2021-02-24T03:14:14Z</dcterms:modified>
</cp:coreProperties>
</file>