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59" r:id="rId5"/>
    <p:sldId id="261" r:id="rId6"/>
    <p:sldId id="260" r:id="rId7"/>
    <p:sldId id="258" r:id="rId8"/>
    <p:sldId id="264" r:id="rId9"/>
    <p:sldId id="266" r:id="rId10"/>
    <p:sldId id="263"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19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1" autoAdjust="0"/>
    <p:restoredTop sz="94660"/>
  </p:normalViewPr>
  <p:slideViewPr>
    <p:cSldViewPr snapToGrid="0">
      <p:cViewPr varScale="1">
        <p:scale>
          <a:sx n="59" d="100"/>
          <a:sy n="59" d="100"/>
        </p:scale>
        <p:origin x="92"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5C48D33-02EB-46FB-9988-C20C84ECC8B4}" type="datetimeFigureOut">
              <a:rPr lang="en-US" smtClean="0"/>
              <a:t>3/24/2021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EE00087F-BF65-4DF3-AE7B-9C6F04BF0E9D}" type="slidenum">
              <a:rPr lang="en-US" smtClean="0"/>
              <a:t>‹#›</a:t>
            </a:fld>
            <a:endParaRPr lang="en-US"/>
          </a:p>
        </p:txBody>
      </p:sp>
    </p:spTree>
    <p:extLst>
      <p:ext uri="{BB962C8B-B14F-4D97-AF65-F5344CB8AC3E}">
        <p14:creationId xmlns:p14="http://schemas.microsoft.com/office/powerpoint/2010/main" val="774609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C48D33-02EB-46FB-9988-C20C84ECC8B4}"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0087F-BF65-4DF3-AE7B-9C6F04BF0E9D}" type="slidenum">
              <a:rPr lang="en-US" smtClean="0"/>
              <a:t>‹#›</a:t>
            </a:fld>
            <a:endParaRPr lang="en-US"/>
          </a:p>
        </p:txBody>
      </p:sp>
    </p:spTree>
    <p:extLst>
      <p:ext uri="{BB962C8B-B14F-4D97-AF65-F5344CB8AC3E}">
        <p14:creationId xmlns:p14="http://schemas.microsoft.com/office/powerpoint/2010/main" val="2703814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25C48D33-02EB-46FB-9988-C20C84ECC8B4}" type="datetimeFigureOut">
              <a:rPr lang="en-US" smtClean="0"/>
              <a:t>3/24/2021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EE00087F-BF65-4DF3-AE7B-9C6F04BF0E9D}" type="slidenum">
              <a:rPr lang="en-US" smtClean="0"/>
              <a:t>‹#›</a:t>
            </a:fld>
            <a:endParaRPr lang="en-US"/>
          </a:p>
        </p:txBody>
      </p:sp>
    </p:spTree>
    <p:extLst>
      <p:ext uri="{BB962C8B-B14F-4D97-AF65-F5344CB8AC3E}">
        <p14:creationId xmlns:p14="http://schemas.microsoft.com/office/powerpoint/2010/main" val="2952509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C48D33-02EB-46FB-9988-C20C84ECC8B4}"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EE00087F-BF65-4DF3-AE7B-9C6F04BF0E9D}" type="slidenum">
              <a:rPr lang="en-US" smtClean="0"/>
              <a:t>‹#›</a:t>
            </a:fld>
            <a:endParaRPr lang="en-US"/>
          </a:p>
        </p:txBody>
      </p:sp>
    </p:spTree>
    <p:extLst>
      <p:ext uri="{BB962C8B-B14F-4D97-AF65-F5344CB8AC3E}">
        <p14:creationId xmlns:p14="http://schemas.microsoft.com/office/powerpoint/2010/main" val="107012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5C48D33-02EB-46FB-9988-C20C84ECC8B4}" type="datetimeFigureOut">
              <a:rPr lang="en-US" smtClean="0"/>
              <a:t>3/24/2021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E00087F-BF65-4DF3-AE7B-9C6F04BF0E9D}" type="slidenum">
              <a:rPr lang="en-US" smtClean="0"/>
              <a:t>‹#›</a:t>
            </a:fld>
            <a:endParaRPr lang="en-US"/>
          </a:p>
        </p:txBody>
      </p:sp>
    </p:spTree>
    <p:extLst>
      <p:ext uri="{BB962C8B-B14F-4D97-AF65-F5344CB8AC3E}">
        <p14:creationId xmlns:p14="http://schemas.microsoft.com/office/powerpoint/2010/main" val="1568458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C48D33-02EB-46FB-9988-C20C84ECC8B4}" type="datetimeFigureOut">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0087F-BF65-4DF3-AE7B-9C6F04BF0E9D}" type="slidenum">
              <a:rPr lang="en-US" smtClean="0"/>
              <a:t>‹#›</a:t>
            </a:fld>
            <a:endParaRPr lang="en-US"/>
          </a:p>
        </p:txBody>
      </p:sp>
    </p:spTree>
    <p:extLst>
      <p:ext uri="{BB962C8B-B14F-4D97-AF65-F5344CB8AC3E}">
        <p14:creationId xmlns:p14="http://schemas.microsoft.com/office/powerpoint/2010/main" val="361507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C48D33-02EB-46FB-9988-C20C84ECC8B4}" type="datetimeFigureOut">
              <a:rPr lang="en-US" smtClean="0"/>
              <a:t>3/24/2021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00087F-BF65-4DF3-AE7B-9C6F04BF0E9D}" type="slidenum">
              <a:rPr lang="en-US" smtClean="0"/>
              <a:t>‹#›</a:t>
            </a:fld>
            <a:endParaRPr lang="en-US"/>
          </a:p>
        </p:txBody>
      </p:sp>
    </p:spTree>
    <p:extLst>
      <p:ext uri="{BB962C8B-B14F-4D97-AF65-F5344CB8AC3E}">
        <p14:creationId xmlns:p14="http://schemas.microsoft.com/office/powerpoint/2010/main" val="2583140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C48D33-02EB-46FB-9988-C20C84ECC8B4}" type="datetimeFigureOut">
              <a:rPr lang="en-US" smtClean="0"/>
              <a:t>3/24/2021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00087F-BF65-4DF3-AE7B-9C6F04BF0E9D}" type="slidenum">
              <a:rPr lang="en-US" smtClean="0"/>
              <a:t>‹#›</a:t>
            </a:fld>
            <a:endParaRPr lang="en-US"/>
          </a:p>
        </p:txBody>
      </p:sp>
    </p:spTree>
    <p:extLst>
      <p:ext uri="{BB962C8B-B14F-4D97-AF65-F5344CB8AC3E}">
        <p14:creationId xmlns:p14="http://schemas.microsoft.com/office/powerpoint/2010/main" val="2232139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C48D33-02EB-46FB-9988-C20C84ECC8B4}" type="datetimeFigureOut">
              <a:rPr lang="en-US" smtClean="0"/>
              <a:t>3/24/2021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00087F-BF65-4DF3-AE7B-9C6F04BF0E9D}" type="slidenum">
              <a:rPr lang="en-US" smtClean="0"/>
              <a:t>‹#›</a:t>
            </a:fld>
            <a:endParaRPr lang="en-US"/>
          </a:p>
        </p:txBody>
      </p:sp>
    </p:spTree>
    <p:extLst>
      <p:ext uri="{BB962C8B-B14F-4D97-AF65-F5344CB8AC3E}">
        <p14:creationId xmlns:p14="http://schemas.microsoft.com/office/powerpoint/2010/main" val="162234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5C48D33-02EB-46FB-9988-C20C84ECC8B4}" type="datetimeFigureOut">
              <a:rPr lang="en-US" smtClean="0"/>
              <a:t>3/24/2021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E00087F-BF65-4DF3-AE7B-9C6F04BF0E9D}" type="slidenum">
              <a:rPr lang="en-US" smtClean="0"/>
              <a:t>‹#›</a:t>
            </a:fld>
            <a:endParaRPr lang="en-US"/>
          </a:p>
        </p:txBody>
      </p:sp>
    </p:spTree>
    <p:extLst>
      <p:ext uri="{BB962C8B-B14F-4D97-AF65-F5344CB8AC3E}">
        <p14:creationId xmlns:p14="http://schemas.microsoft.com/office/powerpoint/2010/main" val="507338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C48D33-02EB-46FB-9988-C20C84ECC8B4}" type="datetimeFigureOut">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0087F-BF65-4DF3-AE7B-9C6F04BF0E9D}" type="slidenum">
              <a:rPr lang="en-US" smtClean="0"/>
              <a:t>‹#›</a:t>
            </a:fld>
            <a:endParaRPr lang="en-US"/>
          </a:p>
        </p:txBody>
      </p:sp>
    </p:spTree>
    <p:extLst>
      <p:ext uri="{BB962C8B-B14F-4D97-AF65-F5344CB8AC3E}">
        <p14:creationId xmlns:p14="http://schemas.microsoft.com/office/powerpoint/2010/main" val="2581440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5C48D33-02EB-46FB-9988-C20C84ECC8B4}" type="datetimeFigureOut">
              <a:rPr lang="en-US" smtClean="0"/>
              <a:t>3/24/2021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EE00087F-BF65-4DF3-AE7B-9C6F04BF0E9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24835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finance.yahoo.com/quote/GME/history?period1=1607904000&amp;period2=1611964800&amp;interval=1d&amp;filter=history&amp;frequency=1d&amp;includeAdjustedClose=true" TargetMode="External"/><Relationship Id="rId3" Type="http://schemas.openxmlformats.org/officeDocument/2006/relationships/hyperlink" Target="https://www.bloomberg.com/news/articles/2021-01-25/how-wallstreetbets-pushed-gamestop-shares-to-the-moon" TargetMode="External"/><Relationship Id="rId7" Type="http://schemas.openxmlformats.org/officeDocument/2006/relationships/hyperlink" Target="https://www.kaggle.com/iainmcintosh/wsb-gme-reddit-submission-vs-stock-price" TargetMode="External"/><Relationship Id="rId2" Type="http://schemas.openxmlformats.org/officeDocument/2006/relationships/hyperlink" Target="https://www.bloomberg.com/news/articles/2021-01-22/gamestop-tug-of-war-gives-reddit-army-a-win-on-record-volatility" TargetMode="External"/><Relationship Id="rId1" Type="http://schemas.openxmlformats.org/officeDocument/2006/relationships/slideLayout" Target="../slideLayouts/slideLayout7.xml"/><Relationship Id="rId6" Type="http://schemas.openxmlformats.org/officeDocument/2006/relationships/hyperlink" Target="https://www.kaggle.com/hananxx/gamestop-historical-stock-prices" TargetMode="External"/><Relationship Id="rId5" Type="http://schemas.openxmlformats.org/officeDocument/2006/relationships/hyperlink" Target="https://www.kaggle.com/gpreda/reddit-wallstreetsbets-posts" TargetMode="External"/><Relationship Id="rId4" Type="http://schemas.openxmlformats.org/officeDocument/2006/relationships/hyperlink" Target="https://www.reddit.com/r/wallstreetbets/comments/mcw07d/loss_porn_some_may_say_brave_some_may_say_stupid/" TargetMode="External"/><Relationship Id="rId9" Type="http://schemas.openxmlformats.org/officeDocument/2006/relationships/hyperlink" Target="https://seekingalpha.com/instablog/1046492-markus-heitkoetter/5551655-paper-hands-vs-diamond-hands-boomer-s-guide-to-wallstreetbets-ling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EC7AA7E-81E8-4755-AC3D-2CE40312D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3B956FD-3E35-4658-9C8B-3A48FD2DB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19" y="457200"/>
            <a:ext cx="9961047" cy="36780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E25F171-995C-4AD7-B246-A6FA5F3BC6F3}"/>
              </a:ext>
            </a:extLst>
          </p:cNvPr>
          <p:cNvSpPr>
            <a:spLocks noGrp="1"/>
          </p:cNvSpPr>
          <p:nvPr>
            <p:ph type="ctrTitle"/>
          </p:nvPr>
        </p:nvSpPr>
        <p:spPr>
          <a:xfrm>
            <a:off x="1965278" y="1286220"/>
            <a:ext cx="9366751" cy="2020031"/>
          </a:xfrm>
        </p:spPr>
        <p:txBody>
          <a:bodyPr anchor="t">
            <a:normAutofit/>
          </a:bodyPr>
          <a:lstStyle/>
          <a:p>
            <a:pPr algn="ctr"/>
            <a:r>
              <a:rPr lang="en-US" sz="4000" dirty="0">
                <a:solidFill>
                  <a:srgbClr val="FFFFFF"/>
                </a:solidFill>
                <a:latin typeface="Times New Roman" panose="02020603050405020304" pitchFamily="18" charset="0"/>
                <a:cs typeface="Times New Roman" panose="02020603050405020304" pitchFamily="18" charset="0"/>
              </a:rPr>
              <a:t>GameStop &amp; r/</a:t>
            </a:r>
            <a:r>
              <a:rPr lang="en-US" sz="4000" dirty="0" err="1">
                <a:solidFill>
                  <a:srgbClr val="FFFFFF"/>
                </a:solidFill>
                <a:latin typeface="Times New Roman" panose="02020603050405020304" pitchFamily="18" charset="0"/>
                <a:cs typeface="Times New Roman" panose="02020603050405020304" pitchFamily="18" charset="0"/>
              </a:rPr>
              <a:t>wallstreetbets</a:t>
            </a:r>
            <a:r>
              <a:rPr lang="en-US" sz="4000" dirty="0">
                <a:solidFill>
                  <a:srgbClr val="FFFFFF"/>
                </a:solidFill>
                <a:latin typeface="Times New Roman" panose="02020603050405020304" pitchFamily="18" charset="0"/>
                <a:cs typeface="Times New Roman" panose="02020603050405020304" pitchFamily="18" charset="0"/>
              </a:rPr>
              <a:t> Analysis</a:t>
            </a:r>
          </a:p>
        </p:txBody>
      </p:sp>
      <p:sp>
        <p:nvSpPr>
          <p:cNvPr id="12" name="Rectangle 11">
            <a:extLst>
              <a:ext uri="{FF2B5EF4-FFF2-40B4-BE49-F238E27FC236}">
                <a16:creationId xmlns:a16="http://schemas.microsoft.com/office/drawing/2014/main" id="{A1BC678D-D15E-4FC5-8CBF-5308E841AF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352" y="4244454"/>
            <a:ext cx="9961115" cy="207248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6D1940EB-3A1F-46E8-B821-BC125929CDCE}"/>
              </a:ext>
            </a:extLst>
          </p:cNvPr>
          <p:cNvSpPr>
            <a:spLocks noGrp="1"/>
          </p:cNvSpPr>
          <p:nvPr>
            <p:ph type="subTitle" idx="1"/>
          </p:nvPr>
        </p:nvSpPr>
        <p:spPr>
          <a:xfrm>
            <a:off x="1965278" y="4462818"/>
            <a:ext cx="7574507" cy="1640983"/>
          </a:xfrm>
        </p:spPr>
        <p:txBody>
          <a:bodyPr anchor="t">
            <a:normAutofit/>
          </a:bodyPr>
          <a:lstStyle/>
          <a:p>
            <a:pPr algn="ctr"/>
            <a:r>
              <a:rPr lang="en-US" sz="3600" dirty="0">
                <a:solidFill>
                  <a:schemeClr val="accent4">
                    <a:lumMod val="50000"/>
                  </a:schemeClr>
                </a:solidFill>
                <a:latin typeface="Times New Roman" panose="02020603050405020304" pitchFamily="18" charset="0"/>
                <a:cs typeface="Times New Roman" panose="02020603050405020304" pitchFamily="18" charset="0"/>
              </a:rPr>
              <a:t>-author-</a:t>
            </a:r>
          </a:p>
          <a:p>
            <a:pPr algn="ctr"/>
            <a:r>
              <a:rPr lang="en-US" sz="3600" dirty="0">
                <a:solidFill>
                  <a:schemeClr val="accent4">
                    <a:lumMod val="50000"/>
                  </a:schemeClr>
                </a:solidFill>
                <a:latin typeface="Times New Roman" panose="02020603050405020304" pitchFamily="18" charset="0"/>
                <a:cs typeface="Times New Roman" panose="02020603050405020304" pitchFamily="18" charset="0"/>
              </a:rPr>
              <a:t>Amber Paige Webber</a:t>
            </a:r>
          </a:p>
        </p:txBody>
      </p:sp>
      <p:sp>
        <p:nvSpPr>
          <p:cNvPr id="14" name="Rectangle 13">
            <a:extLst>
              <a:ext uri="{FF2B5EF4-FFF2-40B4-BE49-F238E27FC236}">
                <a16:creationId xmlns:a16="http://schemas.microsoft.com/office/drawing/2014/main" id="{ED188C2F-B457-4F86-B4B4-79703666D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10397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01B897-0968-4631-B699-227792F1ADCF}"/>
              </a:ext>
            </a:extLst>
          </p:cNvPr>
          <p:cNvSpPr txBox="1"/>
          <p:nvPr/>
        </p:nvSpPr>
        <p:spPr>
          <a:xfrm>
            <a:off x="3476623" y="3258805"/>
            <a:ext cx="4962525"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Works Cited</a:t>
            </a:r>
          </a:p>
        </p:txBody>
      </p:sp>
      <p:sp>
        <p:nvSpPr>
          <p:cNvPr id="3" name="TextBox 2">
            <a:extLst>
              <a:ext uri="{FF2B5EF4-FFF2-40B4-BE49-F238E27FC236}">
                <a16:creationId xmlns:a16="http://schemas.microsoft.com/office/drawing/2014/main" id="{3711AEC4-3A65-49E0-999E-028F7296CE7B}"/>
              </a:ext>
            </a:extLst>
          </p:cNvPr>
          <p:cNvSpPr txBox="1"/>
          <p:nvPr/>
        </p:nvSpPr>
        <p:spPr>
          <a:xfrm>
            <a:off x="792955" y="3791675"/>
            <a:ext cx="10806115" cy="280076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Figure A: </a:t>
            </a:r>
            <a:r>
              <a:rPr lang="en-US" sz="1600" dirty="0">
                <a:latin typeface="Times New Roman" panose="02020603050405020304" pitchFamily="18" charset="0"/>
                <a:cs typeface="Times New Roman" panose="02020603050405020304" pitchFamily="18" charset="0"/>
                <a:hlinkClick r:id="rId2"/>
              </a:rPr>
              <a:t>https://www.bloomberg.com/news/articles/2021-01-22/gamestop-tug-of-war-gives-reddit-army-a-win-on-record-volatility</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Figure B:  </a:t>
            </a:r>
            <a:r>
              <a:rPr lang="en-US" sz="1600" dirty="0">
                <a:latin typeface="Times New Roman" panose="02020603050405020304" pitchFamily="18" charset="0"/>
                <a:cs typeface="Times New Roman" panose="02020603050405020304" pitchFamily="18" charset="0"/>
                <a:hlinkClick r:id="rId3"/>
              </a:rPr>
              <a:t>https://www.bloomberg.com/news/articles/2021-01-25/how-wallstreetbets-pushed-gamestop-shares-to-the-moon</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Figure C: </a:t>
            </a:r>
            <a:r>
              <a:rPr lang="en-US" sz="1600" dirty="0">
                <a:latin typeface="Times New Roman" panose="02020603050405020304" pitchFamily="18" charset="0"/>
                <a:cs typeface="Times New Roman" panose="02020603050405020304" pitchFamily="18" charset="0"/>
                <a:hlinkClick r:id="rId4"/>
              </a:rPr>
              <a:t>https://www.reddit.com/r/wallstreetbets/comments/mcw07d/loss_porn_some_may_say_brave_some_may_say_stupid/</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hlinkClick r:id="rId5"/>
              </a:rPr>
              <a:t>https://www.kaggle.com/gpreda/reddit-wallstreetsbets-posts</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hlinkClick r:id="rId6"/>
              </a:rPr>
              <a:t>https://www.kaggle.com/hananxx/gamestop-historical-stock-prices</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hlinkClick r:id="rId7"/>
              </a:rPr>
              <a:t>https://www.kaggle.com/iainmcintosh/wsb-gme-reddit-submission-vs-stock-price</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hlinkClick r:id="rId8"/>
              </a:rPr>
              <a:t>https://finance.yahoo.com/quote/GME/history?period1=1607904000&amp;period2=1611964800&amp;interval=1d&amp;filter=history&amp;frequency=1d&amp;includeAdjustedClose=true</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hlinkClick r:id="rId9"/>
              </a:rPr>
              <a:t>https://seekingalpha.com/instablog/1046492-markus-heitkoetter/5551655-paper-hands-vs-diamond-hands-boomer-s-guide-to-wallstreetbets-lingo</a:t>
            </a:r>
            <a:r>
              <a:rPr lang="en-US" sz="1600"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9EFCED99-9107-4329-A8DC-F483936124F3}"/>
              </a:ext>
            </a:extLst>
          </p:cNvPr>
          <p:cNvSpPr txBox="1"/>
          <p:nvPr/>
        </p:nvSpPr>
        <p:spPr>
          <a:xfrm>
            <a:off x="792955" y="571501"/>
            <a:ext cx="10606090" cy="25545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 was interested in collecting this data, because at the start of the pandemic I had started to invest in the market for the first time. I used one of those apps for amateur investors and when I was in the r/</a:t>
            </a:r>
            <a:r>
              <a:rPr lang="en-US" sz="2000" dirty="0" err="1">
                <a:latin typeface="Times New Roman" panose="02020603050405020304" pitchFamily="18" charset="0"/>
                <a:cs typeface="Times New Roman" panose="02020603050405020304" pitchFamily="18" charset="0"/>
              </a:rPr>
              <a:t>wallstreetbets</a:t>
            </a:r>
            <a:r>
              <a:rPr lang="en-US" sz="2000" dirty="0">
                <a:latin typeface="Times New Roman" panose="02020603050405020304" pitchFamily="18" charset="0"/>
                <a:cs typeface="Times New Roman" panose="02020603050405020304" pitchFamily="18" charset="0"/>
              </a:rPr>
              <a:t> subreddit I could see the build up around GME happening. I bought in; I’ve cashed out. I’ve bought in some more and currently hold GME shares, I also bought into AMC based on some activity I have seen in the subreddit. I can see how easy it was for myself to be influenced by these reddit users, how addicting it can be to check the market and the subreddit everyday. I think the constant chattering and the empirical evidence of closing prices going up are the prime factors of the GME stock exploding as it did.</a:t>
            </a:r>
          </a:p>
        </p:txBody>
      </p:sp>
      <p:sp>
        <p:nvSpPr>
          <p:cNvPr id="5" name="TextBox 4">
            <a:extLst>
              <a:ext uri="{FF2B5EF4-FFF2-40B4-BE49-F238E27FC236}">
                <a16:creationId xmlns:a16="http://schemas.microsoft.com/office/drawing/2014/main" id="{A63FFAA4-CF2A-4D44-B610-2E2BBF51A1AD}"/>
              </a:ext>
            </a:extLst>
          </p:cNvPr>
          <p:cNvSpPr txBox="1"/>
          <p:nvPr/>
        </p:nvSpPr>
        <p:spPr>
          <a:xfrm>
            <a:off x="3829047" y="65503"/>
            <a:ext cx="4257675"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855445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A5CD1D-A30B-4C93-B1A6-076AD747A151}"/>
              </a:ext>
            </a:extLst>
          </p:cNvPr>
          <p:cNvSpPr txBox="1"/>
          <p:nvPr/>
        </p:nvSpPr>
        <p:spPr>
          <a:xfrm>
            <a:off x="1366403" y="110327"/>
            <a:ext cx="85725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HW #6 Feedback/Rubric								Score:</a:t>
            </a:r>
            <a:r>
              <a:rPr lang="en-US" b="1" u="sng" dirty="0">
                <a:latin typeface="Times New Roman" panose="02020603050405020304" pitchFamily="18" charset="0"/>
                <a:cs typeface="Times New Roman" panose="02020603050405020304" pitchFamily="18" charset="0"/>
              </a:rPr>
              <a:t>		/20</a:t>
            </a:r>
            <a:endParaRPr lang="en-US"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5E647B-67C4-49EF-B316-439B39D593FA}"/>
              </a:ext>
            </a:extLst>
          </p:cNvPr>
          <p:cNvSpPr txBox="1"/>
          <p:nvPr/>
        </p:nvSpPr>
        <p:spPr>
          <a:xfrm>
            <a:off x="1191488" y="549876"/>
            <a:ext cx="9762261"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a:t>
            </a:r>
            <a:r>
              <a:rPr lang="en-US" b="1" u="sng"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/5</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Appropriate data sources (cite sources by including the URL, be sure to have at least two)</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Discussion of data issues (data preprocessing required, data quality issues …)</a:t>
            </a:r>
          </a:p>
        </p:txBody>
      </p:sp>
      <p:sp>
        <p:nvSpPr>
          <p:cNvPr id="4" name="TextBox 3">
            <a:extLst>
              <a:ext uri="{FF2B5EF4-FFF2-40B4-BE49-F238E27FC236}">
                <a16:creationId xmlns:a16="http://schemas.microsoft.com/office/drawing/2014/main" id="{EE267A30-51B4-4D5A-BEA9-76495C7EBDAF}"/>
              </a:ext>
            </a:extLst>
          </p:cNvPr>
          <p:cNvSpPr txBox="1"/>
          <p:nvPr/>
        </p:nvSpPr>
        <p:spPr>
          <a:xfrm>
            <a:off x="1191489" y="1772321"/>
            <a:ext cx="8922328"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Analytics: </a:t>
            </a:r>
            <a:r>
              <a:rPr lang="en-US" b="1" u="sng"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/5</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Appropriate techniques used</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Depth/complexity of analysis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Joins are correct (test your join to be sure the correct number of rows are returned</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Good variety of appropriate visualizations</a:t>
            </a:r>
          </a:p>
          <a:p>
            <a:pPr lvl="1"/>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E0FF0A2-F47E-48F8-B07B-DE1F3EE2EE46}"/>
              </a:ext>
            </a:extLst>
          </p:cNvPr>
          <p:cNvSpPr txBox="1"/>
          <p:nvPr/>
        </p:nvSpPr>
        <p:spPr>
          <a:xfrm>
            <a:off x="1080652" y="3320140"/>
            <a:ext cx="10363201"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Story: </a:t>
            </a:r>
            <a:r>
              <a:rPr lang="en-US" b="1" u="sng"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//5</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Clear thesis/problem statement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Included analytics and visualizations tell the story</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Tableau work is self contained—the story within Tableau could be used in lieu of a slide deck</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Audience leaves convinced</a:t>
            </a:r>
          </a:p>
        </p:txBody>
      </p:sp>
      <p:sp>
        <p:nvSpPr>
          <p:cNvPr id="6" name="TextBox 5">
            <a:extLst>
              <a:ext uri="{FF2B5EF4-FFF2-40B4-BE49-F238E27FC236}">
                <a16:creationId xmlns:a16="http://schemas.microsoft.com/office/drawing/2014/main" id="{CDB65712-AC27-4204-BFC4-D8214D88AFAA}"/>
              </a:ext>
            </a:extLst>
          </p:cNvPr>
          <p:cNvSpPr txBox="1"/>
          <p:nvPr/>
        </p:nvSpPr>
        <p:spPr>
          <a:xfrm>
            <a:off x="1080652" y="4797468"/>
            <a:ext cx="6206837"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Professionalism: </a:t>
            </a:r>
            <a:r>
              <a:rPr lang="en-US" b="1" u="sng"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/5</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Professional slides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Instructions followed</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Submitted on time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packaged workbook(.</a:t>
            </a:r>
            <a:r>
              <a:rPr lang="en-US" dirty="0" err="1">
                <a:latin typeface="Times New Roman" panose="02020603050405020304" pitchFamily="18" charset="0"/>
                <a:cs typeface="Times New Roman" panose="02020603050405020304" pitchFamily="18" charset="0"/>
              </a:rPr>
              <a:t>twbx</a:t>
            </a:r>
            <a:r>
              <a:rPr lang="en-US" dirty="0">
                <a:latin typeface="Times New Roman" panose="02020603050405020304" pitchFamily="18" charset="0"/>
                <a:cs typeface="Times New Roman" panose="02020603050405020304" pitchFamily="18" charset="0"/>
              </a:rPr>
              <a:t> file)</a:t>
            </a:r>
          </a:p>
        </p:txBody>
      </p:sp>
    </p:spTree>
    <p:extLst>
      <p:ext uri="{BB962C8B-B14F-4D97-AF65-F5344CB8AC3E}">
        <p14:creationId xmlns:p14="http://schemas.microsoft.com/office/powerpoint/2010/main" val="1622546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1E5E4503-CC62-4DA9-9121-0A157199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3" name="Rectangle 192">
            <a:extLst>
              <a:ext uri="{FF2B5EF4-FFF2-40B4-BE49-F238E27FC236}">
                <a16:creationId xmlns:a16="http://schemas.microsoft.com/office/drawing/2014/main" id="{D8D61A1B-3C4C-4F0E-965F-15837624C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4" name="Rectangle 193">
            <a:extLst>
              <a:ext uri="{FF2B5EF4-FFF2-40B4-BE49-F238E27FC236}">
                <a16:creationId xmlns:a16="http://schemas.microsoft.com/office/drawing/2014/main" id="{00E56243-9701-44E8-8A92-319433305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5" name="Rectangle 194">
            <a:extLst>
              <a:ext uri="{FF2B5EF4-FFF2-40B4-BE49-F238E27FC236}">
                <a16:creationId xmlns:a16="http://schemas.microsoft.com/office/drawing/2014/main" id="{982B322E-34C4-40A4-91E5-53D60DE97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What Happened in the Stock Market Today | The Motley Fool">
            <a:extLst>
              <a:ext uri="{FF2B5EF4-FFF2-40B4-BE49-F238E27FC236}">
                <a16:creationId xmlns:a16="http://schemas.microsoft.com/office/drawing/2014/main" id="{BEC57736-C89D-48BF-8784-6A4EA00B51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009" b="1132"/>
          <a:stretch/>
        </p:blipFill>
        <p:spPr bwMode="auto">
          <a:xfrm>
            <a:off x="-11" y="10"/>
            <a:ext cx="4578272" cy="2608947"/>
          </a:xfrm>
          <a:prstGeom prst="rect">
            <a:avLst/>
          </a:prstGeom>
          <a:noFill/>
          <a:extLst>
            <a:ext uri="{909E8E84-426E-40DD-AFC4-6F175D3DCCD1}">
              <a14:hiddenFill xmlns:a14="http://schemas.microsoft.com/office/drawing/2010/main">
                <a:solidFill>
                  <a:srgbClr val="FFFFFF"/>
                </a:solidFill>
              </a14:hiddenFill>
            </a:ext>
          </a:extLst>
        </p:spPr>
      </p:pic>
      <p:sp>
        <p:nvSpPr>
          <p:cNvPr id="196" name="Rectangle 195">
            <a:extLst>
              <a:ext uri="{FF2B5EF4-FFF2-40B4-BE49-F238E27FC236}">
                <a16:creationId xmlns:a16="http://schemas.microsoft.com/office/drawing/2014/main" id="{CD6976D5-0916-4CA0-926A-5FC254F0D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06" y="0"/>
            <a:ext cx="7571045" cy="6858000"/>
          </a:xfrm>
          <a:prstGeom prst="rect">
            <a:avLst/>
          </a:prstGeom>
          <a:solidFill>
            <a:schemeClr val="accent1"/>
          </a:solidFill>
          <a:ln w="6350" cmpd="sng">
            <a:noFill/>
          </a:ln>
          <a:effectLst/>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1A2F6DC8-F5C4-4FF2-9946-CE13886A467F}"/>
              </a:ext>
            </a:extLst>
          </p:cNvPr>
          <p:cNvPicPr>
            <a:picLocks noChangeAspect="1"/>
          </p:cNvPicPr>
          <p:nvPr/>
        </p:nvPicPr>
        <p:blipFill rotWithShape="1">
          <a:blip r:embed="rId3"/>
          <a:srcRect l="20151" r="17820" b="1"/>
          <a:stretch/>
        </p:blipFill>
        <p:spPr>
          <a:xfrm>
            <a:off x="11" y="2608956"/>
            <a:ext cx="4560199" cy="4249043"/>
          </a:xfrm>
          <a:prstGeom prst="rect">
            <a:avLst/>
          </a:prstGeom>
        </p:spPr>
      </p:pic>
      <p:sp>
        <p:nvSpPr>
          <p:cNvPr id="197" name="Rectangle 196">
            <a:extLst>
              <a:ext uri="{FF2B5EF4-FFF2-40B4-BE49-F238E27FC236}">
                <a16:creationId xmlns:a16="http://schemas.microsoft.com/office/drawing/2014/main" id="{913A77A6-9F45-4FCF-921A-EE086155D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0517" y="-460"/>
            <a:ext cx="9144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98" name="Rectangle 197">
            <a:extLst>
              <a:ext uri="{FF2B5EF4-FFF2-40B4-BE49-F238E27FC236}">
                <a16:creationId xmlns:a16="http://schemas.microsoft.com/office/drawing/2014/main" id="{27A30D73-0B22-4FA7-B27B-C5C45FE2F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 y="2560620"/>
            <a:ext cx="4581144" cy="9144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68FEB259-DD7A-4271-8E5D-5DD4E356EFB6}"/>
              </a:ext>
            </a:extLst>
          </p:cNvPr>
          <p:cNvSpPr txBox="1"/>
          <p:nvPr/>
        </p:nvSpPr>
        <p:spPr>
          <a:xfrm>
            <a:off x="5210127" y="1209056"/>
            <a:ext cx="6397545" cy="4180873"/>
          </a:xfrm>
          <a:prstGeom prst="rect">
            <a:avLst/>
          </a:prstGeom>
        </p:spPr>
        <p:txBody>
          <a:bodyPr vert="horz" lIns="91440" tIns="45720" rIns="91440" bIns="45720" rtlCol="0" anchor="ctr">
            <a:normAutofit/>
          </a:bodyPr>
          <a:lstStyle/>
          <a:p>
            <a:pPr>
              <a:spcBef>
                <a:spcPct val="20000"/>
              </a:spcBef>
              <a:spcAft>
                <a:spcPts val="600"/>
              </a:spcAft>
              <a:buClr>
                <a:schemeClr val="accent2"/>
              </a:buClr>
              <a:buSzPct val="92000"/>
              <a:buFont typeface="Wingdings 2" panose="05020102010507070707" pitchFamily="18" charset="2"/>
              <a:buChar char=""/>
            </a:pPr>
            <a:r>
              <a:rPr lang="en-US" sz="2800" dirty="0">
                <a:solidFill>
                  <a:srgbClr val="FFFFFF"/>
                </a:solidFill>
                <a:latin typeface="Times New Roman" panose="02020603050405020304" pitchFamily="18" charset="0"/>
                <a:cs typeface="Times New Roman" panose="02020603050405020304" pitchFamily="18" charset="0"/>
              </a:rPr>
              <a:t>The data used in this report was collected through various sites like, “</a:t>
            </a:r>
            <a:r>
              <a:rPr lang="en-US" sz="2800" dirty="0" err="1">
                <a:solidFill>
                  <a:srgbClr val="FFFFFF"/>
                </a:solidFill>
                <a:latin typeface="Times New Roman" panose="02020603050405020304" pitchFamily="18" charset="0"/>
                <a:cs typeface="Times New Roman" panose="02020603050405020304" pitchFamily="18" charset="0"/>
              </a:rPr>
              <a:t>Kraggle</a:t>
            </a:r>
            <a:r>
              <a:rPr lang="en-US" sz="2800" dirty="0">
                <a:solidFill>
                  <a:srgbClr val="FFFFFF"/>
                </a:solidFill>
                <a:latin typeface="Times New Roman" panose="02020603050405020304" pitchFamily="18" charset="0"/>
                <a:cs typeface="Times New Roman" panose="02020603050405020304" pitchFamily="18" charset="0"/>
              </a:rPr>
              <a:t>” and “</a:t>
            </a:r>
            <a:r>
              <a:rPr lang="en-US" sz="2800" dirty="0" err="1">
                <a:solidFill>
                  <a:srgbClr val="FFFFFF"/>
                </a:solidFill>
                <a:latin typeface="Times New Roman" panose="02020603050405020304" pitchFamily="18" charset="0"/>
                <a:cs typeface="Times New Roman" panose="02020603050405020304" pitchFamily="18" charset="0"/>
              </a:rPr>
              <a:t>Bloomsberg</a:t>
            </a:r>
            <a:r>
              <a:rPr lang="en-US" sz="2800" dirty="0">
                <a:solidFill>
                  <a:srgbClr val="FFFFFF"/>
                </a:solidFill>
                <a:latin typeface="Times New Roman" panose="02020603050405020304" pitchFamily="18" charset="0"/>
                <a:cs typeface="Times New Roman" panose="02020603050405020304" pitchFamily="18" charset="0"/>
              </a:rPr>
              <a:t>”. The data was joined with intentions to compare events that occurred during certain time periods.  After the conclusion section, you will find a list of sources that were used in the construction of this report. I did not modify the sources that were used in this report. </a:t>
            </a:r>
          </a:p>
        </p:txBody>
      </p:sp>
    </p:spTree>
    <p:extLst>
      <p:ext uri="{BB962C8B-B14F-4D97-AF65-F5344CB8AC3E}">
        <p14:creationId xmlns:p14="http://schemas.microsoft.com/office/powerpoint/2010/main" val="61535328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Logo&#10;&#10;Description automatically generated">
            <a:extLst>
              <a:ext uri="{FF2B5EF4-FFF2-40B4-BE49-F238E27FC236}">
                <a16:creationId xmlns:a16="http://schemas.microsoft.com/office/drawing/2014/main" id="{42A67FC6-6B19-459B-AD80-337880F47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86"/>
            <a:ext cx="12192000" cy="7041044"/>
          </a:xfrm>
          <a:prstGeom prst="rect">
            <a:avLst/>
          </a:prstGeom>
        </p:spPr>
      </p:pic>
      <p:sp>
        <p:nvSpPr>
          <p:cNvPr id="3" name="TextBox 2">
            <a:extLst>
              <a:ext uri="{FF2B5EF4-FFF2-40B4-BE49-F238E27FC236}">
                <a16:creationId xmlns:a16="http://schemas.microsoft.com/office/drawing/2014/main" id="{5583123D-12ED-4BE8-9FCD-82F88AAC10A2}"/>
              </a:ext>
            </a:extLst>
          </p:cNvPr>
          <p:cNvSpPr txBox="1"/>
          <p:nvPr/>
        </p:nvSpPr>
        <p:spPr>
          <a:xfrm>
            <a:off x="153759" y="137259"/>
            <a:ext cx="11976474" cy="2215991"/>
          </a:xfrm>
          <a:prstGeom prst="rect">
            <a:avLst/>
          </a:prstGeom>
          <a:noFill/>
        </p:spPr>
        <p:txBody>
          <a:bodyPr wrap="square" rtlCol="0">
            <a:spAutoFit/>
          </a:bodyPr>
          <a:lstStyle/>
          <a:p>
            <a:r>
              <a:rPr lang="en-US" sz="2300" dirty="0">
                <a:latin typeface="Times New Roman" panose="02020603050405020304" pitchFamily="18" charset="0"/>
                <a:cs typeface="Times New Roman" panose="02020603050405020304" pitchFamily="18" charset="0"/>
              </a:rPr>
              <a:t>When the subreddit r/</a:t>
            </a:r>
            <a:r>
              <a:rPr lang="en-US" sz="2300" dirty="0" err="1">
                <a:latin typeface="Times New Roman" panose="02020603050405020304" pitchFamily="18" charset="0"/>
                <a:cs typeface="Times New Roman" panose="02020603050405020304" pitchFamily="18" charset="0"/>
              </a:rPr>
              <a:t>wallstreetbets</a:t>
            </a:r>
            <a:r>
              <a:rPr lang="en-US" sz="2300" dirty="0">
                <a:latin typeface="Times New Roman" panose="02020603050405020304" pitchFamily="18" charset="0"/>
                <a:cs typeface="Times New Roman" panose="02020603050405020304" pitchFamily="18" charset="0"/>
              </a:rPr>
              <a:t> members started discussing investing in the GameStop stock, GME, in mid-2019, they didn’t quite have an idea of just where that was going to lead them to. A build up of the stock being mentioned and the talk about taking down hedge fund managers in this subreddit led to more and more amateur investors, investing their money into GameStop and soon saw that they were increasing their share closing prices. It exploded from there, where at once a share of GME was merely $14, it rose as high as $347.51.</a:t>
            </a:r>
          </a:p>
        </p:txBody>
      </p:sp>
      <p:grpSp>
        <p:nvGrpSpPr>
          <p:cNvPr id="7" name="Group 6">
            <a:extLst>
              <a:ext uri="{FF2B5EF4-FFF2-40B4-BE49-F238E27FC236}">
                <a16:creationId xmlns:a16="http://schemas.microsoft.com/office/drawing/2014/main" id="{DB0BC1CF-CFFC-40B6-A803-0E3E7AF50BF7}"/>
              </a:ext>
            </a:extLst>
          </p:cNvPr>
          <p:cNvGrpSpPr/>
          <p:nvPr/>
        </p:nvGrpSpPr>
        <p:grpSpPr>
          <a:xfrm>
            <a:off x="153759" y="2440004"/>
            <a:ext cx="1958070" cy="3787251"/>
            <a:chOff x="7991474" y="986058"/>
            <a:chExt cx="2859397" cy="3787251"/>
          </a:xfrm>
        </p:grpSpPr>
        <p:sp>
          <p:nvSpPr>
            <p:cNvPr id="4" name="TextBox 3">
              <a:extLst>
                <a:ext uri="{FF2B5EF4-FFF2-40B4-BE49-F238E27FC236}">
                  <a16:creationId xmlns:a16="http://schemas.microsoft.com/office/drawing/2014/main" id="{54412695-49A3-4C3F-A2F6-38AAD57B4506}"/>
                </a:ext>
              </a:extLst>
            </p:cNvPr>
            <p:cNvSpPr txBox="1"/>
            <p:nvPr/>
          </p:nvSpPr>
          <p:spPr>
            <a:xfrm>
              <a:off x="7991474" y="986058"/>
              <a:ext cx="2859397" cy="86177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$14   $347.51	</a:t>
              </a:r>
            </a:p>
          </p:txBody>
        </p:sp>
        <p:sp>
          <p:nvSpPr>
            <p:cNvPr id="5" name="Arrow: Up 4">
              <a:extLst>
                <a:ext uri="{FF2B5EF4-FFF2-40B4-BE49-F238E27FC236}">
                  <a16:creationId xmlns:a16="http://schemas.microsoft.com/office/drawing/2014/main" id="{61A0FF64-F62E-411D-9062-E31ECDEF1C1C}"/>
                </a:ext>
              </a:extLst>
            </p:cNvPr>
            <p:cNvSpPr/>
            <p:nvPr/>
          </p:nvSpPr>
          <p:spPr>
            <a:xfrm>
              <a:off x="9273266" y="1463112"/>
              <a:ext cx="523875" cy="3244411"/>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D4A735AD-D17D-4DDF-9F32-A843D50B5306}"/>
                </a:ext>
              </a:extLst>
            </p:cNvPr>
            <p:cNvSpPr/>
            <p:nvPr/>
          </p:nvSpPr>
          <p:spPr>
            <a:xfrm>
              <a:off x="7991474" y="1528898"/>
              <a:ext cx="523875" cy="3244411"/>
            </a:xfrm>
            <a:prstGeom prst="downArrow">
              <a:avLst/>
            </a:prstGeom>
            <a:solidFill>
              <a:srgbClr val="FC190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39F9B4C5-0704-4D8E-9D78-6AA036CBD0AC}"/>
              </a:ext>
            </a:extLst>
          </p:cNvPr>
          <p:cNvSpPr txBox="1"/>
          <p:nvPr/>
        </p:nvSpPr>
        <p:spPr>
          <a:xfrm>
            <a:off x="2694748" y="4964001"/>
            <a:ext cx="9077617" cy="86177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If it were not for the constant chatter about the GameStop stock, GME, the price would have never rose as high as it did. </a:t>
            </a:r>
          </a:p>
        </p:txBody>
      </p:sp>
    </p:spTree>
    <p:extLst>
      <p:ext uri="{BB962C8B-B14F-4D97-AF65-F5344CB8AC3E}">
        <p14:creationId xmlns:p14="http://schemas.microsoft.com/office/powerpoint/2010/main" val="2947683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8EB59DB-87FC-412C-8D40-D50677947978}"/>
              </a:ext>
            </a:extLst>
          </p:cNvPr>
          <p:cNvGrpSpPr/>
          <p:nvPr/>
        </p:nvGrpSpPr>
        <p:grpSpPr>
          <a:xfrm>
            <a:off x="141551" y="819150"/>
            <a:ext cx="2960951" cy="4794824"/>
            <a:chOff x="141551" y="819150"/>
            <a:chExt cx="2960951" cy="4794824"/>
          </a:xfrm>
        </p:grpSpPr>
        <p:sp>
          <p:nvSpPr>
            <p:cNvPr id="5" name="TextBox 4">
              <a:extLst>
                <a:ext uri="{FF2B5EF4-FFF2-40B4-BE49-F238E27FC236}">
                  <a16:creationId xmlns:a16="http://schemas.microsoft.com/office/drawing/2014/main" id="{92618698-AEF9-4E39-82FE-2FDAF30016AF}"/>
                </a:ext>
              </a:extLst>
            </p:cNvPr>
            <p:cNvSpPr txBox="1"/>
            <p:nvPr/>
          </p:nvSpPr>
          <p:spPr>
            <a:xfrm>
              <a:off x="141551" y="819150"/>
              <a:ext cx="2524125"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Note 1: These dates are showing from Dec 1, 2019 – Dec 2, 2020 </a:t>
              </a:r>
            </a:p>
            <a:p>
              <a:r>
                <a:rPr lang="en-US" dirty="0">
                  <a:latin typeface="Times New Roman" panose="02020603050405020304" pitchFamily="18" charset="0"/>
                  <a:cs typeface="Times New Roman" panose="02020603050405020304" pitchFamily="18" charset="0"/>
                </a:rPr>
                <a:t>Note 2: Notice the interval for Average closing price is between </a:t>
              </a:r>
              <a:r>
                <a:rPr lang="en-US" b="1" dirty="0">
                  <a:latin typeface="Times New Roman" panose="02020603050405020304" pitchFamily="18" charset="0"/>
                  <a:cs typeface="Times New Roman" panose="02020603050405020304" pitchFamily="18" charset="0"/>
                </a:rPr>
                <a:t>$0.0 – $6.5.</a:t>
              </a:r>
            </a:p>
          </p:txBody>
        </p:sp>
        <p:sp>
          <p:nvSpPr>
            <p:cNvPr id="6" name="TextBox 5">
              <a:extLst>
                <a:ext uri="{FF2B5EF4-FFF2-40B4-BE49-F238E27FC236}">
                  <a16:creationId xmlns:a16="http://schemas.microsoft.com/office/drawing/2014/main" id="{66E23C35-710B-45B7-B649-F1C1990503E4}"/>
                </a:ext>
              </a:extLst>
            </p:cNvPr>
            <p:cNvSpPr txBox="1"/>
            <p:nvPr/>
          </p:nvSpPr>
          <p:spPr>
            <a:xfrm>
              <a:off x="231396" y="3343275"/>
              <a:ext cx="2673729"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Note 2: These dates are showing from Dec 1, 2020 – Dec 2, 2020</a:t>
              </a:r>
            </a:p>
            <a:p>
              <a:r>
                <a:rPr lang="en-US" dirty="0">
                  <a:latin typeface="Times New Roman" panose="02020603050405020304" pitchFamily="18" charset="0"/>
                  <a:cs typeface="Times New Roman" panose="02020603050405020304" pitchFamily="18" charset="0"/>
                </a:rPr>
                <a:t>Note 2: Notice the interval for Average closing price is between </a:t>
              </a:r>
              <a:r>
                <a:rPr lang="en-US" b="1" dirty="0">
                  <a:latin typeface="Times New Roman" panose="02020603050405020304" pitchFamily="18" charset="0"/>
                  <a:cs typeface="Times New Roman" panose="02020603050405020304" pitchFamily="18" charset="0"/>
                </a:rPr>
                <a:t>$0 – $360.</a:t>
              </a:r>
            </a:p>
          </p:txBody>
        </p:sp>
        <p:pic>
          <p:nvPicPr>
            <p:cNvPr id="8" name="Graphic 7" descr="Arrow: Slight curve with solid fill">
              <a:extLst>
                <a:ext uri="{FF2B5EF4-FFF2-40B4-BE49-F238E27FC236}">
                  <a16:creationId xmlns:a16="http://schemas.microsoft.com/office/drawing/2014/main" id="{B69B22A8-E24D-4934-A5CE-F5FEE94E15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88102" y="1285875"/>
              <a:ext cx="914400" cy="914400"/>
            </a:xfrm>
            <a:prstGeom prst="rect">
              <a:avLst/>
            </a:prstGeom>
          </p:spPr>
        </p:pic>
        <p:pic>
          <p:nvPicPr>
            <p:cNvPr id="9" name="Graphic 8" descr="Arrow: Slight curve with solid fill">
              <a:extLst>
                <a:ext uri="{FF2B5EF4-FFF2-40B4-BE49-F238E27FC236}">
                  <a16:creationId xmlns:a16="http://schemas.microsoft.com/office/drawing/2014/main" id="{156180D0-D953-486C-9AC1-1AD1C95443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79889" y="4699574"/>
              <a:ext cx="914400" cy="914400"/>
            </a:xfrm>
            <a:prstGeom prst="rect">
              <a:avLst/>
            </a:prstGeom>
          </p:spPr>
        </p:pic>
      </p:grpSp>
      <p:pic>
        <p:nvPicPr>
          <p:cNvPr id="12" name="Picture 11">
            <a:extLst>
              <a:ext uri="{FF2B5EF4-FFF2-40B4-BE49-F238E27FC236}">
                <a16:creationId xmlns:a16="http://schemas.microsoft.com/office/drawing/2014/main" id="{1A846F10-3F31-441A-9987-8DA8BC4CD12C}"/>
              </a:ext>
            </a:extLst>
          </p:cNvPr>
          <p:cNvPicPr>
            <a:picLocks noChangeAspect="1"/>
          </p:cNvPicPr>
          <p:nvPr/>
        </p:nvPicPr>
        <p:blipFill>
          <a:blip r:embed="rId4"/>
          <a:stretch>
            <a:fillRect/>
          </a:stretch>
        </p:blipFill>
        <p:spPr>
          <a:xfrm>
            <a:off x="3609574" y="737018"/>
            <a:ext cx="7842197" cy="6120982"/>
          </a:xfrm>
          <a:prstGeom prst="rect">
            <a:avLst/>
          </a:prstGeom>
        </p:spPr>
      </p:pic>
    </p:spTree>
    <p:extLst>
      <p:ext uri="{BB962C8B-B14F-4D97-AF65-F5344CB8AC3E}">
        <p14:creationId xmlns:p14="http://schemas.microsoft.com/office/powerpoint/2010/main" val="2896021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321FB5-7995-4FCC-BF9D-F9B33ABAA4BB}"/>
              </a:ext>
            </a:extLst>
          </p:cNvPr>
          <p:cNvGrpSpPr/>
          <p:nvPr/>
        </p:nvGrpSpPr>
        <p:grpSpPr>
          <a:xfrm>
            <a:off x="468085" y="1342886"/>
            <a:ext cx="3494316" cy="4227698"/>
            <a:chOff x="141551" y="819150"/>
            <a:chExt cx="2960951" cy="4858572"/>
          </a:xfrm>
        </p:grpSpPr>
        <p:sp>
          <p:nvSpPr>
            <p:cNvPr id="5" name="TextBox 4">
              <a:extLst>
                <a:ext uri="{FF2B5EF4-FFF2-40B4-BE49-F238E27FC236}">
                  <a16:creationId xmlns:a16="http://schemas.microsoft.com/office/drawing/2014/main" id="{BFB1F2B3-E6CB-4634-837B-6FF0854EF0E0}"/>
                </a:ext>
              </a:extLst>
            </p:cNvPr>
            <p:cNvSpPr txBox="1"/>
            <p:nvPr/>
          </p:nvSpPr>
          <p:spPr>
            <a:xfrm>
              <a:off x="141551" y="819150"/>
              <a:ext cx="2524125"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Note 1: </a:t>
              </a:r>
              <a:r>
                <a:rPr lang="en-US" dirty="0">
                  <a:latin typeface="Times New Roman" panose="02020603050405020304" pitchFamily="18" charset="0"/>
                  <a:cs typeface="Times New Roman" panose="02020603050405020304" pitchFamily="18" charset="0"/>
                </a:rPr>
                <a:t>These dates are showing from Jan 21, 2020 – Jan 29, 2020 </a:t>
              </a:r>
            </a:p>
            <a:p>
              <a:r>
                <a:rPr lang="en-US" b="1" dirty="0">
                  <a:latin typeface="Times New Roman" panose="02020603050405020304" pitchFamily="18" charset="0"/>
                  <a:cs typeface="Times New Roman" panose="02020603050405020304" pitchFamily="18" charset="0"/>
                </a:rPr>
                <a:t>Note 2: </a:t>
              </a:r>
              <a:r>
                <a:rPr lang="en-US" dirty="0">
                  <a:latin typeface="Times New Roman" panose="02020603050405020304" pitchFamily="18" charset="0"/>
                  <a:cs typeface="Times New Roman" panose="02020603050405020304" pitchFamily="18" charset="0"/>
                </a:rPr>
                <a:t>Notice the interval for Average closing price is between </a:t>
              </a:r>
              <a:r>
                <a:rPr lang="en-US" b="1" dirty="0">
                  <a:latin typeface="Times New Roman" panose="02020603050405020304" pitchFamily="18" charset="0"/>
                  <a:cs typeface="Times New Roman" panose="02020603050405020304" pitchFamily="18" charset="0"/>
                </a:rPr>
                <a:t>$0.0 – $6.5.</a:t>
              </a:r>
            </a:p>
          </p:txBody>
        </p:sp>
        <p:sp>
          <p:nvSpPr>
            <p:cNvPr id="6" name="TextBox 5">
              <a:extLst>
                <a:ext uri="{FF2B5EF4-FFF2-40B4-BE49-F238E27FC236}">
                  <a16:creationId xmlns:a16="http://schemas.microsoft.com/office/drawing/2014/main" id="{370BB53C-CE75-4F37-9526-9364FDCDCE00}"/>
                </a:ext>
              </a:extLst>
            </p:cNvPr>
            <p:cNvSpPr txBox="1"/>
            <p:nvPr/>
          </p:nvSpPr>
          <p:spPr>
            <a:xfrm>
              <a:off x="231396" y="3343275"/>
              <a:ext cx="2673729" cy="233444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Note 3: </a:t>
              </a:r>
              <a:r>
                <a:rPr lang="en-US" dirty="0">
                  <a:latin typeface="Times New Roman" panose="02020603050405020304" pitchFamily="18" charset="0"/>
                  <a:cs typeface="Times New Roman" panose="02020603050405020304" pitchFamily="18" charset="0"/>
                </a:rPr>
                <a:t>These dates are showing from Jan 19, 2021– Jan 29, 2021</a:t>
              </a:r>
            </a:p>
            <a:p>
              <a:r>
                <a:rPr lang="en-US" b="1" dirty="0">
                  <a:latin typeface="Times New Roman" panose="02020603050405020304" pitchFamily="18" charset="0"/>
                  <a:cs typeface="Times New Roman" panose="02020603050405020304" pitchFamily="18" charset="0"/>
                </a:rPr>
                <a:t>Note 4: </a:t>
              </a:r>
              <a:r>
                <a:rPr lang="en-US" dirty="0">
                  <a:latin typeface="Times New Roman" panose="02020603050405020304" pitchFamily="18" charset="0"/>
                  <a:cs typeface="Times New Roman" panose="02020603050405020304" pitchFamily="18" charset="0"/>
                </a:rPr>
                <a:t>Notice the interval for Average closing price is between</a:t>
              </a:r>
              <a:r>
                <a:rPr lang="en-US" b="1" dirty="0">
                  <a:latin typeface="Times New Roman" panose="02020603050405020304" pitchFamily="18" charset="0"/>
                  <a:cs typeface="Times New Roman" panose="02020603050405020304" pitchFamily="18" charset="0"/>
                </a:rPr>
                <a:t> $0 – $360.</a:t>
              </a:r>
            </a:p>
            <a:p>
              <a:endParaRPr lang="en-US" dirty="0"/>
            </a:p>
          </p:txBody>
        </p:sp>
        <p:pic>
          <p:nvPicPr>
            <p:cNvPr id="7" name="Graphic 6" descr="Arrow: Slight curve with solid fill">
              <a:extLst>
                <a:ext uri="{FF2B5EF4-FFF2-40B4-BE49-F238E27FC236}">
                  <a16:creationId xmlns:a16="http://schemas.microsoft.com/office/drawing/2014/main" id="{F839704B-B0A7-4E8C-BD9D-9AC24F05FD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88102" y="1285875"/>
              <a:ext cx="914400" cy="914400"/>
            </a:xfrm>
            <a:prstGeom prst="rect">
              <a:avLst/>
            </a:prstGeom>
          </p:spPr>
        </p:pic>
        <p:pic>
          <p:nvPicPr>
            <p:cNvPr id="8" name="Graphic 7" descr="Arrow: Slight curve with solid fill">
              <a:extLst>
                <a:ext uri="{FF2B5EF4-FFF2-40B4-BE49-F238E27FC236}">
                  <a16:creationId xmlns:a16="http://schemas.microsoft.com/office/drawing/2014/main" id="{58D28F34-6897-4C0F-A868-81CAF582DD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79889" y="4699574"/>
              <a:ext cx="914400" cy="914400"/>
            </a:xfrm>
            <a:prstGeom prst="rect">
              <a:avLst/>
            </a:prstGeom>
          </p:spPr>
        </p:pic>
      </p:grpSp>
      <p:pic>
        <p:nvPicPr>
          <p:cNvPr id="10" name="Picture 9">
            <a:extLst>
              <a:ext uri="{FF2B5EF4-FFF2-40B4-BE49-F238E27FC236}">
                <a16:creationId xmlns:a16="http://schemas.microsoft.com/office/drawing/2014/main" id="{5893E592-BA42-44F2-8FD9-F8C5D301DF8E}"/>
              </a:ext>
            </a:extLst>
          </p:cNvPr>
          <p:cNvPicPr>
            <a:picLocks noChangeAspect="1"/>
          </p:cNvPicPr>
          <p:nvPr/>
        </p:nvPicPr>
        <p:blipFill>
          <a:blip r:embed="rId4"/>
          <a:stretch>
            <a:fillRect/>
          </a:stretch>
        </p:blipFill>
        <p:spPr>
          <a:xfrm>
            <a:off x="4082716" y="683077"/>
            <a:ext cx="7956884" cy="6128951"/>
          </a:xfrm>
          <a:prstGeom prst="rect">
            <a:avLst/>
          </a:prstGeom>
        </p:spPr>
      </p:pic>
    </p:spTree>
    <p:extLst>
      <p:ext uri="{BB962C8B-B14F-4D97-AF65-F5344CB8AC3E}">
        <p14:creationId xmlns:p14="http://schemas.microsoft.com/office/powerpoint/2010/main" val="462583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21" name="Group 20">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2" name="Rectangle 21">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Box 3">
            <a:extLst>
              <a:ext uri="{FF2B5EF4-FFF2-40B4-BE49-F238E27FC236}">
                <a16:creationId xmlns:a16="http://schemas.microsoft.com/office/drawing/2014/main" id="{F2280748-5B4C-4786-83C8-05C22473D99C}"/>
              </a:ext>
            </a:extLst>
          </p:cNvPr>
          <p:cNvSpPr txBox="1"/>
          <p:nvPr/>
        </p:nvSpPr>
        <p:spPr>
          <a:xfrm>
            <a:off x="778857" y="948413"/>
            <a:ext cx="3033249" cy="3856229"/>
          </a:xfrm>
          <a:prstGeom prst="rect">
            <a:avLst/>
          </a:prstGeom>
        </p:spPr>
        <p:txBody>
          <a:bodyPr vert="horz" lIns="91440" tIns="45720" rIns="91440" bIns="45720" rtlCol="0" anchor="t">
            <a:noAutofit/>
          </a:bodyPr>
          <a:lstStyle/>
          <a:p>
            <a:pPr>
              <a:spcBef>
                <a:spcPct val="20000"/>
              </a:spcBef>
              <a:spcAft>
                <a:spcPts val="600"/>
              </a:spcAft>
              <a:buClr>
                <a:schemeClr val="accent2"/>
              </a:buClr>
              <a:buSzPct val="92000"/>
              <a:buFont typeface="Wingdings 2" panose="05020102010507070707" pitchFamily="18" charset="2"/>
              <a:buChar char=""/>
            </a:pPr>
            <a:r>
              <a:rPr lang="en-US" dirty="0">
                <a:solidFill>
                  <a:srgbClr val="FFFFFF"/>
                </a:solidFill>
                <a:latin typeface="Times New Roman" panose="02020603050405020304" pitchFamily="18" charset="0"/>
                <a:cs typeface="Times New Roman" panose="02020603050405020304" pitchFamily="18" charset="0"/>
              </a:rPr>
              <a:t>Most of the comments mentioned about the GME stock, in the subreddit r/</a:t>
            </a:r>
            <a:r>
              <a:rPr lang="en-US" dirty="0" err="1">
                <a:solidFill>
                  <a:srgbClr val="FFFFFF"/>
                </a:solidFill>
                <a:latin typeface="Times New Roman" panose="02020603050405020304" pitchFamily="18" charset="0"/>
                <a:cs typeface="Times New Roman" panose="02020603050405020304" pitchFamily="18" charset="0"/>
              </a:rPr>
              <a:t>wallstreetbets</a:t>
            </a:r>
            <a:r>
              <a:rPr lang="en-US" dirty="0">
                <a:solidFill>
                  <a:srgbClr val="FFFFFF"/>
                </a:solidFill>
                <a:latin typeface="Times New Roman" panose="02020603050405020304" pitchFamily="18" charset="0"/>
                <a:cs typeface="Times New Roman" panose="02020603050405020304" pitchFamily="18" charset="0"/>
              </a:rPr>
              <a:t>, were mentioned in more of a positive light when comparing days. Which would then lead me to believe that because buying into the GME stock was increasing the positive attitude as the share prices increased, it then led to the increase of positive comments in regard to buying GME shares and kept the cycle going in which more and more people bought GME shares.</a:t>
            </a:r>
          </a:p>
        </p:txBody>
      </p:sp>
      <p:pic>
        <p:nvPicPr>
          <p:cNvPr id="3" name="Picture 2">
            <a:extLst>
              <a:ext uri="{FF2B5EF4-FFF2-40B4-BE49-F238E27FC236}">
                <a16:creationId xmlns:a16="http://schemas.microsoft.com/office/drawing/2014/main" id="{1B0AE116-16DF-4950-A79D-56434934A7C1}"/>
              </a:ext>
            </a:extLst>
          </p:cNvPr>
          <p:cNvPicPr>
            <a:picLocks noChangeAspect="1"/>
          </p:cNvPicPr>
          <p:nvPr/>
        </p:nvPicPr>
        <p:blipFill>
          <a:blip r:embed="rId2"/>
          <a:stretch>
            <a:fillRect/>
          </a:stretch>
        </p:blipFill>
        <p:spPr>
          <a:xfrm>
            <a:off x="4822630" y="948413"/>
            <a:ext cx="6358846" cy="4959900"/>
          </a:xfrm>
          <a:prstGeom prst="rect">
            <a:avLst/>
          </a:prstGeom>
        </p:spPr>
      </p:pic>
    </p:spTree>
    <p:extLst>
      <p:ext uri="{BB962C8B-B14F-4D97-AF65-F5344CB8AC3E}">
        <p14:creationId xmlns:p14="http://schemas.microsoft.com/office/powerpoint/2010/main" val="189034864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10;&#10;Description automatically generated">
            <a:extLst>
              <a:ext uri="{FF2B5EF4-FFF2-40B4-BE49-F238E27FC236}">
                <a16:creationId xmlns:a16="http://schemas.microsoft.com/office/drawing/2014/main" id="{DC037124-0130-4988-A57B-4C045FC23D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05" y="100713"/>
            <a:ext cx="3895725" cy="6150429"/>
          </a:xfrm>
          <a:prstGeom prst="rect">
            <a:avLst/>
          </a:prstGeom>
        </p:spPr>
      </p:pic>
      <p:sp>
        <p:nvSpPr>
          <p:cNvPr id="2" name="TextBox 1">
            <a:extLst>
              <a:ext uri="{FF2B5EF4-FFF2-40B4-BE49-F238E27FC236}">
                <a16:creationId xmlns:a16="http://schemas.microsoft.com/office/drawing/2014/main" id="{47229DA0-BA41-40E5-B198-39033E5D718C}"/>
              </a:ext>
            </a:extLst>
          </p:cNvPr>
          <p:cNvSpPr txBox="1"/>
          <p:nvPr/>
        </p:nvSpPr>
        <p:spPr>
          <a:xfrm>
            <a:off x="3189515" y="0"/>
            <a:ext cx="521334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Some of the positive &amp; negative comments</a:t>
            </a:r>
          </a:p>
        </p:txBody>
      </p:sp>
      <p:sp>
        <p:nvSpPr>
          <p:cNvPr id="5" name="TextBox 4">
            <a:extLst>
              <a:ext uri="{FF2B5EF4-FFF2-40B4-BE49-F238E27FC236}">
                <a16:creationId xmlns:a16="http://schemas.microsoft.com/office/drawing/2014/main" id="{5BB3359E-ACA6-4ACC-84C3-5FC160A198B9}"/>
              </a:ext>
            </a:extLst>
          </p:cNvPr>
          <p:cNvSpPr txBox="1"/>
          <p:nvPr/>
        </p:nvSpPr>
        <p:spPr>
          <a:xfrm>
            <a:off x="2204789" y="168719"/>
            <a:ext cx="116232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A</a:t>
            </a:r>
          </a:p>
        </p:txBody>
      </p:sp>
      <p:pic>
        <p:nvPicPr>
          <p:cNvPr id="7" name="Picture 6" descr="Graphical user interface, text, application, email&#10;&#10;Description automatically generated">
            <a:extLst>
              <a:ext uri="{FF2B5EF4-FFF2-40B4-BE49-F238E27FC236}">
                <a16:creationId xmlns:a16="http://schemas.microsoft.com/office/drawing/2014/main" id="{89D18A38-8BD5-464B-9C3A-91F3A1683D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375" y="4335399"/>
            <a:ext cx="7969070" cy="2438535"/>
          </a:xfrm>
          <a:prstGeom prst="rect">
            <a:avLst/>
          </a:prstGeom>
        </p:spPr>
      </p:pic>
      <p:sp>
        <p:nvSpPr>
          <p:cNvPr id="8" name="TextBox 7">
            <a:extLst>
              <a:ext uri="{FF2B5EF4-FFF2-40B4-BE49-F238E27FC236}">
                <a16:creationId xmlns:a16="http://schemas.microsoft.com/office/drawing/2014/main" id="{2EE8F37F-9351-4F79-85E4-AA15D0023E08}"/>
              </a:ext>
            </a:extLst>
          </p:cNvPr>
          <p:cNvSpPr txBox="1"/>
          <p:nvPr/>
        </p:nvSpPr>
        <p:spPr>
          <a:xfrm>
            <a:off x="10039350" y="5724525"/>
            <a:ext cx="117157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B</a:t>
            </a:r>
          </a:p>
        </p:txBody>
      </p:sp>
      <p:pic>
        <p:nvPicPr>
          <p:cNvPr id="10" name="Picture 9">
            <a:extLst>
              <a:ext uri="{FF2B5EF4-FFF2-40B4-BE49-F238E27FC236}">
                <a16:creationId xmlns:a16="http://schemas.microsoft.com/office/drawing/2014/main" id="{8D28E3FA-D885-4697-9BD1-CD307014C3BD}"/>
              </a:ext>
            </a:extLst>
          </p:cNvPr>
          <p:cNvPicPr>
            <a:picLocks noChangeAspect="1"/>
          </p:cNvPicPr>
          <p:nvPr/>
        </p:nvPicPr>
        <p:blipFill>
          <a:blip r:embed="rId4"/>
          <a:stretch>
            <a:fillRect/>
          </a:stretch>
        </p:blipFill>
        <p:spPr>
          <a:xfrm>
            <a:off x="7960842" y="141514"/>
            <a:ext cx="4002558" cy="4452937"/>
          </a:xfrm>
          <a:prstGeom prst="rect">
            <a:avLst/>
          </a:prstGeom>
        </p:spPr>
      </p:pic>
      <p:sp>
        <p:nvSpPr>
          <p:cNvPr id="11" name="TextBox 10">
            <a:extLst>
              <a:ext uri="{FF2B5EF4-FFF2-40B4-BE49-F238E27FC236}">
                <a16:creationId xmlns:a16="http://schemas.microsoft.com/office/drawing/2014/main" id="{5F84EC18-71EC-4822-83F0-20B34CAC923D}"/>
              </a:ext>
            </a:extLst>
          </p:cNvPr>
          <p:cNvSpPr txBox="1"/>
          <p:nvPr/>
        </p:nvSpPr>
        <p:spPr>
          <a:xfrm>
            <a:off x="11169212" y="3324090"/>
            <a:ext cx="117157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C</a:t>
            </a:r>
          </a:p>
        </p:txBody>
      </p:sp>
      <p:pic>
        <p:nvPicPr>
          <p:cNvPr id="13" name="Picture 12">
            <a:extLst>
              <a:ext uri="{FF2B5EF4-FFF2-40B4-BE49-F238E27FC236}">
                <a16:creationId xmlns:a16="http://schemas.microsoft.com/office/drawing/2014/main" id="{77B90A51-62F4-413A-B09B-8B4C18FEE449}"/>
              </a:ext>
            </a:extLst>
          </p:cNvPr>
          <p:cNvPicPr>
            <a:picLocks noChangeAspect="1"/>
          </p:cNvPicPr>
          <p:nvPr/>
        </p:nvPicPr>
        <p:blipFill>
          <a:blip r:embed="rId5"/>
          <a:stretch>
            <a:fillRect/>
          </a:stretch>
        </p:blipFill>
        <p:spPr>
          <a:xfrm>
            <a:off x="3907058" y="780333"/>
            <a:ext cx="4495800" cy="3484634"/>
          </a:xfrm>
          <a:prstGeom prst="rect">
            <a:avLst/>
          </a:prstGeom>
        </p:spPr>
      </p:pic>
      <p:sp>
        <p:nvSpPr>
          <p:cNvPr id="14" name="TextBox 13">
            <a:extLst>
              <a:ext uri="{FF2B5EF4-FFF2-40B4-BE49-F238E27FC236}">
                <a16:creationId xmlns:a16="http://schemas.microsoft.com/office/drawing/2014/main" id="{BBD9E108-88AA-4A3C-8EB3-207828CD019D}"/>
              </a:ext>
            </a:extLst>
          </p:cNvPr>
          <p:cNvSpPr txBox="1"/>
          <p:nvPr/>
        </p:nvSpPr>
        <p:spPr>
          <a:xfrm>
            <a:off x="6286501" y="577486"/>
            <a:ext cx="116232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D</a:t>
            </a:r>
          </a:p>
        </p:txBody>
      </p:sp>
    </p:spTree>
    <p:extLst>
      <p:ext uri="{BB962C8B-B14F-4D97-AF65-F5344CB8AC3E}">
        <p14:creationId xmlns:p14="http://schemas.microsoft.com/office/powerpoint/2010/main" val="259603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9A26B8-6C4E-452B-ADD3-ED324A7AB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B4167E1-E2B0-4192-8DA2-6967DDFF8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03E4FEE-2E6A-44AB-B6BA-C1AD0CD6D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0817EB59-13B3-43DA-9B91-A7CC174A6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14813F77-8583-4216-B5F9-1D41B2D5E696}"/>
              </a:ext>
            </a:extLst>
          </p:cNvPr>
          <p:cNvSpPr txBox="1"/>
          <p:nvPr/>
        </p:nvSpPr>
        <p:spPr>
          <a:xfrm>
            <a:off x="811943" y="1595121"/>
            <a:ext cx="4947221" cy="3650344"/>
          </a:xfrm>
          <a:prstGeom prst="rect">
            <a:avLst/>
          </a:prstGeom>
        </p:spPr>
        <p:txBody>
          <a:bodyPr vert="horz" lIns="91440" tIns="45720" rIns="91440" bIns="45720" rtlCol="0" anchor="ctr">
            <a:normAutofit/>
          </a:bodyPr>
          <a:lstStyle/>
          <a:p>
            <a:pPr>
              <a:spcBef>
                <a:spcPct val="20000"/>
              </a:spcBef>
              <a:spcAft>
                <a:spcPts val="600"/>
              </a:spcAft>
              <a:buClr>
                <a:schemeClr val="accent2"/>
              </a:buClr>
              <a:buSzPct val="92000"/>
              <a:buFont typeface="Wingdings 2" panose="05020102010507070707" pitchFamily="18" charset="2"/>
              <a:buChar char=""/>
            </a:pPr>
            <a:r>
              <a:rPr lang="en-US" sz="2000" dirty="0">
                <a:solidFill>
                  <a:srgbClr val="FFFFFF"/>
                </a:solidFill>
                <a:latin typeface="Times New Roman" panose="02020603050405020304" pitchFamily="18" charset="0"/>
                <a:cs typeface="Times New Roman" panose="02020603050405020304" pitchFamily="18" charset="0"/>
              </a:rPr>
              <a:t>A breakdown of the process that took place, explained by a reddit user. Posts like these that inform the amateur investor and encourages the investors to keep holding and buying is why the GME stock took off as quickly as it did after gaining steam.</a:t>
            </a:r>
          </a:p>
        </p:txBody>
      </p:sp>
      <p:pic>
        <p:nvPicPr>
          <p:cNvPr id="4" name="Picture 3" descr="Graphical user interface, text, application&#10;&#10;Description automatically generated">
            <a:extLst>
              <a:ext uri="{FF2B5EF4-FFF2-40B4-BE49-F238E27FC236}">
                <a16:creationId xmlns:a16="http://schemas.microsoft.com/office/drawing/2014/main" id="{292E920C-F1C2-4069-A44A-125CC79278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8586" y="960723"/>
            <a:ext cx="4871471" cy="4945656"/>
          </a:xfrm>
          <a:prstGeom prst="rect">
            <a:avLst/>
          </a:prstGeom>
        </p:spPr>
      </p:pic>
    </p:spTree>
    <p:extLst>
      <p:ext uri="{BB962C8B-B14F-4D97-AF65-F5344CB8AC3E}">
        <p14:creationId xmlns:p14="http://schemas.microsoft.com/office/powerpoint/2010/main" val="228425310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13545D-4EA1-49F5-B684-8520108EBFB6}"/>
              </a:ext>
            </a:extLst>
          </p:cNvPr>
          <p:cNvSpPr txBox="1"/>
          <p:nvPr/>
        </p:nvSpPr>
        <p:spPr>
          <a:xfrm>
            <a:off x="4919662" y="407894"/>
            <a:ext cx="2352675" cy="630942"/>
          </a:xfrm>
          <a:prstGeom prst="rect">
            <a:avLst/>
          </a:prstGeom>
          <a:noFill/>
        </p:spPr>
        <p:txBody>
          <a:bodyPr wrap="square" rtlCol="0">
            <a:spAutoFit/>
          </a:bodyPr>
          <a:lstStyle/>
          <a:p>
            <a:r>
              <a:rPr lang="en-US" sz="3500" dirty="0">
                <a:latin typeface="Times New Roman" panose="02020603050405020304" pitchFamily="18" charset="0"/>
                <a:cs typeface="Times New Roman" panose="02020603050405020304" pitchFamily="18" charset="0"/>
              </a:rPr>
              <a:t>Data Issues</a:t>
            </a:r>
          </a:p>
        </p:txBody>
      </p:sp>
      <p:sp>
        <p:nvSpPr>
          <p:cNvPr id="3" name="TextBox 2">
            <a:extLst>
              <a:ext uri="{FF2B5EF4-FFF2-40B4-BE49-F238E27FC236}">
                <a16:creationId xmlns:a16="http://schemas.microsoft.com/office/drawing/2014/main" id="{EAA51F74-B547-47E8-8909-A556004F6D61}"/>
              </a:ext>
            </a:extLst>
          </p:cNvPr>
          <p:cNvSpPr txBox="1"/>
          <p:nvPr/>
        </p:nvSpPr>
        <p:spPr>
          <a:xfrm>
            <a:off x="483732" y="1297692"/>
            <a:ext cx="9591675"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Finding data sources that had similar date formats was a bit of a process. I would find great sources only to discover as I joined them that their dates varied and couldn’t be used as a comparison. For instance, one dataset would have the “Date” category as: 2021/12/05 12:00, while another was in the format: 05/12/2021, and would not have a time listed. I did like that the “</a:t>
            </a:r>
            <a:r>
              <a:rPr lang="en-US" dirty="0" err="1">
                <a:latin typeface="Times New Roman" panose="02020603050405020304" pitchFamily="18" charset="0"/>
                <a:cs typeface="Times New Roman" panose="02020603050405020304" pitchFamily="18" charset="0"/>
              </a:rPr>
              <a:t>Kraggle</a:t>
            </a:r>
            <a:r>
              <a:rPr lang="en-US" dirty="0">
                <a:latin typeface="Times New Roman" panose="02020603050405020304" pitchFamily="18" charset="0"/>
                <a:cs typeface="Times New Roman" panose="02020603050405020304" pitchFamily="18" charset="0"/>
              </a:rPr>
              <a:t>” site offered viewing the data in a “compact” form, it made the data easier to analyze. I considered cleaning up the data to match, but for time management reasons I chose to just investigate more data sets.</a:t>
            </a:r>
          </a:p>
        </p:txBody>
      </p:sp>
      <p:pic>
        <p:nvPicPr>
          <p:cNvPr id="5" name="Picture 4">
            <a:extLst>
              <a:ext uri="{FF2B5EF4-FFF2-40B4-BE49-F238E27FC236}">
                <a16:creationId xmlns:a16="http://schemas.microsoft.com/office/drawing/2014/main" id="{85C8C63C-82B3-4438-ACF9-4BD2766662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2907" y="3200400"/>
            <a:ext cx="6379093" cy="3651333"/>
          </a:xfrm>
          <a:prstGeom prst="rect">
            <a:avLst/>
          </a:prstGeom>
        </p:spPr>
      </p:pic>
      <p:sp>
        <p:nvSpPr>
          <p:cNvPr id="6" name="TextBox 5">
            <a:extLst>
              <a:ext uri="{FF2B5EF4-FFF2-40B4-BE49-F238E27FC236}">
                <a16:creationId xmlns:a16="http://schemas.microsoft.com/office/drawing/2014/main" id="{743E8F2A-5E28-4833-BE88-3C3845E2A5A9}"/>
              </a:ext>
            </a:extLst>
          </p:cNvPr>
          <p:cNvSpPr txBox="1"/>
          <p:nvPr/>
        </p:nvSpPr>
        <p:spPr>
          <a:xfrm>
            <a:off x="483732" y="3200400"/>
            <a:ext cx="4996541"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 I had started out looking into comparing data that had to do with NASA and their observations of new planets. I wanted to compare the number of discoveries amateurs were making against the scientists. But I realized I couldn’t analyze the data very well without doing more research and I had trouble finding the data for separating the different groups and their number of discoveries. So, I moved onto looking for new data on a different topic.</a:t>
            </a:r>
          </a:p>
        </p:txBody>
      </p:sp>
    </p:spTree>
    <p:extLst>
      <p:ext uri="{BB962C8B-B14F-4D97-AF65-F5344CB8AC3E}">
        <p14:creationId xmlns:p14="http://schemas.microsoft.com/office/powerpoint/2010/main" val="390110590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2960</TotalTime>
  <Words>1177</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Gill Sans MT</vt:lpstr>
      <vt:lpstr>Times New Roman</vt:lpstr>
      <vt:lpstr>Wingdings 2</vt:lpstr>
      <vt:lpstr>Dividend</vt:lpstr>
      <vt:lpstr>GameStop &amp; r/wallstreetbets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GameStop &amp; /WallstreetBets Analysis</dc:title>
  <dc:creator>Amber Webber</dc:creator>
  <cp:lastModifiedBy>Webber, Amber Paige</cp:lastModifiedBy>
  <cp:revision>34</cp:revision>
  <dcterms:created xsi:type="dcterms:W3CDTF">2021-03-24T17:59:27Z</dcterms:created>
  <dcterms:modified xsi:type="dcterms:W3CDTF">2021-03-26T19:20:20Z</dcterms:modified>
</cp:coreProperties>
</file>