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62" r:id="rId5"/>
    <p:sldId id="265" r:id="rId6"/>
    <p:sldId id="263" r:id="rId7"/>
    <p:sldId id="264" r:id="rId8"/>
    <p:sldId id="259" r:id="rId9"/>
    <p:sldId id="267" r:id="rId10"/>
    <p:sldId id="268" r:id="rId11"/>
    <p:sldId id="266" r:id="rId12"/>
    <p:sldId id="261"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15" autoAdjust="0"/>
    <p:restoredTop sz="94660"/>
  </p:normalViewPr>
  <p:slideViewPr>
    <p:cSldViewPr snapToGrid="0">
      <p:cViewPr>
        <p:scale>
          <a:sx n="75" d="100"/>
          <a:sy n="75" d="100"/>
        </p:scale>
        <p:origin x="3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F3EB-D7B4-04CB-4BF9-8E439C7B2845}"/>
              </a:ext>
            </a:extLst>
          </p:cNvPr>
          <p:cNvSpPr>
            <a:spLocks noGrp="1"/>
          </p:cNvSpPr>
          <p:nvPr>
            <p:ph type="title"/>
          </p:nvPr>
        </p:nvSpPr>
        <p:spPr/>
        <p:txBody>
          <a:bodyPr/>
          <a:lstStyle/>
          <a:p>
            <a:r>
              <a:rPr lang="en-GB" dirty="0"/>
              <a:t>TABLE of CONTENT</a:t>
            </a:r>
          </a:p>
        </p:txBody>
      </p:sp>
      <p:sp>
        <p:nvSpPr>
          <p:cNvPr id="3" name="Content Placeholder 2">
            <a:extLst>
              <a:ext uri="{FF2B5EF4-FFF2-40B4-BE49-F238E27FC236}">
                <a16:creationId xmlns:a16="http://schemas.microsoft.com/office/drawing/2014/main" id="{10E39452-9DF5-2A15-A636-54758CEF33B7}"/>
              </a:ext>
            </a:extLst>
          </p:cNvPr>
          <p:cNvSpPr>
            <a:spLocks noGrp="1"/>
          </p:cNvSpPr>
          <p:nvPr>
            <p:ph idx="1"/>
          </p:nvPr>
        </p:nvSpPr>
        <p:spPr/>
        <p:txBody>
          <a:bodyPr>
            <a:normAutofit fontScale="70000" lnSpcReduction="20000"/>
          </a:bodyPr>
          <a:lstStyle/>
          <a:p>
            <a:pPr marL="0" indent="0">
              <a:buNone/>
            </a:pPr>
            <a:r>
              <a:rPr lang="en-GB" dirty="0"/>
              <a:t>- Introduction</a:t>
            </a:r>
          </a:p>
          <a:p>
            <a:pPr marL="0" indent="0">
              <a:buNone/>
            </a:pPr>
            <a:r>
              <a:rPr lang="en-GB" dirty="0"/>
              <a:t>- Objective </a:t>
            </a:r>
          </a:p>
          <a:p>
            <a:pPr marL="0" indent="0">
              <a:buNone/>
            </a:pPr>
            <a:r>
              <a:rPr lang="en-GB" dirty="0"/>
              <a:t>- Problem statement </a:t>
            </a:r>
          </a:p>
          <a:p>
            <a:pPr marL="0" indent="0">
              <a:buNone/>
            </a:pPr>
            <a:r>
              <a:rPr lang="en-GB" dirty="0"/>
              <a:t>- Dataset insights and Data collection</a:t>
            </a:r>
          </a:p>
          <a:p>
            <a:pPr marL="0" indent="0">
              <a:buNone/>
            </a:pPr>
            <a:r>
              <a:rPr lang="en-GB" dirty="0"/>
              <a:t>- Data cleaning and Data transformation</a:t>
            </a:r>
          </a:p>
          <a:p>
            <a:pPr marL="0" indent="0">
              <a:buNone/>
            </a:pPr>
            <a:r>
              <a:rPr lang="en-GB" dirty="0"/>
              <a:t>- Report and Visualization </a:t>
            </a:r>
          </a:p>
          <a:p>
            <a:pPr marL="0" indent="0">
              <a:buNone/>
            </a:pPr>
            <a:r>
              <a:rPr lang="en-GB" dirty="0"/>
              <a:t>- Dashboard</a:t>
            </a:r>
          </a:p>
          <a:p>
            <a:pPr marL="0" indent="0">
              <a:buNone/>
            </a:pPr>
            <a:r>
              <a:rPr lang="en-GB" dirty="0"/>
              <a:t>- Conclusion</a:t>
            </a:r>
          </a:p>
          <a:p>
            <a:pPr marL="0" indent="0">
              <a:buNone/>
            </a:pPr>
            <a:r>
              <a:rPr lang="en-GB" dirty="0"/>
              <a:t>- References </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9534174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41FC-C01C-0A2E-40C3-0C1B6C873FEE}"/>
              </a:ext>
            </a:extLst>
          </p:cNvPr>
          <p:cNvSpPr>
            <a:spLocks noGrp="1"/>
          </p:cNvSpPr>
          <p:nvPr>
            <p:ph type="title"/>
          </p:nvPr>
        </p:nvSpPr>
        <p:spPr>
          <a:xfrm>
            <a:off x="1141413" y="0"/>
            <a:ext cx="9905998" cy="940775"/>
          </a:xfrm>
        </p:spPr>
        <p:txBody>
          <a:bodyPr/>
          <a:lstStyle/>
          <a:p>
            <a:r>
              <a:rPr lang="en-GB" dirty="0"/>
              <a:t>Report and visualization </a:t>
            </a:r>
          </a:p>
        </p:txBody>
      </p:sp>
      <p:pic>
        <p:nvPicPr>
          <p:cNvPr id="5" name="Content Placeholder 4">
            <a:extLst>
              <a:ext uri="{FF2B5EF4-FFF2-40B4-BE49-F238E27FC236}">
                <a16:creationId xmlns:a16="http://schemas.microsoft.com/office/drawing/2014/main" id="{A841835C-644F-0E2A-C1E8-E2021D951994}"/>
              </a:ext>
            </a:extLst>
          </p:cNvPr>
          <p:cNvPicPr>
            <a:picLocks noGrp="1" noChangeAspect="1"/>
          </p:cNvPicPr>
          <p:nvPr>
            <p:ph idx="1"/>
          </p:nvPr>
        </p:nvPicPr>
        <p:blipFill>
          <a:blip r:embed="rId2"/>
          <a:stretch>
            <a:fillRect/>
          </a:stretch>
        </p:blipFill>
        <p:spPr>
          <a:xfrm>
            <a:off x="58103" y="940776"/>
            <a:ext cx="6562830" cy="5344522"/>
          </a:xfrm>
        </p:spPr>
      </p:pic>
      <p:pic>
        <p:nvPicPr>
          <p:cNvPr id="7" name="Picture 6">
            <a:extLst>
              <a:ext uri="{FF2B5EF4-FFF2-40B4-BE49-F238E27FC236}">
                <a16:creationId xmlns:a16="http://schemas.microsoft.com/office/drawing/2014/main" id="{70D147A4-C7DA-2B5F-A45D-4BC51E1A7642}"/>
              </a:ext>
            </a:extLst>
          </p:cNvPr>
          <p:cNvPicPr>
            <a:picLocks noChangeAspect="1"/>
          </p:cNvPicPr>
          <p:nvPr/>
        </p:nvPicPr>
        <p:blipFill>
          <a:blip r:embed="rId3"/>
          <a:stretch>
            <a:fillRect/>
          </a:stretch>
        </p:blipFill>
        <p:spPr>
          <a:xfrm>
            <a:off x="6756400" y="940776"/>
            <a:ext cx="5435600" cy="5344522"/>
          </a:xfrm>
          <a:prstGeom prst="rect">
            <a:avLst/>
          </a:prstGeom>
        </p:spPr>
      </p:pic>
    </p:spTree>
    <p:extLst>
      <p:ext uri="{BB962C8B-B14F-4D97-AF65-F5344CB8AC3E}">
        <p14:creationId xmlns:p14="http://schemas.microsoft.com/office/powerpoint/2010/main" val="29159842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2394-A81A-ACEE-0A76-2CD93FE557B2}"/>
              </a:ext>
            </a:extLst>
          </p:cNvPr>
          <p:cNvSpPr>
            <a:spLocks noGrp="1"/>
          </p:cNvSpPr>
          <p:nvPr>
            <p:ph type="title"/>
          </p:nvPr>
        </p:nvSpPr>
        <p:spPr>
          <a:xfrm>
            <a:off x="924025" y="192506"/>
            <a:ext cx="10123386" cy="760396"/>
          </a:xfrm>
        </p:spPr>
        <p:txBody>
          <a:bodyPr/>
          <a:lstStyle/>
          <a:p>
            <a:r>
              <a:rPr lang="en-GB" dirty="0"/>
              <a:t>DASHBOARD</a:t>
            </a:r>
          </a:p>
        </p:txBody>
      </p:sp>
      <p:pic>
        <p:nvPicPr>
          <p:cNvPr id="5" name="Content Placeholder 4">
            <a:extLst>
              <a:ext uri="{FF2B5EF4-FFF2-40B4-BE49-F238E27FC236}">
                <a16:creationId xmlns:a16="http://schemas.microsoft.com/office/drawing/2014/main" id="{DE46BA7B-A132-D0C5-74F6-302E00C217E2}"/>
              </a:ext>
            </a:extLst>
          </p:cNvPr>
          <p:cNvPicPr>
            <a:picLocks noGrp="1" noChangeAspect="1"/>
          </p:cNvPicPr>
          <p:nvPr>
            <p:ph idx="1"/>
          </p:nvPr>
        </p:nvPicPr>
        <p:blipFill>
          <a:blip r:embed="rId2"/>
          <a:stretch>
            <a:fillRect/>
          </a:stretch>
        </p:blipFill>
        <p:spPr>
          <a:xfrm>
            <a:off x="818147" y="904778"/>
            <a:ext cx="10915047" cy="5573026"/>
          </a:xfrm>
        </p:spPr>
      </p:pic>
    </p:spTree>
    <p:extLst>
      <p:ext uri="{BB962C8B-B14F-4D97-AF65-F5344CB8AC3E}">
        <p14:creationId xmlns:p14="http://schemas.microsoft.com/office/powerpoint/2010/main" val="41729948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4843-B3FE-00A1-8822-4AC2E3186F13}"/>
              </a:ext>
            </a:extLst>
          </p:cNvPr>
          <p:cNvSpPr>
            <a:spLocks noGrp="1"/>
          </p:cNvSpPr>
          <p:nvPr>
            <p:ph type="title"/>
          </p:nvPr>
        </p:nvSpPr>
        <p:spPr>
          <a:xfrm>
            <a:off x="1141412" y="0"/>
            <a:ext cx="9905999" cy="1066799"/>
          </a:xfrm>
        </p:spPr>
        <p:txBody>
          <a:bodyPr/>
          <a:lstStyle/>
          <a:p>
            <a:r>
              <a:rPr lang="en-GB" dirty="0"/>
              <a:t>CONCLUSION</a:t>
            </a:r>
          </a:p>
        </p:txBody>
      </p:sp>
      <p:sp>
        <p:nvSpPr>
          <p:cNvPr id="3" name="Content Placeholder 2">
            <a:extLst>
              <a:ext uri="{FF2B5EF4-FFF2-40B4-BE49-F238E27FC236}">
                <a16:creationId xmlns:a16="http://schemas.microsoft.com/office/drawing/2014/main" id="{7A267D89-378E-C9AB-8E57-02B139D3E329}"/>
              </a:ext>
            </a:extLst>
          </p:cNvPr>
          <p:cNvSpPr>
            <a:spLocks noGrp="1"/>
          </p:cNvSpPr>
          <p:nvPr>
            <p:ph idx="1"/>
          </p:nvPr>
        </p:nvSpPr>
        <p:spPr>
          <a:xfrm>
            <a:off x="1141412" y="943276"/>
            <a:ext cx="9905999" cy="4847925"/>
          </a:xfrm>
        </p:spPr>
        <p:txBody>
          <a:bodyPr/>
          <a:lstStyle/>
          <a:p>
            <a:r>
              <a:rPr lang="en-GB" dirty="0"/>
              <a:t>In conclusion 2014 recorded the highest number of fatalities and 87.2% of male were killed during the event. Gunfire was the most common type of injury by victims, a lot of Youths participated in Hostility before their death and were mostly killed by Israeli Security forces. </a:t>
            </a:r>
          </a:p>
        </p:txBody>
      </p:sp>
    </p:spTree>
    <p:extLst>
      <p:ext uri="{BB962C8B-B14F-4D97-AF65-F5344CB8AC3E}">
        <p14:creationId xmlns:p14="http://schemas.microsoft.com/office/powerpoint/2010/main" val="13533286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5370-3CAF-A129-E076-07A2BB141B4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84E0DF-58AF-46EC-5766-ED906BD4DFB2}"/>
              </a:ext>
            </a:extLst>
          </p:cNvPr>
          <p:cNvSpPr>
            <a:spLocks noGrp="1"/>
          </p:cNvSpPr>
          <p:nvPr>
            <p:ph idx="1"/>
          </p:nvPr>
        </p:nvSpPr>
        <p:spPr/>
        <p:txBody>
          <a:bodyPr/>
          <a:lstStyle/>
          <a:p>
            <a:r>
              <a:rPr lang="en-GB" dirty="0"/>
              <a:t>Zack Beauchamp (Nov 9, 2023). </a:t>
            </a:r>
            <a:r>
              <a:rPr lang="en-GB" i="1" dirty="0"/>
              <a:t>Everything you need to know about Israel-Palestine. </a:t>
            </a:r>
            <a:r>
              <a:rPr lang="en-GB" dirty="0"/>
              <a:t>Editor’s note.</a:t>
            </a:r>
          </a:p>
          <a:p>
            <a:r>
              <a:rPr lang="en-GB" dirty="0"/>
              <a:t>Data collection - Kaggle.com  </a:t>
            </a:r>
          </a:p>
          <a:p>
            <a:endParaRPr lang="en-GB" dirty="0"/>
          </a:p>
        </p:txBody>
      </p:sp>
    </p:spTree>
    <p:extLst>
      <p:ext uri="{BB962C8B-B14F-4D97-AF65-F5344CB8AC3E}">
        <p14:creationId xmlns:p14="http://schemas.microsoft.com/office/powerpoint/2010/main" val="70717912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C2518-F46C-75B5-3C19-EAA13B06EDD2}"/>
              </a:ext>
            </a:extLst>
          </p:cNvPr>
          <p:cNvSpPr>
            <a:spLocks noGrp="1"/>
          </p:cNvSpPr>
          <p:nvPr>
            <p:ph idx="1"/>
          </p:nvPr>
        </p:nvSpPr>
        <p:spPr/>
        <p:txBody>
          <a:bodyPr>
            <a:normAutofit/>
          </a:bodyPr>
          <a:lstStyle/>
          <a:p>
            <a:pPr marL="0" indent="0" algn="ctr">
              <a:buNone/>
            </a:pPr>
            <a:r>
              <a:rPr lang="en-GB" sz="6000" dirty="0"/>
              <a:t>THANK YOU</a:t>
            </a:r>
          </a:p>
        </p:txBody>
      </p:sp>
    </p:spTree>
    <p:extLst>
      <p:ext uri="{BB962C8B-B14F-4D97-AF65-F5344CB8AC3E}">
        <p14:creationId xmlns:p14="http://schemas.microsoft.com/office/powerpoint/2010/main" val="39077722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808F-DFCC-1421-2DCE-502323BB113C}"/>
              </a:ext>
            </a:extLst>
          </p:cNvPr>
          <p:cNvSpPr>
            <a:spLocks noGrp="1"/>
          </p:cNvSpPr>
          <p:nvPr>
            <p:ph type="title"/>
          </p:nvPr>
        </p:nvSpPr>
        <p:spPr>
          <a:xfrm>
            <a:off x="1141412" y="342292"/>
            <a:ext cx="9905998" cy="724507"/>
          </a:xfrm>
        </p:spPr>
        <p:txBody>
          <a:bodyPr/>
          <a:lstStyle/>
          <a:p>
            <a:r>
              <a:rPr lang="en-GB" dirty="0"/>
              <a:t>Introduction</a:t>
            </a:r>
          </a:p>
        </p:txBody>
      </p:sp>
      <p:sp>
        <p:nvSpPr>
          <p:cNvPr id="3" name="Content Placeholder 2">
            <a:extLst>
              <a:ext uri="{FF2B5EF4-FFF2-40B4-BE49-F238E27FC236}">
                <a16:creationId xmlns:a16="http://schemas.microsoft.com/office/drawing/2014/main" id="{41370981-4116-DDCF-E788-41728CFDEB09}"/>
              </a:ext>
            </a:extLst>
          </p:cNvPr>
          <p:cNvSpPr>
            <a:spLocks noGrp="1"/>
          </p:cNvSpPr>
          <p:nvPr>
            <p:ph idx="1"/>
          </p:nvPr>
        </p:nvSpPr>
        <p:spPr>
          <a:xfrm>
            <a:off x="1141412" y="876300"/>
            <a:ext cx="9905999" cy="4914901"/>
          </a:xfrm>
        </p:spPr>
        <p:txBody>
          <a:bodyPr>
            <a:normAutofit fontScale="92500" lnSpcReduction="20000"/>
          </a:bodyPr>
          <a:lstStyle/>
          <a:p>
            <a:r>
              <a:rPr lang="en-GB" dirty="0"/>
              <a:t>Israel is the world’s only Jewish state, located just east of the Mediterranean Sea.</a:t>
            </a:r>
          </a:p>
          <a:p>
            <a:r>
              <a:rPr lang="en-GB" dirty="0"/>
              <a:t>Palestinians, the Arab population that hails from the land Israel now controls, refer to the territory as Palestine, and want to establish a state by that name on all or part of the same land. </a:t>
            </a:r>
          </a:p>
          <a:p>
            <a:r>
              <a:rPr lang="en-GB" dirty="0"/>
              <a:t>The Israeli-Palestinian conflict is over who gets what land and how it’s controlled. The 1967 war is particularly important for today’s conflict, as it left Israel in control of the West Bank and Gaza Strip, two territories home to large Palestinian populations.</a:t>
            </a:r>
          </a:p>
          <a:p>
            <a:r>
              <a:rPr lang="en-GB" dirty="0"/>
              <a:t>Currently, Israel is at war with Hamas -  a conflict following a horrific rampage on October 7, 2023, in which militants from Hamas and Palestinian Islamic Jihad, another extremist group, launched attacks that killed more than 1,400 Israelis and took more than 240 hostage. Israel has responded with widespread bombardment of Gaza Strip and a ground incursion, killing and injuring tens of thousands of Palestinians.</a:t>
            </a:r>
          </a:p>
        </p:txBody>
      </p:sp>
    </p:spTree>
    <p:extLst>
      <p:ext uri="{BB962C8B-B14F-4D97-AF65-F5344CB8AC3E}">
        <p14:creationId xmlns:p14="http://schemas.microsoft.com/office/powerpoint/2010/main" val="11314642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D174-958B-9FCD-B39C-30DB4395F786}"/>
              </a:ext>
            </a:extLst>
          </p:cNvPr>
          <p:cNvSpPr>
            <a:spLocks noGrp="1"/>
          </p:cNvSpPr>
          <p:nvPr>
            <p:ph type="ctrTitle"/>
          </p:nvPr>
        </p:nvSpPr>
        <p:spPr/>
        <p:txBody>
          <a:bodyPr/>
          <a:lstStyle/>
          <a:p>
            <a:r>
              <a:rPr lang="en-GB" dirty="0"/>
              <a:t>Israeli – Palestinian FATALITIES</a:t>
            </a:r>
          </a:p>
        </p:txBody>
      </p:sp>
      <p:sp>
        <p:nvSpPr>
          <p:cNvPr id="3" name="Subtitle 2">
            <a:extLst>
              <a:ext uri="{FF2B5EF4-FFF2-40B4-BE49-F238E27FC236}">
                <a16:creationId xmlns:a16="http://schemas.microsoft.com/office/drawing/2014/main" id="{F3956D9F-DE39-0688-C563-7268D843BF97}"/>
              </a:ext>
            </a:extLst>
          </p:cNvPr>
          <p:cNvSpPr>
            <a:spLocks noGrp="1"/>
          </p:cNvSpPr>
          <p:nvPr>
            <p:ph type="subTitle" idx="1"/>
          </p:nvPr>
        </p:nvSpPr>
        <p:spPr/>
        <p:txBody>
          <a:bodyPr/>
          <a:lstStyle/>
          <a:p>
            <a:r>
              <a:rPr lang="en-GB" dirty="0"/>
              <a:t>Analysis OF FATALITY RATE FROM (2000 to 2023)</a:t>
            </a:r>
          </a:p>
        </p:txBody>
      </p:sp>
    </p:spTree>
    <p:extLst>
      <p:ext uri="{BB962C8B-B14F-4D97-AF65-F5344CB8AC3E}">
        <p14:creationId xmlns:p14="http://schemas.microsoft.com/office/powerpoint/2010/main" val="35506284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5603-E829-82C4-1244-704E18B31AD9}"/>
              </a:ext>
            </a:extLst>
          </p:cNvPr>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75C08F54-CFFD-1A1B-906C-A089E960F55E}"/>
              </a:ext>
            </a:extLst>
          </p:cNvPr>
          <p:cNvSpPr>
            <a:spLocks noGrp="1"/>
          </p:cNvSpPr>
          <p:nvPr>
            <p:ph idx="1"/>
          </p:nvPr>
        </p:nvSpPr>
        <p:spPr/>
        <p:txBody>
          <a:bodyPr/>
          <a:lstStyle/>
          <a:p>
            <a:r>
              <a:rPr lang="en-GB" dirty="0"/>
              <a:t>The aim of this project is to show the exploration process, the analytical methods and the findings of the Israeli – Palestinian fatalities rate for 23 years or more.</a:t>
            </a:r>
          </a:p>
        </p:txBody>
      </p:sp>
    </p:spTree>
    <p:extLst>
      <p:ext uri="{BB962C8B-B14F-4D97-AF65-F5344CB8AC3E}">
        <p14:creationId xmlns:p14="http://schemas.microsoft.com/office/powerpoint/2010/main" val="4250425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AD6E-2ABC-9E33-D599-BA2018709C48}"/>
              </a:ext>
            </a:extLst>
          </p:cNvPr>
          <p:cNvSpPr>
            <a:spLocks noGrp="1"/>
          </p:cNvSpPr>
          <p:nvPr>
            <p:ph type="title"/>
          </p:nvPr>
        </p:nvSpPr>
        <p:spPr>
          <a:xfrm>
            <a:off x="1149350" y="408967"/>
            <a:ext cx="9905998" cy="657832"/>
          </a:xfrm>
        </p:spPr>
        <p:txBody>
          <a:bodyPr/>
          <a:lstStyle/>
          <a:p>
            <a:r>
              <a:rPr lang="en-GB" dirty="0"/>
              <a:t>Problem statement</a:t>
            </a:r>
          </a:p>
        </p:txBody>
      </p:sp>
      <p:sp>
        <p:nvSpPr>
          <p:cNvPr id="3" name="Content Placeholder 2">
            <a:extLst>
              <a:ext uri="{FF2B5EF4-FFF2-40B4-BE49-F238E27FC236}">
                <a16:creationId xmlns:a16="http://schemas.microsoft.com/office/drawing/2014/main" id="{3C9602E5-D06A-1E66-07D0-E5A2F6E8BD57}"/>
              </a:ext>
            </a:extLst>
          </p:cNvPr>
          <p:cNvSpPr>
            <a:spLocks noGrp="1"/>
          </p:cNvSpPr>
          <p:nvPr>
            <p:ph idx="1"/>
          </p:nvPr>
        </p:nvSpPr>
        <p:spPr>
          <a:xfrm>
            <a:off x="1141412" y="1066799"/>
            <a:ext cx="9905999" cy="4724402"/>
          </a:xfrm>
        </p:spPr>
        <p:txBody>
          <a:bodyPr>
            <a:normAutofit fontScale="70000" lnSpcReduction="20000"/>
          </a:bodyPr>
          <a:lstStyle/>
          <a:p>
            <a:pPr marL="0" indent="0">
              <a:buNone/>
            </a:pPr>
            <a:r>
              <a:rPr lang="en-GB" dirty="0"/>
              <a:t>The problem statement of this analysis is aimed at:</a:t>
            </a:r>
          </a:p>
          <a:p>
            <a:r>
              <a:rPr lang="en-GB" dirty="0"/>
              <a:t>Exploring the dataset and tracking the trend in fatalities over the time to identify any significant changes, spikes or declines in the number of fatalities.</a:t>
            </a:r>
          </a:p>
          <a:p>
            <a:r>
              <a:rPr lang="en-GB" dirty="0"/>
              <a:t>To conduct a demographic analysis by examining the age, gender, and citizenship of individuals killed.</a:t>
            </a:r>
          </a:p>
          <a:p>
            <a:r>
              <a:rPr lang="en-GB" dirty="0"/>
              <a:t>To use the event location, district and region information to perform geospatial analysis. This will be done by visualizing the distribution of fatalities on a map and identify areas that is most affected.</a:t>
            </a:r>
          </a:p>
          <a:p>
            <a:r>
              <a:rPr lang="en-GB" dirty="0"/>
              <a:t>To investigate the extent of individuals participation in hostilities before their deaths, by analysing  the relationship between participation and the circumstances surrounding each fatality.</a:t>
            </a:r>
          </a:p>
          <a:p>
            <a:r>
              <a:rPr lang="en-GB" dirty="0"/>
              <a:t>To examine the types of injury inflicted on individuals, most common injures and assess their severity.</a:t>
            </a:r>
          </a:p>
          <a:p>
            <a:r>
              <a:rPr lang="en-GB" dirty="0"/>
              <a:t>To analyse he ammunition  and means by which the individuals were killed.</a:t>
            </a:r>
          </a:p>
          <a:p>
            <a:r>
              <a:rPr lang="en-GB" dirty="0"/>
              <a:t>And finally to create a profile for victims to show the age, gender, citizenship, place of residence and what killed each of them.</a:t>
            </a:r>
          </a:p>
          <a:p>
            <a:endParaRPr lang="en-GB" dirty="0"/>
          </a:p>
          <a:p>
            <a:pPr marL="0" indent="0">
              <a:buNone/>
            </a:pPr>
            <a:endParaRPr lang="en-GB" dirty="0"/>
          </a:p>
        </p:txBody>
      </p:sp>
    </p:spTree>
    <p:extLst>
      <p:ext uri="{BB962C8B-B14F-4D97-AF65-F5344CB8AC3E}">
        <p14:creationId xmlns:p14="http://schemas.microsoft.com/office/powerpoint/2010/main" val="3583896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6BC-45F2-D433-906A-987C098A9100}"/>
              </a:ext>
            </a:extLst>
          </p:cNvPr>
          <p:cNvSpPr>
            <a:spLocks noGrp="1"/>
          </p:cNvSpPr>
          <p:nvPr>
            <p:ph type="title"/>
          </p:nvPr>
        </p:nvSpPr>
        <p:spPr>
          <a:xfrm>
            <a:off x="1179513" y="171451"/>
            <a:ext cx="9905998" cy="895348"/>
          </a:xfrm>
        </p:spPr>
        <p:txBody>
          <a:bodyPr/>
          <a:lstStyle/>
          <a:p>
            <a:r>
              <a:rPr lang="en-GB" dirty="0"/>
              <a:t>Dataset insight and data source </a:t>
            </a:r>
          </a:p>
        </p:txBody>
      </p:sp>
      <p:sp>
        <p:nvSpPr>
          <p:cNvPr id="3" name="Content Placeholder 2">
            <a:extLst>
              <a:ext uri="{FF2B5EF4-FFF2-40B4-BE49-F238E27FC236}">
                <a16:creationId xmlns:a16="http://schemas.microsoft.com/office/drawing/2014/main" id="{66FCD067-8B72-3D33-15FE-D82CC3142CE8}"/>
              </a:ext>
            </a:extLst>
          </p:cNvPr>
          <p:cNvSpPr>
            <a:spLocks noGrp="1"/>
          </p:cNvSpPr>
          <p:nvPr>
            <p:ph idx="1"/>
          </p:nvPr>
        </p:nvSpPr>
        <p:spPr>
          <a:xfrm>
            <a:off x="1141412" y="933451"/>
            <a:ext cx="9905999" cy="2159092"/>
          </a:xfrm>
        </p:spPr>
        <p:txBody>
          <a:bodyPr>
            <a:normAutofit fontScale="92500"/>
          </a:bodyPr>
          <a:lstStyle/>
          <a:p>
            <a:r>
              <a:rPr lang="en-GB" dirty="0"/>
              <a:t>The dataset was gotten  from Kaggle.com, it has 17 columns and over 7000 rows . </a:t>
            </a:r>
          </a:p>
          <a:p>
            <a:r>
              <a:rPr lang="en-GB" dirty="0"/>
              <a:t>The insight on the dataset includes, data exploration and fatality trends analysis, Demographic Analysis, Geospatial analysis, Hostilities Participation Analysis, Injury Analysis, Analysis of weapon used, and finally the Victims Profile.</a:t>
            </a:r>
          </a:p>
        </p:txBody>
      </p:sp>
      <p:pic>
        <p:nvPicPr>
          <p:cNvPr id="5" name="Picture 4">
            <a:extLst>
              <a:ext uri="{FF2B5EF4-FFF2-40B4-BE49-F238E27FC236}">
                <a16:creationId xmlns:a16="http://schemas.microsoft.com/office/drawing/2014/main" id="{DB22AE94-FB20-9FED-4435-42B4411F5701}"/>
              </a:ext>
            </a:extLst>
          </p:cNvPr>
          <p:cNvPicPr>
            <a:picLocks noChangeAspect="1"/>
          </p:cNvPicPr>
          <p:nvPr/>
        </p:nvPicPr>
        <p:blipFill>
          <a:blip r:embed="rId2"/>
          <a:stretch>
            <a:fillRect/>
          </a:stretch>
        </p:blipFill>
        <p:spPr>
          <a:xfrm>
            <a:off x="1350961" y="2915352"/>
            <a:ext cx="9734550" cy="3838574"/>
          </a:xfrm>
          <a:prstGeom prst="rect">
            <a:avLst/>
          </a:prstGeom>
        </p:spPr>
      </p:pic>
    </p:spTree>
    <p:extLst>
      <p:ext uri="{BB962C8B-B14F-4D97-AF65-F5344CB8AC3E}">
        <p14:creationId xmlns:p14="http://schemas.microsoft.com/office/powerpoint/2010/main" val="327275500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B32-FDFF-F4AB-8301-5F97FF79AE2C}"/>
              </a:ext>
            </a:extLst>
          </p:cNvPr>
          <p:cNvSpPr>
            <a:spLocks noGrp="1"/>
          </p:cNvSpPr>
          <p:nvPr>
            <p:ph type="title"/>
          </p:nvPr>
        </p:nvSpPr>
        <p:spPr>
          <a:xfrm>
            <a:off x="1141413" y="365761"/>
            <a:ext cx="9905998" cy="962526"/>
          </a:xfrm>
        </p:spPr>
        <p:txBody>
          <a:bodyPr/>
          <a:lstStyle/>
          <a:p>
            <a:r>
              <a:rPr lang="en-GB" dirty="0"/>
              <a:t>DATA CLEANING   </a:t>
            </a:r>
          </a:p>
        </p:txBody>
      </p:sp>
      <p:sp>
        <p:nvSpPr>
          <p:cNvPr id="3" name="Content Placeholder 2">
            <a:extLst>
              <a:ext uri="{FF2B5EF4-FFF2-40B4-BE49-F238E27FC236}">
                <a16:creationId xmlns:a16="http://schemas.microsoft.com/office/drawing/2014/main" id="{093F6059-9AEE-CA68-549E-6EB20830ABF5}"/>
              </a:ext>
            </a:extLst>
          </p:cNvPr>
          <p:cNvSpPr>
            <a:spLocks noGrp="1"/>
          </p:cNvSpPr>
          <p:nvPr>
            <p:ph idx="1"/>
          </p:nvPr>
        </p:nvSpPr>
        <p:spPr>
          <a:xfrm>
            <a:off x="1141412" y="1328287"/>
            <a:ext cx="9905999" cy="5163952"/>
          </a:xfrm>
        </p:spPr>
        <p:txBody>
          <a:bodyPr/>
          <a:lstStyle/>
          <a:p>
            <a:r>
              <a:rPr lang="en-GB" dirty="0"/>
              <a:t>This is the process of standardizing the dataset before creating  a report. </a:t>
            </a:r>
          </a:p>
          <a:p>
            <a:r>
              <a:rPr lang="en-GB" dirty="0"/>
              <a:t>It starts with understanding the dataset,</a:t>
            </a:r>
          </a:p>
          <a:p>
            <a:r>
              <a:rPr lang="en-GB" dirty="0"/>
              <a:t>Removing or replacing “null” values and “blank” spaces in the dataset, for example in age column: central tendency was performed using the </a:t>
            </a:r>
            <a:r>
              <a:rPr lang="en-GB" i="1" u="sng" dirty="0"/>
              <a:t>mean value </a:t>
            </a:r>
            <a:r>
              <a:rPr lang="en-GB" dirty="0"/>
              <a:t>(= 27) of the age to fill the </a:t>
            </a:r>
            <a:r>
              <a:rPr lang="en-GB" i="1" u="sng" dirty="0"/>
              <a:t>null values</a:t>
            </a:r>
            <a:r>
              <a:rPr lang="en-GB" i="1" dirty="0"/>
              <a:t> </a:t>
            </a:r>
            <a:r>
              <a:rPr lang="en-GB" dirty="0"/>
              <a:t>and in gender column the mode value which is Male was filled with the blank spaces. </a:t>
            </a:r>
            <a:endParaRPr lang="en-GB" u="sng" dirty="0"/>
          </a:p>
          <a:p>
            <a:r>
              <a:rPr lang="en-GB" dirty="0"/>
              <a:t>Filtering values and creating conditional column , (a conditional statement was created for group the age using </a:t>
            </a:r>
            <a:r>
              <a:rPr lang="en-GB" i="1" u="sng" dirty="0"/>
              <a:t>if else statement.</a:t>
            </a:r>
          </a:p>
          <a:p>
            <a:r>
              <a:rPr lang="en-GB" dirty="0"/>
              <a:t>Removing duplicate entries.</a:t>
            </a:r>
          </a:p>
          <a:p>
            <a:r>
              <a:rPr lang="en-GB" dirty="0"/>
              <a:t>Changing the data type .</a:t>
            </a:r>
          </a:p>
        </p:txBody>
      </p:sp>
    </p:spTree>
    <p:extLst>
      <p:ext uri="{BB962C8B-B14F-4D97-AF65-F5344CB8AC3E}">
        <p14:creationId xmlns:p14="http://schemas.microsoft.com/office/powerpoint/2010/main" val="34965954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8B6A-B62A-C577-E47B-8C365BC67DBA}"/>
              </a:ext>
            </a:extLst>
          </p:cNvPr>
          <p:cNvSpPr>
            <a:spLocks noGrp="1"/>
          </p:cNvSpPr>
          <p:nvPr>
            <p:ph type="title"/>
          </p:nvPr>
        </p:nvSpPr>
        <p:spPr>
          <a:xfrm>
            <a:off x="1141412" y="247043"/>
            <a:ext cx="9905998" cy="724508"/>
          </a:xfrm>
        </p:spPr>
        <p:txBody>
          <a:bodyPr/>
          <a:lstStyle/>
          <a:p>
            <a:r>
              <a:rPr lang="en-GB" dirty="0"/>
              <a:t>Report and visualization </a:t>
            </a:r>
          </a:p>
        </p:txBody>
      </p:sp>
      <p:pic>
        <p:nvPicPr>
          <p:cNvPr id="5" name="Content Placeholder 4">
            <a:extLst>
              <a:ext uri="{FF2B5EF4-FFF2-40B4-BE49-F238E27FC236}">
                <a16:creationId xmlns:a16="http://schemas.microsoft.com/office/drawing/2014/main" id="{CB166AAB-E355-E01B-F51A-A873F7AF3F54}"/>
              </a:ext>
            </a:extLst>
          </p:cNvPr>
          <p:cNvPicPr>
            <a:picLocks noGrp="1" noChangeAspect="1"/>
          </p:cNvPicPr>
          <p:nvPr>
            <p:ph idx="1"/>
          </p:nvPr>
        </p:nvPicPr>
        <p:blipFill>
          <a:blip r:embed="rId2"/>
          <a:stretch>
            <a:fillRect/>
          </a:stretch>
        </p:blipFill>
        <p:spPr>
          <a:xfrm>
            <a:off x="275139" y="971551"/>
            <a:ext cx="5820861" cy="4197566"/>
          </a:xfrm>
        </p:spPr>
      </p:pic>
      <p:pic>
        <p:nvPicPr>
          <p:cNvPr id="7" name="Picture 6">
            <a:extLst>
              <a:ext uri="{FF2B5EF4-FFF2-40B4-BE49-F238E27FC236}">
                <a16:creationId xmlns:a16="http://schemas.microsoft.com/office/drawing/2014/main" id="{5185ECC6-A7E3-9B34-D8DC-97E77D578AFE}"/>
              </a:ext>
            </a:extLst>
          </p:cNvPr>
          <p:cNvPicPr>
            <a:picLocks noChangeAspect="1"/>
          </p:cNvPicPr>
          <p:nvPr/>
        </p:nvPicPr>
        <p:blipFill>
          <a:blip r:embed="rId3"/>
          <a:stretch>
            <a:fillRect/>
          </a:stretch>
        </p:blipFill>
        <p:spPr>
          <a:xfrm>
            <a:off x="6304547" y="971551"/>
            <a:ext cx="5678906" cy="4197566"/>
          </a:xfrm>
          <a:prstGeom prst="rect">
            <a:avLst/>
          </a:prstGeom>
        </p:spPr>
      </p:pic>
    </p:spTree>
    <p:extLst>
      <p:ext uri="{BB962C8B-B14F-4D97-AF65-F5344CB8AC3E}">
        <p14:creationId xmlns:p14="http://schemas.microsoft.com/office/powerpoint/2010/main" val="27631170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E2CC-160C-E4A0-A27A-621E4DA5531B}"/>
              </a:ext>
            </a:extLst>
          </p:cNvPr>
          <p:cNvSpPr>
            <a:spLocks noGrp="1"/>
          </p:cNvSpPr>
          <p:nvPr>
            <p:ph type="title"/>
          </p:nvPr>
        </p:nvSpPr>
        <p:spPr>
          <a:xfrm>
            <a:off x="900782" y="0"/>
            <a:ext cx="9905998" cy="577515"/>
          </a:xfrm>
        </p:spPr>
        <p:txBody>
          <a:bodyPr>
            <a:normAutofit fontScale="90000"/>
          </a:bodyPr>
          <a:lstStyle/>
          <a:p>
            <a:r>
              <a:rPr lang="en-GB" dirty="0"/>
              <a:t>REPORT AND VISUALIZATION</a:t>
            </a:r>
          </a:p>
        </p:txBody>
      </p:sp>
      <p:pic>
        <p:nvPicPr>
          <p:cNvPr id="5" name="Content Placeholder 4">
            <a:extLst>
              <a:ext uri="{FF2B5EF4-FFF2-40B4-BE49-F238E27FC236}">
                <a16:creationId xmlns:a16="http://schemas.microsoft.com/office/drawing/2014/main" id="{9C554066-2B59-FE67-6A84-DA3DA3428B8C}"/>
              </a:ext>
            </a:extLst>
          </p:cNvPr>
          <p:cNvPicPr>
            <a:picLocks noGrp="1" noChangeAspect="1"/>
          </p:cNvPicPr>
          <p:nvPr>
            <p:ph idx="1"/>
          </p:nvPr>
        </p:nvPicPr>
        <p:blipFill>
          <a:blip r:embed="rId2"/>
          <a:stretch>
            <a:fillRect/>
          </a:stretch>
        </p:blipFill>
        <p:spPr>
          <a:xfrm>
            <a:off x="770021" y="577515"/>
            <a:ext cx="10587791" cy="5746284"/>
          </a:xfrm>
        </p:spPr>
      </p:pic>
    </p:spTree>
    <p:extLst>
      <p:ext uri="{BB962C8B-B14F-4D97-AF65-F5344CB8AC3E}">
        <p14:creationId xmlns:p14="http://schemas.microsoft.com/office/powerpoint/2010/main" val="398178570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840</TotalTime>
  <Words>691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TABLE of CONTENT</vt:lpstr>
      <vt:lpstr>Introduction</vt:lpstr>
      <vt:lpstr>Israeli – Palestinian FATALITIES</vt:lpstr>
      <vt:lpstr>Objective</vt:lpstr>
      <vt:lpstr>Problem statement</vt:lpstr>
      <vt:lpstr>Dataset insight and data source </vt:lpstr>
      <vt:lpstr>DATA CLEANING   </vt:lpstr>
      <vt:lpstr>Report and visualization </vt:lpstr>
      <vt:lpstr>REPORT AND VISUALIZATION</vt:lpstr>
      <vt:lpstr>Report and visualization </vt:lpstr>
      <vt:lpstr>DASHBOARD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Israeli – Palestinian FATALITIES</dc:title>
  <dc:creator>HP</dc:creator>
  <cp:lastModifiedBy>HP</cp:lastModifiedBy>
  <cp:revision>26</cp:revision>
  <dcterms:created xsi:type="dcterms:W3CDTF">2023-12-07T20:02:47Z</dcterms:created>
  <dcterms:modified xsi:type="dcterms:W3CDTF">2023-12-08T10:02:59Z</dcterms:modified>
</cp:coreProperties>
</file>