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6db3e59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6db3e59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6db3e59b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6db3e59b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6db3e59b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6db3e59b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db3e59b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db3e59b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db3e59b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db3e59b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db3e59b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db3e59b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6db3e59b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6db3e59b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6db3e59b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6db3e59b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6db3e59b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6db3e59b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891353" y="467333"/>
            <a:ext cx="5361300" cy="1448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t>CS 419 Project Presentation</a:t>
            </a:r>
            <a:endParaRPr/>
          </a:p>
        </p:txBody>
      </p:sp>
      <p:sp>
        <p:nvSpPr>
          <p:cNvPr id="65" name="Google Shape;65;p13"/>
          <p:cNvSpPr txBox="1"/>
          <p:nvPr>
            <p:ph idx="1" type="subTitle"/>
          </p:nvPr>
        </p:nvSpPr>
        <p:spPr>
          <a:xfrm>
            <a:off x="1050125" y="19728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Solving the cocktail party </a:t>
            </a:r>
            <a:r>
              <a:rPr lang="en"/>
              <a:t>problem</a:t>
            </a:r>
            <a:r>
              <a:rPr lang="en"/>
              <a:t> using Deep Clustering</a:t>
            </a:r>
            <a:endParaRPr/>
          </a:p>
        </p:txBody>
      </p:sp>
      <p:sp>
        <p:nvSpPr>
          <p:cNvPr id="66" name="Google Shape;66;p13"/>
          <p:cNvSpPr txBox="1"/>
          <p:nvPr/>
        </p:nvSpPr>
        <p:spPr>
          <a:xfrm>
            <a:off x="6129675" y="2958350"/>
            <a:ext cx="230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Aditya Sriram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Jujhaar Singh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Raavi Gupta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Rishabh Ravi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Vedang Gupta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323650" y="1985525"/>
            <a:ext cx="4292400" cy="919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4200"/>
              <a:t>Thank   </a:t>
            </a:r>
            <a:r>
              <a:rPr lang="en" sz="4200">
                <a:solidFill>
                  <a:schemeClr val="dk1"/>
                </a:solidFill>
              </a:rPr>
              <a:t>You</a:t>
            </a:r>
            <a:r>
              <a:rPr lang="en" sz="4200">
                <a:solidFill>
                  <a:schemeClr val="dk1"/>
                </a:solidFill>
              </a:rPr>
              <a:t>!</a:t>
            </a:r>
            <a:endParaRPr sz="4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4294967295" type="ctrTitle"/>
          </p:nvPr>
        </p:nvSpPr>
        <p:spPr>
          <a:xfrm>
            <a:off x="3291850" y="123100"/>
            <a:ext cx="1570500" cy="738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2" name="Google Shape;72;p14"/>
          <p:cNvSpPr txBox="1"/>
          <p:nvPr>
            <p:ph idx="4294967295" type="subTitle"/>
          </p:nvPr>
        </p:nvSpPr>
        <p:spPr>
          <a:xfrm>
            <a:off x="3012150" y="3079263"/>
            <a:ext cx="1075800" cy="395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chemeClr val="dk1"/>
                </a:solidFill>
              </a:rPr>
              <a:t>Dataset  </a:t>
            </a:r>
            <a:endParaRPr sz="1900">
              <a:solidFill>
                <a:schemeClr val="dk1"/>
              </a:solidFill>
            </a:endParaRPr>
          </a:p>
        </p:txBody>
      </p:sp>
      <p:cxnSp>
        <p:nvCxnSpPr>
          <p:cNvPr id="73" name="Google Shape;73;p14"/>
          <p:cNvCxnSpPr>
            <a:stCxn id="74" idx="2"/>
            <a:endCxn id="72" idx="0"/>
          </p:cNvCxnSpPr>
          <p:nvPr/>
        </p:nvCxnSpPr>
        <p:spPr>
          <a:xfrm>
            <a:off x="1269200" y="2266113"/>
            <a:ext cx="2280900" cy="81330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4"/>
          <p:cNvCxnSpPr>
            <a:stCxn id="72" idx="0"/>
            <a:endCxn id="76" idx="2"/>
          </p:cNvCxnSpPr>
          <p:nvPr/>
        </p:nvCxnSpPr>
        <p:spPr>
          <a:xfrm flipH="1" rot="10800000">
            <a:off x="3550050" y="2266263"/>
            <a:ext cx="1793700" cy="81300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14"/>
          <p:cNvCxnSpPr>
            <a:stCxn id="78" idx="1"/>
            <a:endCxn id="76" idx="2"/>
          </p:cNvCxnSpPr>
          <p:nvPr/>
        </p:nvCxnSpPr>
        <p:spPr>
          <a:xfrm rot="10800000">
            <a:off x="5343750" y="2266213"/>
            <a:ext cx="1715700" cy="752700"/>
          </a:xfrm>
          <a:prstGeom prst="straightConnector1">
            <a:avLst/>
          </a:prstGeom>
          <a:noFill/>
          <a:ln cap="flat" cmpd="sng" w="9525">
            <a:solidFill>
              <a:schemeClr val="dk1"/>
            </a:solidFill>
            <a:prstDash val="solid"/>
            <a:round/>
            <a:headEnd len="med" w="med" type="none"/>
            <a:tailEnd len="med" w="med" type="none"/>
          </a:ln>
        </p:spPr>
      </p:cxnSp>
      <p:cxnSp>
        <p:nvCxnSpPr>
          <p:cNvPr id="79" name="Google Shape;79;p14"/>
          <p:cNvCxnSpPr/>
          <p:nvPr/>
        </p:nvCxnSpPr>
        <p:spPr>
          <a:xfrm>
            <a:off x="2560350" y="1949763"/>
            <a:ext cx="0" cy="21600"/>
          </a:xfrm>
          <a:prstGeom prst="straightConnector1">
            <a:avLst/>
          </a:prstGeom>
          <a:noFill/>
          <a:ln cap="flat" cmpd="sng" w="9525">
            <a:solidFill>
              <a:schemeClr val="dk2"/>
            </a:solidFill>
            <a:prstDash val="solid"/>
            <a:round/>
            <a:headEnd len="med" w="med" type="none"/>
            <a:tailEnd len="med" w="med" type="none"/>
          </a:ln>
        </p:spPr>
      </p:cxnSp>
      <p:sp>
        <p:nvSpPr>
          <p:cNvPr id="80" name="Google Shape;80;p14"/>
          <p:cNvSpPr txBox="1"/>
          <p:nvPr>
            <p:ph idx="4294967295" type="subTitle"/>
          </p:nvPr>
        </p:nvSpPr>
        <p:spPr>
          <a:xfrm>
            <a:off x="4572000" y="1223913"/>
            <a:ext cx="1307100" cy="395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chemeClr val="dk1"/>
                </a:solidFill>
              </a:rPr>
              <a:t>Algorithm</a:t>
            </a:r>
            <a:endParaRPr sz="1900">
              <a:solidFill>
                <a:schemeClr val="dk1"/>
              </a:solidFill>
            </a:endParaRPr>
          </a:p>
        </p:txBody>
      </p:sp>
      <p:sp>
        <p:nvSpPr>
          <p:cNvPr id="78" name="Google Shape;78;p14"/>
          <p:cNvSpPr txBox="1"/>
          <p:nvPr>
            <p:ph idx="4294967295" type="subTitle"/>
          </p:nvPr>
        </p:nvSpPr>
        <p:spPr>
          <a:xfrm>
            <a:off x="7059450" y="2821063"/>
            <a:ext cx="1428300" cy="395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chemeClr val="dk1"/>
                </a:solidFill>
              </a:rPr>
              <a:t>Conclusion</a:t>
            </a:r>
            <a:endParaRPr sz="1900">
              <a:solidFill>
                <a:schemeClr val="dk1"/>
              </a:solidFill>
            </a:endParaRPr>
          </a:p>
        </p:txBody>
      </p:sp>
      <p:sp>
        <p:nvSpPr>
          <p:cNvPr id="81" name="Google Shape;81;p14"/>
          <p:cNvSpPr txBox="1"/>
          <p:nvPr>
            <p:ph idx="4294967295" type="subTitle"/>
          </p:nvPr>
        </p:nvSpPr>
        <p:spPr>
          <a:xfrm>
            <a:off x="539425" y="1223913"/>
            <a:ext cx="1570500" cy="395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chemeClr val="dk1"/>
                </a:solidFill>
              </a:rPr>
              <a:t>Introduction</a:t>
            </a:r>
            <a:endParaRPr sz="1900">
              <a:solidFill>
                <a:schemeClr val="dk1"/>
              </a:solidFill>
            </a:endParaRPr>
          </a:p>
        </p:txBody>
      </p:sp>
      <p:sp>
        <p:nvSpPr>
          <p:cNvPr id="74" name="Google Shape;74;p14"/>
          <p:cNvSpPr txBox="1"/>
          <p:nvPr/>
        </p:nvSpPr>
        <p:spPr>
          <a:xfrm>
            <a:off x="483950" y="1619613"/>
            <a:ext cx="1570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Deep clustering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Problem statement</a:t>
            </a:r>
            <a:endParaRPr sz="1000">
              <a:latin typeface="Roboto"/>
              <a:ea typeface="Roboto"/>
              <a:cs typeface="Roboto"/>
              <a:sym typeface="Roboto"/>
            </a:endParaRPr>
          </a:p>
        </p:txBody>
      </p:sp>
      <p:sp>
        <p:nvSpPr>
          <p:cNvPr id="82" name="Google Shape;82;p14"/>
          <p:cNvSpPr txBox="1"/>
          <p:nvPr/>
        </p:nvSpPr>
        <p:spPr>
          <a:xfrm>
            <a:off x="2615900" y="3474963"/>
            <a:ext cx="1570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Exploring LibriMix</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
        <p:nvSpPr>
          <p:cNvPr id="76" name="Google Shape;76;p14"/>
          <p:cNvSpPr txBox="1"/>
          <p:nvPr/>
        </p:nvSpPr>
        <p:spPr>
          <a:xfrm>
            <a:off x="4157125" y="1619613"/>
            <a:ext cx="23733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Extracting data</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Data pre processing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Building the neural network</a:t>
            </a:r>
            <a:endParaRPr sz="1000">
              <a:latin typeface="Roboto"/>
              <a:ea typeface="Roboto"/>
              <a:cs typeface="Roboto"/>
              <a:sym typeface="Roboto"/>
            </a:endParaRPr>
          </a:p>
        </p:txBody>
      </p:sp>
      <p:sp>
        <p:nvSpPr>
          <p:cNvPr id="83" name="Google Shape;83;p14"/>
          <p:cNvSpPr txBox="1"/>
          <p:nvPr/>
        </p:nvSpPr>
        <p:spPr>
          <a:xfrm>
            <a:off x="6586950" y="3288838"/>
            <a:ext cx="23733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Our results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Future work</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225650" y="1250350"/>
            <a:ext cx="3127500" cy="32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address the problem of ”cocktail-party” source separation in a deep learning framework called deep clustering.</a:t>
            </a:r>
            <a:endParaRPr/>
          </a:p>
          <a:p>
            <a:pPr indent="0" lvl="0" marL="0" rtl="0" algn="l">
              <a:spcBef>
                <a:spcPts val="1200"/>
              </a:spcBef>
              <a:spcAft>
                <a:spcPts val="0"/>
              </a:spcAft>
              <a:buNone/>
            </a:pPr>
            <a:r>
              <a:t/>
            </a:r>
            <a:endParaRPr sz="1200">
              <a:highlight>
                <a:schemeClr val="dk1"/>
              </a:highlight>
              <a:latin typeface="Arial"/>
              <a:ea typeface="Arial"/>
              <a:cs typeface="Arial"/>
              <a:sym typeface="Arial"/>
            </a:endParaRPr>
          </a:p>
          <a:p>
            <a:pPr indent="0" lvl="0" marL="0" rtl="0" algn="l">
              <a:spcBef>
                <a:spcPts val="1200"/>
              </a:spcBef>
              <a:spcAft>
                <a:spcPts val="1200"/>
              </a:spcAft>
              <a:buNone/>
            </a:pPr>
            <a:r>
              <a:t/>
            </a:r>
            <a:endParaRPr sz="1408">
              <a:highlight>
                <a:schemeClr val="dk1"/>
              </a:highlight>
            </a:endParaRPr>
          </a:p>
        </p:txBody>
      </p:sp>
      <p:sp>
        <p:nvSpPr>
          <p:cNvPr id="89" name="Google Shape;89;p15"/>
          <p:cNvSpPr txBox="1"/>
          <p:nvPr>
            <p:ph type="title"/>
          </p:nvPr>
        </p:nvSpPr>
        <p:spPr>
          <a:xfrm>
            <a:off x="268700" y="337550"/>
            <a:ext cx="3127500" cy="69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0" name="Google Shape;90;p15"/>
          <p:cNvSpPr txBox="1"/>
          <p:nvPr/>
        </p:nvSpPr>
        <p:spPr>
          <a:xfrm>
            <a:off x="4410625" y="48410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91" name="Google Shape;91;p15"/>
          <p:cNvSpPr txBox="1"/>
          <p:nvPr/>
        </p:nvSpPr>
        <p:spPr>
          <a:xfrm>
            <a:off x="4781850" y="414800"/>
            <a:ext cx="3012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Merriweather"/>
                <a:ea typeface="Merriweather"/>
                <a:cs typeface="Merriweather"/>
                <a:sym typeface="Merriweather"/>
              </a:rPr>
              <a:t>Deep clustering</a:t>
            </a:r>
            <a:endParaRPr sz="2300">
              <a:solidFill>
                <a:schemeClr val="dk1"/>
              </a:solidFill>
              <a:latin typeface="Merriweather"/>
              <a:ea typeface="Merriweather"/>
              <a:cs typeface="Merriweather"/>
              <a:sym typeface="Merriweather"/>
            </a:endParaRPr>
          </a:p>
        </p:txBody>
      </p:sp>
      <p:sp>
        <p:nvSpPr>
          <p:cNvPr id="92" name="Google Shape;92;p15"/>
          <p:cNvSpPr txBox="1"/>
          <p:nvPr/>
        </p:nvSpPr>
        <p:spPr>
          <a:xfrm>
            <a:off x="3939125" y="1113200"/>
            <a:ext cx="4615200" cy="1139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sz="1200">
                <a:solidFill>
                  <a:schemeClr val="dk1"/>
                </a:solidFill>
                <a:highlight>
                  <a:schemeClr val="lt1"/>
                </a:highlight>
              </a:rPr>
              <a:t>Deep clustering frameworks combine feature extraction, dimensionality reduction and clustering into an end to end model, allowing the deep neural networks to learn suitable representations to adapt to the assumptions and criteria of the clustering module that is used in the model.</a:t>
            </a:r>
            <a:endParaRPr>
              <a:solidFill>
                <a:schemeClr val="dk1"/>
              </a:solidFill>
              <a:highlight>
                <a:schemeClr val="lt1"/>
              </a:highlight>
              <a:latin typeface="Roboto"/>
              <a:ea typeface="Roboto"/>
              <a:cs typeface="Roboto"/>
              <a:sym typeface="Roboto"/>
            </a:endParaRPr>
          </a:p>
        </p:txBody>
      </p:sp>
      <p:pic>
        <p:nvPicPr>
          <p:cNvPr id="93" name="Google Shape;93;p15"/>
          <p:cNvPicPr preferRelativeResize="0"/>
          <p:nvPr/>
        </p:nvPicPr>
        <p:blipFill>
          <a:blip r:embed="rId3">
            <a:alphaModFix/>
          </a:blip>
          <a:stretch>
            <a:fillRect/>
          </a:stretch>
        </p:blipFill>
        <p:spPr>
          <a:xfrm>
            <a:off x="4029726" y="2323150"/>
            <a:ext cx="4235575" cy="2382500"/>
          </a:xfrm>
          <a:prstGeom prst="rect">
            <a:avLst/>
          </a:prstGeom>
          <a:noFill/>
          <a:ln>
            <a:noFill/>
          </a:ln>
        </p:spPr>
      </p:pic>
      <p:pic>
        <p:nvPicPr>
          <p:cNvPr id="94" name="Google Shape;94;p15"/>
          <p:cNvPicPr preferRelativeResize="0"/>
          <p:nvPr/>
        </p:nvPicPr>
        <p:blipFill>
          <a:blip r:embed="rId4">
            <a:alphaModFix/>
          </a:blip>
          <a:stretch>
            <a:fillRect/>
          </a:stretch>
        </p:blipFill>
        <p:spPr>
          <a:xfrm>
            <a:off x="978521" y="2323150"/>
            <a:ext cx="1707849"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 type="body"/>
          </p:nvPr>
        </p:nvSpPr>
        <p:spPr>
          <a:xfrm>
            <a:off x="217225" y="1416625"/>
            <a:ext cx="8423400" cy="3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chemeClr val="lt1"/>
                </a:highlight>
                <a:latin typeface="Arial"/>
                <a:ea typeface="Arial"/>
                <a:cs typeface="Arial"/>
                <a:sym typeface="Arial"/>
              </a:rPr>
              <a:t>The “</a:t>
            </a:r>
            <a:r>
              <a:rPr b="1" lang="en" sz="1500">
                <a:solidFill>
                  <a:schemeClr val="dk1"/>
                </a:solidFill>
                <a:highlight>
                  <a:schemeClr val="lt1"/>
                </a:highlight>
                <a:latin typeface="Arial"/>
                <a:ea typeface="Arial"/>
                <a:cs typeface="Arial"/>
                <a:sym typeface="Arial"/>
              </a:rPr>
              <a:t>cocktail party problem</a:t>
            </a:r>
            <a:r>
              <a:rPr lang="en" sz="1500">
                <a:solidFill>
                  <a:schemeClr val="dk1"/>
                </a:solidFill>
                <a:highlight>
                  <a:schemeClr val="lt1"/>
                </a:highlight>
                <a:latin typeface="Arial"/>
                <a:ea typeface="Arial"/>
                <a:cs typeface="Arial"/>
                <a:sym typeface="Arial"/>
              </a:rPr>
              <a:t>” is encountered when</a:t>
            </a:r>
            <a:r>
              <a:rPr b="1" lang="en" sz="1500">
                <a:solidFill>
                  <a:schemeClr val="dk1"/>
                </a:solidFill>
                <a:highlight>
                  <a:schemeClr val="lt1"/>
                </a:highlight>
                <a:latin typeface="Arial"/>
                <a:ea typeface="Arial"/>
                <a:cs typeface="Arial"/>
                <a:sym typeface="Arial"/>
              </a:rPr>
              <a:t> </a:t>
            </a:r>
            <a:r>
              <a:rPr lang="en" sz="1500">
                <a:solidFill>
                  <a:schemeClr val="dk1"/>
                </a:solidFill>
                <a:highlight>
                  <a:schemeClr val="lt1"/>
                </a:highlight>
                <a:latin typeface="Arial"/>
                <a:ea typeface="Arial"/>
                <a:cs typeface="Arial"/>
                <a:sym typeface="Arial"/>
              </a:rPr>
              <a:t>sounds from different sources in the world mix in the air before arriving at the ear, requiring the brain to estimate individual sources from the received mixture.</a:t>
            </a:r>
            <a:endParaRPr sz="1500">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sz="1500">
                <a:solidFill>
                  <a:srgbClr val="202122"/>
                </a:solidFill>
                <a:highlight>
                  <a:srgbClr val="FFFFFF"/>
                </a:highlight>
                <a:latin typeface="Arial"/>
                <a:ea typeface="Arial"/>
                <a:cs typeface="Arial"/>
                <a:sym typeface="Arial"/>
              </a:rPr>
              <a:t>The </a:t>
            </a:r>
            <a:r>
              <a:rPr b="1" lang="en" sz="1500">
                <a:solidFill>
                  <a:srgbClr val="202122"/>
                </a:solidFill>
                <a:highlight>
                  <a:srgbClr val="FFFFFF"/>
                </a:highlight>
                <a:latin typeface="Arial"/>
                <a:ea typeface="Arial"/>
                <a:cs typeface="Arial"/>
                <a:sym typeface="Arial"/>
              </a:rPr>
              <a:t>cocktail party effect</a:t>
            </a:r>
            <a:r>
              <a:rPr lang="en" sz="1500">
                <a:solidFill>
                  <a:srgbClr val="202122"/>
                </a:solidFill>
                <a:highlight>
                  <a:srgbClr val="FFFFFF"/>
                </a:highlight>
                <a:latin typeface="Arial"/>
                <a:ea typeface="Arial"/>
                <a:cs typeface="Arial"/>
                <a:sym typeface="Arial"/>
              </a:rPr>
              <a:t> is the phenomenon of the brain's ability to focus one's auditory attention on a particular stimulus while filtering out a range of other stimuli, such as when a partygoer can focus on a single conversation in a noisy room</a:t>
            </a:r>
            <a:r>
              <a:rPr lang="en" sz="1200">
                <a:solidFill>
                  <a:srgbClr val="202122"/>
                </a:solidFill>
                <a:highlight>
                  <a:srgbClr val="FFFFFF"/>
                </a:highlight>
                <a:latin typeface="Arial"/>
                <a:ea typeface="Arial"/>
                <a:cs typeface="Arial"/>
                <a:sym typeface="Arial"/>
              </a:rPr>
              <a:t>.</a:t>
            </a:r>
            <a:endParaRPr sz="12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202122"/>
                </a:solidFill>
                <a:highlight>
                  <a:srgbClr val="FFFFFF"/>
                </a:highlight>
                <a:latin typeface="Arial"/>
                <a:ea typeface="Arial"/>
                <a:cs typeface="Arial"/>
                <a:sym typeface="Arial"/>
              </a:rPr>
              <a:t>We seek to artificially replicate the cocktail party effect - of separating certain audio sources from the rest using machine learning algorithms. </a:t>
            </a:r>
            <a:endParaRPr sz="15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2000">
              <a:solidFill>
                <a:schemeClr val="dk1"/>
              </a:solidFill>
            </a:endParaRPr>
          </a:p>
        </p:txBody>
      </p:sp>
      <p:sp>
        <p:nvSpPr>
          <p:cNvPr id="100" name="Google Shape;100;p16"/>
          <p:cNvSpPr txBox="1"/>
          <p:nvPr>
            <p:ph type="title"/>
          </p:nvPr>
        </p:nvSpPr>
        <p:spPr>
          <a:xfrm>
            <a:off x="311700" y="264250"/>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r>
              <a:rPr lang="en"/>
              <a:t> - 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311700" y="1505700"/>
            <a:ext cx="8423400" cy="3453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We used an open source dataset ‘LibriMix’ which is used for speech separation in noisy environments.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It mixes signals from LibriSpeech (a clean dataset) and mixes them with WHAM noises.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dataset allows us to select the number of speakers as well as whether noise should be incorporated or not.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For this project we have used a mixture of 2 </a:t>
            </a:r>
            <a:r>
              <a:rPr lang="en" sz="1700">
                <a:solidFill>
                  <a:schemeClr val="dk1"/>
                </a:solidFill>
              </a:rPr>
              <a:t>speakers without WHAM noise.</a:t>
            </a:r>
            <a:endParaRPr sz="1700">
              <a:solidFill>
                <a:schemeClr val="dk1"/>
              </a:solidFill>
            </a:endParaRPr>
          </a:p>
        </p:txBody>
      </p:sp>
      <p:sp>
        <p:nvSpPr>
          <p:cNvPr id="106" name="Google Shape;106;p17"/>
          <p:cNvSpPr txBox="1"/>
          <p:nvPr>
            <p:ph type="title"/>
          </p:nvPr>
        </p:nvSpPr>
        <p:spPr>
          <a:xfrm>
            <a:off x="311700" y="264250"/>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311700" y="1359975"/>
            <a:ext cx="8423400" cy="3453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Creating the dataset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We first sample the .wav files at 8kHz and then takes its STFT(short time Fourier Transform), which was fed as input.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Building the target 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 binary masks were used to build the target Y to train our network.</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In each time-frequency bin, the mask values are set to 1 for the source with the maximum magnitude and 0 for the other.</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To avoid training the network to assign embeddings to silence regions, a binary weight for each time-frequency bin was used during the training process, only retaining those bins such that magnitude of the mixture at that bin is greater than some ratio of the maximum magnitude.</a:t>
            </a:r>
            <a:endParaRPr sz="1600">
              <a:solidFill>
                <a:schemeClr val="dk1"/>
              </a:solidFill>
            </a:endParaRPr>
          </a:p>
        </p:txBody>
      </p:sp>
      <p:sp>
        <p:nvSpPr>
          <p:cNvPr id="112" name="Google Shape;112;p18"/>
          <p:cNvSpPr txBox="1"/>
          <p:nvPr>
            <p:ph type="title"/>
          </p:nvPr>
        </p:nvSpPr>
        <p:spPr>
          <a:xfrm>
            <a:off x="311700" y="264250"/>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277400" y="1411400"/>
            <a:ext cx="8423400" cy="3453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Making the model</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A deep network then assigns embedding vectors to each time-frequency region of the spectrogram, according to an objective function that minimizes the distances between embeddings of time-frequency bins dominated by the same source, while maximizing the distances between embeddings for those dominated by different sources.</a:t>
            </a:r>
            <a:endParaRPr sz="18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 network structure used in our experiments has two bi-directional long short-term memory (BLSTM) layers, followed by one feedforward layer. Each BLSTM layer has 600 hidden cells, with Tanh as the activation.</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In each updating step, to avoid local optima, Gaussian noise with zero mean and 0.6 variance was added to the weight.</a:t>
            </a:r>
            <a:endParaRPr sz="1700">
              <a:solidFill>
                <a:schemeClr val="dk1"/>
              </a:solidFill>
            </a:endParaRPr>
          </a:p>
          <a:p>
            <a:pPr indent="0" lvl="0" marL="914400" rtl="0" algn="l">
              <a:spcBef>
                <a:spcPts val="1200"/>
              </a:spcBef>
              <a:spcAft>
                <a:spcPts val="0"/>
              </a:spcAft>
              <a:buNone/>
            </a:pPr>
            <a:r>
              <a:rPr lang="en" sz="1800">
                <a:solidFill>
                  <a:schemeClr val="dk1"/>
                </a:solidFill>
              </a:rPr>
              <a:t>	</a:t>
            </a:r>
            <a:endParaRPr sz="1800">
              <a:solidFill>
                <a:schemeClr val="dk1"/>
              </a:solidFill>
            </a:endParaRPr>
          </a:p>
          <a:p>
            <a:pPr indent="0" lvl="0" marL="457200" rtl="0" algn="l">
              <a:spcBef>
                <a:spcPts val="1200"/>
              </a:spcBef>
              <a:spcAft>
                <a:spcPts val="1200"/>
              </a:spcAft>
              <a:buNone/>
            </a:pPr>
            <a:r>
              <a:t/>
            </a:r>
            <a:endParaRPr sz="1800">
              <a:solidFill>
                <a:schemeClr val="dk1"/>
              </a:solidFill>
            </a:endParaRPr>
          </a:p>
        </p:txBody>
      </p:sp>
      <p:sp>
        <p:nvSpPr>
          <p:cNvPr id="118" name="Google Shape;118;p19"/>
          <p:cNvSpPr txBox="1"/>
          <p:nvPr>
            <p:ph type="title"/>
          </p:nvPr>
        </p:nvSpPr>
        <p:spPr>
          <a:xfrm>
            <a:off x="311700" y="264250"/>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277400" y="1411400"/>
            <a:ext cx="8423400" cy="345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D</a:t>
            </a:r>
            <a:r>
              <a:rPr lang="en" sz="1700">
                <a:solidFill>
                  <a:schemeClr val="dk1"/>
                </a:solidFill>
              </a:rPr>
              <a:t>efining the Loss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 clustering error between the estimates ¯Y, and the labels ˚ Y were given as</a:t>
            </a:r>
            <a:endParaRPr sz="1700">
              <a:solidFill>
                <a:schemeClr val="dk1"/>
              </a:solidFill>
            </a:endParaRPr>
          </a:p>
          <a:p>
            <a:pPr indent="0" lvl="0" marL="9144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Selecting an Optimizer</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 model was optimized using Stochastic Gradient Descent with momentum 0.9 and a fixed learning rate of 0.00001.</a:t>
            </a:r>
            <a:endParaRPr sz="1700">
              <a:solidFill>
                <a:schemeClr val="dk1"/>
              </a:solidFill>
            </a:endParaRPr>
          </a:p>
          <a:p>
            <a:pPr indent="0" lvl="0" marL="914400" rtl="0" algn="l">
              <a:spcBef>
                <a:spcPts val="1200"/>
              </a:spcBef>
              <a:spcAft>
                <a:spcPts val="1200"/>
              </a:spcAft>
              <a:buNone/>
            </a:pPr>
            <a:r>
              <a:t/>
            </a:r>
            <a:endParaRPr sz="1800">
              <a:solidFill>
                <a:schemeClr val="dk1"/>
              </a:solidFill>
            </a:endParaRPr>
          </a:p>
        </p:txBody>
      </p:sp>
      <p:sp>
        <p:nvSpPr>
          <p:cNvPr id="124" name="Google Shape;124;p20"/>
          <p:cNvSpPr txBox="1"/>
          <p:nvPr>
            <p:ph type="title"/>
          </p:nvPr>
        </p:nvSpPr>
        <p:spPr>
          <a:xfrm>
            <a:off x="311700" y="264250"/>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Algorithm</a:t>
            </a:r>
            <a:endParaRPr/>
          </a:p>
        </p:txBody>
      </p:sp>
      <p:pic>
        <p:nvPicPr>
          <p:cNvPr id="125" name="Google Shape;125;p20"/>
          <p:cNvPicPr preferRelativeResize="0"/>
          <p:nvPr/>
        </p:nvPicPr>
        <p:blipFill>
          <a:blip r:embed="rId3">
            <a:alphaModFix/>
          </a:blip>
          <a:stretch>
            <a:fillRect/>
          </a:stretch>
        </p:blipFill>
        <p:spPr>
          <a:xfrm>
            <a:off x="2530312" y="2376113"/>
            <a:ext cx="3060325" cy="39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311700" y="1505700"/>
            <a:ext cx="8423400" cy="345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With our success in separating two audio sources, we look forward to extend the same results with multiple audio sources.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could also incorporate noise into our audio.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Look for methods to speeden the model.</a:t>
            </a:r>
            <a:endParaRPr sz="1800">
              <a:solidFill>
                <a:schemeClr val="dk1"/>
              </a:solidFill>
            </a:endParaRPr>
          </a:p>
          <a:p>
            <a:pPr indent="0" lvl="0" marL="914400" rtl="0" algn="l">
              <a:spcBef>
                <a:spcPts val="1200"/>
              </a:spcBef>
              <a:spcAft>
                <a:spcPts val="1200"/>
              </a:spcAft>
              <a:buNone/>
            </a:pPr>
            <a:r>
              <a:t/>
            </a:r>
            <a:endParaRPr sz="1700">
              <a:solidFill>
                <a:schemeClr val="dk1"/>
              </a:solidFill>
            </a:endParaRPr>
          </a:p>
        </p:txBody>
      </p:sp>
      <p:sp>
        <p:nvSpPr>
          <p:cNvPr id="131" name="Google Shape;131;p21"/>
          <p:cNvSpPr txBox="1"/>
          <p:nvPr>
            <p:ph type="title"/>
          </p:nvPr>
        </p:nvSpPr>
        <p:spPr>
          <a:xfrm>
            <a:off x="311700" y="264250"/>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pic>
        <p:nvPicPr>
          <p:cNvPr id="132" name="Google Shape;132;p21"/>
          <p:cNvPicPr preferRelativeResize="0"/>
          <p:nvPr/>
        </p:nvPicPr>
        <p:blipFill>
          <a:blip r:embed="rId3">
            <a:alphaModFix/>
          </a:blip>
          <a:stretch>
            <a:fillRect/>
          </a:stretch>
        </p:blipFill>
        <p:spPr>
          <a:xfrm>
            <a:off x="6001413" y="2011475"/>
            <a:ext cx="2733675"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