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69" r:id="rId3"/>
    <p:sldId id="270" r:id="rId4"/>
    <p:sldId id="272" r:id="rId5"/>
    <p:sldId id="257" r:id="rId6"/>
    <p:sldId id="267" r:id="rId7"/>
    <p:sldId id="277" r:id="rId8"/>
    <p:sldId id="276" r:id="rId9"/>
    <p:sldId id="279" r:id="rId10"/>
    <p:sldId id="301" r:id="rId11"/>
    <p:sldId id="265" r:id="rId12"/>
    <p:sldId id="302" r:id="rId13"/>
    <p:sldId id="273" r:id="rId14"/>
    <p:sldId id="282" r:id="rId15"/>
    <p:sldId id="281" r:id="rId16"/>
    <p:sldId id="305" r:id="rId17"/>
    <p:sldId id="260" r:id="rId18"/>
    <p:sldId id="287" r:id="rId19"/>
    <p:sldId id="298" r:id="rId20"/>
    <p:sldId id="303" r:id="rId21"/>
    <p:sldId id="293" r:id="rId22"/>
    <p:sldId id="304" r:id="rId23"/>
    <p:sldId id="294" r:id="rId24"/>
    <p:sldId id="275" r:id="rId25"/>
    <p:sldId id="299" r:id="rId26"/>
    <p:sldId id="295" r:id="rId27"/>
    <p:sldId id="30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45A"/>
    <a:srgbClr val="FA78FA"/>
    <a:srgbClr val="AA0A3C"/>
    <a:srgbClr val="006E82"/>
    <a:srgbClr val="FA2800"/>
    <a:srgbClr val="00A0FA"/>
    <a:srgbClr val="F0F032"/>
    <a:srgbClr val="005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3102" autoAdjust="0"/>
  </p:normalViewPr>
  <p:slideViewPr>
    <p:cSldViewPr snapToGrid="0">
      <p:cViewPr varScale="1">
        <p:scale>
          <a:sx n="71" d="100"/>
          <a:sy n="71" d="100"/>
        </p:scale>
        <p:origin x="172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err="1"/>
            <a:t>Fasta</a:t>
          </a:r>
          <a:r>
            <a:rPr lang="en-US" dirty="0"/>
            <a:t> file</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Aligned using </a:t>
          </a:r>
          <a:r>
            <a:rPr lang="en-US" dirty="0" err="1"/>
            <a:t>Clustal</a:t>
          </a:r>
          <a:endParaRPr lang="en-US" dirty="0"/>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dgm:spPr/>
      <dgm:t>
        <a:bodyPr/>
        <a:lstStyle/>
        <a:p>
          <a:r>
            <a:rPr lang="en-US" dirty="0"/>
            <a:t>Converted to Nexus format</a:t>
          </a:r>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14EE3551-C957-401B-BE55-6A86EC1BB91D}">
      <dgm:prSet phldrT="[Text]" phldr="1"/>
      <dgm:spPr/>
      <dgm:t>
        <a:bodyPr/>
        <a:lstStyle/>
        <a:p>
          <a:endParaRPr lang="en-US" dirty="0"/>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dirty="0"/>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dirty="0"/>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DB978D0C-DEB2-49A5-B07B-447C92F3A272}">
      <dgm:prSet phldrT="[Text]"/>
      <dgm:spPr/>
      <dgm:t>
        <a:bodyPr/>
        <a:lstStyle/>
        <a:p>
          <a:endParaRPr lang="en-US" dirty="0"/>
        </a:p>
      </dgm:t>
    </dgm:pt>
    <dgm:pt modelId="{DEDDF6F0-D6A2-4663-B980-6E85308EB4A3}" type="parTrans" cxnId="{3ECB7B56-F31A-4B09-8DA8-32AC6D851C82}">
      <dgm:prSet/>
      <dgm:spPr/>
      <dgm:t>
        <a:bodyPr/>
        <a:lstStyle/>
        <a:p>
          <a:endParaRPr lang="en-US"/>
        </a:p>
      </dgm:t>
    </dgm:pt>
    <dgm:pt modelId="{22F9C7F2-A160-409E-8E37-2F6805E56DDE}" type="sibTrans" cxnId="{3ECB7B56-F31A-4B09-8DA8-32AC6D851C82}">
      <dgm:prSet/>
      <dgm:spPr/>
      <dgm:t>
        <a:bodyPr/>
        <a:lstStyle/>
        <a:p>
          <a:endParaRPr lang="en-US"/>
        </a:p>
      </dgm:t>
    </dgm:pt>
    <dgm:pt modelId="{9F9A03C6-DF23-4F03-BE85-24501C33864F}">
      <dgm:prSet phldrT="[Text]"/>
      <dgm:spPr/>
      <dgm:t>
        <a:bodyPr/>
        <a:lstStyle/>
        <a:p>
          <a:r>
            <a:rPr lang="en-US" dirty="0"/>
            <a:t>Run </a:t>
          </a:r>
          <a:r>
            <a:rPr lang="en-US" dirty="0" err="1"/>
            <a:t>MrBayes</a:t>
          </a:r>
          <a:endParaRPr lang="en-US" dirty="0"/>
        </a:p>
      </dgm:t>
    </dgm:pt>
    <dgm:pt modelId="{10DC7534-5866-495E-8BE3-2C3215AD97F7}" type="parTrans" cxnId="{08BF7F4D-B4F9-433B-B325-556F123546B0}">
      <dgm:prSet/>
      <dgm:spPr/>
      <dgm:t>
        <a:bodyPr/>
        <a:lstStyle/>
        <a:p>
          <a:endParaRPr lang="en-US"/>
        </a:p>
      </dgm:t>
    </dgm:pt>
    <dgm:pt modelId="{BE9A3851-EA3A-4809-B86F-881DF96A815E}" type="sibTrans" cxnId="{08BF7F4D-B4F9-433B-B325-556F123546B0}">
      <dgm:prSet/>
      <dgm:spPr/>
      <dgm:t>
        <a:bodyPr/>
        <a:lstStyle/>
        <a:p>
          <a:endParaRPr lang="en-US"/>
        </a:p>
      </dgm:t>
    </dgm:pt>
    <dgm:pt modelId="{10967B6A-F6B4-41B1-8A50-906BDDA355FE}">
      <dgm:prSet phldrT="[Text]"/>
      <dgm:spPr/>
      <dgm:t>
        <a:bodyPr/>
        <a:lstStyle/>
        <a:p>
          <a:endParaRPr lang="en-US" dirty="0"/>
        </a:p>
      </dgm:t>
    </dgm:pt>
    <dgm:pt modelId="{6881CB8C-D9FB-41B8-8E96-C1198EBB7111}" type="parTrans" cxnId="{25F2EAEA-B94B-450B-87E4-03701C1C0073}">
      <dgm:prSet/>
      <dgm:spPr/>
      <dgm:t>
        <a:bodyPr/>
        <a:lstStyle/>
        <a:p>
          <a:endParaRPr lang="en-US"/>
        </a:p>
      </dgm:t>
    </dgm:pt>
    <dgm:pt modelId="{135223C0-1F85-4624-841E-5902F6870149}" type="sibTrans" cxnId="{25F2EAEA-B94B-450B-87E4-03701C1C0073}">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1"/>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1"/>
      <dgm:spPr/>
    </dgm:pt>
    <dgm:pt modelId="{9F0BF059-863C-4F7C-A63A-F1F4CA490CF0}" type="pres">
      <dgm:prSet presAssocID="{362B6F71-2C4F-4317-9EC8-498FECBC478E}" presName="hierChild3" presStyleCnt="0"/>
      <dgm:spPr/>
    </dgm:pt>
    <dgm:pt modelId="{5C9946F2-E2BB-4B54-B854-74F49C310EB2}" type="pres">
      <dgm:prSet presAssocID="{10DC7534-5866-495E-8BE3-2C3215AD97F7}" presName="Name19" presStyleLbl="parChTrans1D4" presStyleIdx="0" presStyleCnt="2"/>
      <dgm:spPr/>
    </dgm:pt>
    <dgm:pt modelId="{BBBB1BAA-FA08-44E8-B65A-F178EAEB2CE6}" type="pres">
      <dgm:prSet presAssocID="{9F9A03C6-DF23-4F03-BE85-24501C33864F}" presName="Name21" presStyleCnt="0"/>
      <dgm:spPr/>
    </dgm:pt>
    <dgm:pt modelId="{CCC6C37A-BD73-4601-ACB4-EFB7110DA8D5}" type="pres">
      <dgm:prSet presAssocID="{9F9A03C6-DF23-4F03-BE85-24501C33864F}" presName="level2Shape" presStyleLbl="node4" presStyleIdx="0" presStyleCnt="2"/>
      <dgm:spPr/>
    </dgm:pt>
    <dgm:pt modelId="{315C3B99-9507-4540-9CB4-1FD07F720251}" type="pres">
      <dgm:prSet presAssocID="{9F9A03C6-DF23-4F03-BE85-24501C33864F}" presName="hierChild3" presStyleCnt="0"/>
      <dgm:spPr/>
    </dgm:pt>
    <dgm:pt modelId="{ECFCD44B-153F-47BE-AC0B-085156E5B810}" type="pres">
      <dgm:prSet presAssocID="{20529B5F-1AFA-4853-AFC2-AA3CC05FC23F}" presName="Name19" presStyleLbl="parChTrans1D4" presStyleIdx="1" presStyleCnt="2"/>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4" presStyleIdx="1" presStyleCnt="2"/>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5" custLinFactNeighborX="-7709" custLinFactNeighborY="-29061"/>
      <dgm:spPr/>
    </dgm:pt>
    <dgm:pt modelId="{74E3C15C-C478-4A6D-9FF3-524873CAFEDE}" type="pres">
      <dgm:prSet presAssocID="{14EE3551-C957-401B-BE55-6A86EC1BB91D}" presName="bgRectTx" presStyleLbl="bgShp" presStyleIdx="0" presStyleCnt="5">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5"/>
      <dgm:spPr/>
    </dgm:pt>
    <dgm:pt modelId="{7EBFBBFE-C60D-406E-83E5-B82EB744E92B}" type="pres">
      <dgm:prSet presAssocID="{DDC24D32-E1F2-46F3-80DF-2F960C53D79A}" presName="bgRectTx" presStyleLbl="bgShp" presStyleIdx="1" presStyleCnt="5">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5"/>
      <dgm:spPr/>
    </dgm:pt>
    <dgm:pt modelId="{A5FC9992-5796-4EB8-B587-70F2EA027AF9}" type="pres">
      <dgm:prSet presAssocID="{5886B898-FE96-4569-92A7-C70ED90E8690}" presName="bgRectTx" presStyleLbl="bgShp" presStyleIdx="2" presStyleCnt="5">
        <dgm:presLayoutVars>
          <dgm:bulletEnabled val="1"/>
        </dgm:presLayoutVars>
      </dgm:prSet>
      <dgm:spPr/>
    </dgm:pt>
    <dgm:pt modelId="{EC678649-947B-4B8D-897C-C20C5E8CC648}" type="pres">
      <dgm:prSet presAssocID="{5886B898-FE96-4569-92A7-C70ED90E8690}" presName="spComp" presStyleCnt="0"/>
      <dgm:spPr/>
    </dgm:pt>
    <dgm:pt modelId="{5886241A-5BD3-4E2F-BDB0-1CEB17FABF00}" type="pres">
      <dgm:prSet presAssocID="{5886B898-FE96-4569-92A7-C70ED90E8690}" presName="vSp" presStyleCnt="0"/>
      <dgm:spPr/>
    </dgm:pt>
    <dgm:pt modelId="{118C2972-C3E2-4326-90BD-B32B84A05E0D}" type="pres">
      <dgm:prSet presAssocID="{10967B6A-F6B4-41B1-8A50-906BDDA355FE}" presName="rectComp" presStyleCnt="0"/>
      <dgm:spPr/>
    </dgm:pt>
    <dgm:pt modelId="{0F23B32A-8F9D-4DE7-8AEF-6326095BEE13}" type="pres">
      <dgm:prSet presAssocID="{10967B6A-F6B4-41B1-8A50-906BDDA355FE}" presName="bgRect" presStyleLbl="bgShp" presStyleIdx="3" presStyleCnt="5"/>
      <dgm:spPr/>
    </dgm:pt>
    <dgm:pt modelId="{9F4B7588-073E-4B16-930E-C9D78B8158D0}" type="pres">
      <dgm:prSet presAssocID="{10967B6A-F6B4-41B1-8A50-906BDDA355FE}" presName="bgRectTx" presStyleLbl="bgShp" presStyleIdx="3" presStyleCnt="5">
        <dgm:presLayoutVars>
          <dgm:bulletEnabled val="1"/>
        </dgm:presLayoutVars>
      </dgm:prSet>
      <dgm:spPr/>
    </dgm:pt>
    <dgm:pt modelId="{E18597E1-E199-4FC0-AE9D-943888DF3BB6}" type="pres">
      <dgm:prSet presAssocID="{10967B6A-F6B4-41B1-8A50-906BDDA355FE}" presName="spComp" presStyleCnt="0"/>
      <dgm:spPr/>
    </dgm:pt>
    <dgm:pt modelId="{894098C8-8BC4-4120-836D-5C43679F8416}" type="pres">
      <dgm:prSet presAssocID="{10967B6A-F6B4-41B1-8A50-906BDDA355FE}" presName="vSp" presStyleCnt="0"/>
      <dgm:spPr/>
    </dgm:pt>
    <dgm:pt modelId="{7B1BCBD2-4C66-4412-A13F-69CCFC1E4698}" type="pres">
      <dgm:prSet presAssocID="{DB978D0C-DEB2-49A5-B07B-447C92F3A272}" presName="rectComp" presStyleCnt="0"/>
      <dgm:spPr/>
    </dgm:pt>
    <dgm:pt modelId="{5C0FE9C0-3228-4E31-BF86-3B2D3024054D}" type="pres">
      <dgm:prSet presAssocID="{DB978D0C-DEB2-49A5-B07B-447C92F3A272}" presName="bgRect" presStyleLbl="bgShp" presStyleIdx="4" presStyleCnt="5"/>
      <dgm:spPr/>
    </dgm:pt>
    <dgm:pt modelId="{D21CAE9E-A406-4FC0-9A2C-80658B35AA75}" type="pres">
      <dgm:prSet presAssocID="{DB978D0C-DEB2-49A5-B07B-447C92F3A272}" presName="bgRectTx" presStyleLbl="bgShp" presStyleIdx="4" presStyleCnt="5">
        <dgm:presLayoutVars>
          <dgm:bulletEnabled val="1"/>
        </dgm:presLayoutVars>
      </dgm:prSet>
      <dgm:spPr/>
    </dgm:pt>
  </dgm:ptLst>
  <dgm:cxnLst>
    <dgm:cxn modelId="{98596802-B5DE-4359-AE03-89485F2F209A}" type="presOf" srcId="{9F9A03C6-DF23-4F03-BE85-24501C33864F}" destId="{CCC6C37A-BD73-4601-ACB4-EFB7110DA8D5}" srcOrd="0" destOrd="0" presId="urn:microsoft.com/office/officeart/2005/8/layout/hierarchy6"/>
    <dgm:cxn modelId="{472B1210-5581-4B02-8AAB-4080117896E3}" srcId="{B727F245-4F93-4119-B764-B9ADAED66400}" destId="{362B6F71-2C4F-4317-9EC8-498FECBC478E}" srcOrd="0" destOrd="0" parTransId="{EBDB7462-7388-49FC-8946-19AE7418E50A}" sibTransId="{41A990D1-C92D-434F-9C15-CE8D25416D9E}"/>
    <dgm:cxn modelId="{43E3992C-D753-42C4-B090-104984152E42}" type="presOf" srcId="{10DC7534-5866-495E-8BE3-2C3215AD97F7}" destId="{5C9946F2-E2BB-4B54-B854-74F49C310EB2}" srcOrd="0" destOrd="0" presId="urn:microsoft.com/office/officeart/2005/8/layout/hierarchy6"/>
    <dgm:cxn modelId="{ADCB8761-0808-40BE-B733-BE4B54EE712C}" srcId="{C9423769-D2C8-4F94-846B-7D5A16C918E2}" destId="{5886B898-FE96-4569-92A7-C70ED90E8690}" srcOrd="3" destOrd="0" parTransId="{BCF51EA3-9D11-4B3B-9765-562538CC1898}" sibTransId="{90337B25-0C40-4509-8B1F-540451EBA8BC}"/>
    <dgm:cxn modelId="{08BF7F4D-B4F9-433B-B325-556F123546B0}" srcId="{362B6F71-2C4F-4317-9EC8-498FECBC478E}" destId="{9F9A03C6-DF23-4F03-BE85-24501C33864F}" srcOrd="0" destOrd="0" parTransId="{10DC7534-5866-495E-8BE3-2C3215AD97F7}" sibTransId="{BE9A3851-EA3A-4809-B86F-881DF96A815E}"/>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3ECB7B56-F31A-4B09-8DA8-32AC6D851C82}" srcId="{C9423769-D2C8-4F94-846B-7D5A16C918E2}" destId="{DB978D0C-DEB2-49A5-B07B-447C92F3A272}" srcOrd="5" destOrd="0" parTransId="{DEDDF6F0-D6A2-4663-B980-6E85308EB4A3}" sibTransId="{22F9C7F2-A160-409E-8E37-2F6805E56DDE}"/>
    <dgm:cxn modelId="{C8B8717C-4640-42FB-B1FE-32A6D31BCEDE}" type="presOf" srcId="{B727F245-4F93-4119-B764-B9ADAED66400}" destId="{822E8B1A-00BA-4B0F-90B8-18F0336C57F6}"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69B7F588-2CB4-4C6F-9666-026BE0B175FA}" srcId="{9F9A03C6-DF23-4F03-BE85-24501C33864F}" destId="{B384ECA6-AD20-4D0D-AA7C-A433FC69E5C2}" srcOrd="0" destOrd="0" parTransId="{20529B5F-1AFA-4853-AFC2-AA3CC05FC23F}" sibTransId="{F4EB0A57-0DA4-49AF-BEA4-499052467AFF}"/>
    <dgm:cxn modelId="{0E51708F-E48F-444E-A80E-AD659DC95D65}" type="presOf" srcId="{C9423769-D2C8-4F94-846B-7D5A16C918E2}" destId="{E25C3278-2C7F-4DF4-954B-3BDD0C883031}" srcOrd="0" destOrd="0" presId="urn:microsoft.com/office/officeart/2005/8/layout/hierarchy6"/>
    <dgm:cxn modelId="{746AEC99-2E5D-4DDB-9BAA-A1BB99D741C1}" type="presOf" srcId="{10967B6A-F6B4-41B1-8A50-906BDDA355FE}" destId="{9F4B7588-073E-4B16-930E-C9D78B8158D0}" srcOrd="1" destOrd="0" presId="urn:microsoft.com/office/officeart/2005/8/layout/hierarchy6"/>
    <dgm:cxn modelId="{A9097E9C-3F0B-4E83-B24F-229FC3B60FA5}" type="presOf" srcId="{10967B6A-F6B4-41B1-8A50-906BDDA355FE}" destId="{0F23B32A-8F9D-4DE7-8AEF-6326095BEE1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A39B5AA3-4054-46A4-9766-15C062094C74}" type="presOf" srcId="{DB978D0C-DEB2-49A5-B07B-447C92F3A272}" destId="{D21CAE9E-A406-4FC0-9A2C-80658B35AA75}"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26B993C9-98AE-45F2-AC1B-D978F16AAFD8}" type="presOf" srcId="{20529B5F-1AFA-4853-AFC2-AA3CC05FC23F}" destId="{ECFCD44B-153F-47BE-AC0B-085156E5B810}" srcOrd="0" destOrd="0" presId="urn:microsoft.com/office/officeart/2005/8/layout/hierarchy6"/>
    <dgm:cxn modelId="{3376FCCA-36BE-48E1-A636-FC7F1AD7E577}" srcId="{C9423769-D2C8-4F94-846B-7D5A16C918E2}" destId="{14EE3551-C957-401B-BE55-6A86EC1BB91D}" srcOrd="1" destOrd="0" parTransId="{5FE8A452-5873-496E-8782-9717A8384B3D}" sibTransId="{5C65FFE3-0C25-409A-97D3-4C866BF7EA3E}"/>
    <dgm:cxn modelId="{1389ADCD-9867-405F-960E-79178D289C1F}" type="presOf" srcId="{DB978D0C-DEB2-49A5-B07B-447C92F3A272}" destId="{5C0FE9C0-3228-4E31-BF86-3B2D3024054D}" srcOrd="0" destOrd="0" presId="urn:microsoft.com/office/officeart/2005/8/layout/hierarchy6"/>
    <dgm:cxn modelId="{0BCF22D6-C400-4BCC-84A5-066E14C729B3}" type="presOf" srcId="{B384ECA6-AD20-4D0D-AA7C-A433FC69E5C2}" destId="{05A807ED-5EF2-45D8-AE5B-1CD7418B6077}" srcOrd="0" destOrd="0" presId="urn:microsoft.com/office/officeart/2005/8/layout/hierarchy6"/>
    <dgm:cxn modelId="{84CC86D6-1625-4404-B1B0-F2A904189D1B}" srcId="{C9423769-D2C8-4F94-846B-7D5A16C918E2}" destId="{DDC24D32-E1F2-46F3-80DF-2F960C53D79A}" srcOrd="2" destOrd="0" parTransId="{67F65B4F-411F-4A54-B17C-3850B3FACCFF}" sibTransId="{6EB03620-DFA9-4125-BF30-A06B825535C2}"/>
    <dgm:cxn modelId="{455DC9E1-80F7-474E-A73D-30D20028DE0D}" type="presOf" srcId="{8BD4BDAD-9251-4A3C-A964-FB3942EBF29F}" destId="{DAEBC06F-7250-4148-A5DF-9E74C1131D38}" srcOrd="0" destOrd="0" presId="urn:microsoft.com/office/officeart/2005/8/layout/hierarchy6"/>
    <dgm:cxn modelId="{25F2EAEA-B94B-450B-87E4-03701C1C0073}" srcId="{C9423769-D2C8-4F94-846B-7D5A16C918E2}" destId="{10967B6A-F6B4-41B1-8A50-906BDDA355FE}" srcOrd="4" destOrd="0" parTransId="{6881CB8C-D9FB-41B8-8E96-C1198EBB7111}" sibTransId="{135223C0-1F85-4624-841E-5902F6870149}"/>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B540B37-C52F-4ED1-9C34-FCB944A5B666}" type="presParOf" srcId="{9F0BF059-863C-4F7C-A63A-F1F4CA490CF0}" destId="{5C9946F2-E2BB-4B54-B854-74F49C310EB2}" srcOrd="0" destOrd="0" presId="urn:microsoft.com/office/officeart/2005/8/layout/hierarchy6"/>
    <dgm:cxn modelId="{1572CAE9-3BF2-4B92-86AA-759537972E98}" type="presParOf" srcId="{9F0BF059-863C-4F7C-A63A-F1F4CA490CF0}" destId="{BBBB1BAA-FA08-44E8-B65A-F178EAEB2CE6}" srcOrd="1" destOrd="0" presId="urn:microsoft.com/office/officeart/2005/8/layout/hierarchy6"/>
    <dgm:cxn modelId="{F0931048-D692-43A2-8CB0-912E726109BC}" type="presParOf" srcId="{BBBB1BAA-FA08-44E8-B65A-F178EAEB2CE6}" destId="{CCC6C37A-BD73-4601-ACB4-EFB7110DA8D5}" srcOrd="0" destOrd="0" presId="urn:microsoft.com/office/officeart/2005/8/layout/hierarchy6"/>
    <dgm:cxn modelId="{66D1CEE4-D2CE-45C8-B9B8-42555F4F496E}" type="presParOf" srcId="{BBBB1BAA-FA08-44E8-B65A-F178EAEB2CE6}" destId="{315C3B99-9507-4540-9CB4-1FD07F720251}" srcOrd="1" destOrd="0" presId="urn:microsoft.com/office/officeart/2005/8/layout/hierarchy6"/>
    <dgm:cxn modelId="{609D45E9-51E0-4298-9742-D2F08DB45E90}" type="presParOf" srcId="{315C3B99-9507-4540-9CB4-1FD07F720251}" destId="{ECFCD44B-153F-47BE-AC0B-085156E5B810}" srcOrd="0" destOrd="0" presId="urn:microsoft.com/office/officeart/2005/8/layout/hierarchy6"/>
    <dgm:cxn modelId="{0407692F-2717-4EF7-8254-366F2C7F4F66}" type="presParOf" srcId="{315C3B99-9507-4540-9CB4-1FD07F720251}" destId="{766C36B4-47B4-4CBE-91F2-1523D930C047}" srcOrd="1" destOrd="0" presId="urn:microsoft.com/office/officeart/2005/8/layout/hierarchy6"/>
    <dgm:cxn modelId="{E14BB53F-1B73-4F1C-9755-ADAF979AB59E}" type="presParOf" srcId="{766C36B4-47B4-4CBE-91F2-1523D930C047}" destId="{05A807ED-5EF2-45D8-AE5B-1CD7418B6077}" srcOrd="0" destOrd="0" presId="urn:microsoft.com/office/officeart/2005/8/layout/hierarchy6"/>
    <dgm:cxn modelId="{D5C545EC-720D-43FA-836A-95480C6DAB3C}"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 modelId="{5D4B29D7-1634-4B7B-BB67-F90A9A4AC356}" type="presParOf" srcId="{3EDE3D2C-4134-4B81-980B-39AA11B65F76}" destId="{EC678649-947B-4B8D-897C-C20C5E8CC648}" srcOrd="5" destOrd="0" presId="urn:microsoft.com/office/officeart/2005/8/layout/hierarchy6"/>
    <dgm:cxn modelId="{4F4C18D8-9545-4403-A38B-15892384A46F}" type="presParOf" srcId="{EC678649-947B-4B8D-897C-C20C5E8CC648}" destId="{5886241A-5BD3-4E2F-BDB0-1CEB17FABF00}" srcOrd="0" destOrd="0" presId="urn:microsoft.com/office/officeart/2005/8/layout/hierarchy6"/>
    <dgm:cxn modelId="{875B5061-C762-4F2D-A7FD-607DCB56D32F}" type="presParOf" srcId="{3EDE3D2C-4134-4B81-980B-39AA11B65F76}" destId="{118C2972-C3E2-4326-90BD-B32B84A05E0D}" srcOrd="6" destOrd="0" presId="urn:microsoft.com/office/officeart/2005/8/layout/hierarchy6"/>
    <dgm:cxn modelId="{97C75561-4D58-4D33-90B6-027036857293}" type="presParOf" srcId="{118C2972-C3E2-4326-90BD-B32B84A05E0D}" destId="{0F23B32A-8F9D-4DE7-8AEF-6326095BEE13}" srcOrd="0" destOrd="0" presId="urn:microsoft.com/office/officeart/2005/8/layout/hierarchy6"/>
    <dgm:cxn modelId="{B331421B-9652-46F8-BCD7-07085E5D9360}" type="presParOf" srcId="{118C2972-C3E2-4326-90BD-B32B84A05E0D}" destId="{9F4B7588-073E-4B16-930E-C9D78B8158D0}" srcOrd="1" destOrd="0" presId="urn:microsoft.com/office/officeart/2005/8/layout/hierarchy6"/>
    <dgm:cxn modelId="{78001DAF-B88A-47CE-81C3-5413D89675D6}" type="presParOf" srcId="{3EDE3D2C-4134-4B81-980B-39AA11B65F76}" destId="{E18597E1-E199-4FC0-AE9D-943888DF3BB6}" srcOrd="7" destOrd="0" presId="urn:microsoft.com/office/officeart/2005/8/layout/hierarchy6"/>
    <dgm:cxn modelId="{A58077CB-D7BF-4604-867B-551B80472C28}" type="presParOf" srcId="{E18597E1-E199-4FC0-AE9D-943888DF3BB6}" destId="{894098C8-8BC4-4120-836D-5C43679F8416}" srcOrd="0" destOrd="0" presId="urn:microsoft.com/office/officeart/2005/8/layout/hierarchy6"/>
    <dgm:cxn modelId="{675212DB-1662-4D59-A891-82967E582E7A}" type="presParOf" srcId="{3EDE3D2C-4134-4B81-980B-39AA11B65F76}" destId="{7B1BCBD2-4C66-4412-A13F-69CCFC1E4698}" srcOrd="8" destOrd="0" presId="urn:microsoft.com/office/officeart/2005/8/layout/hierarchy6"/>
    <dgm:cxn modelId="{6BC2310D-352C-4547-BD08-0C21C9808F0C}" type="presParOf" srcId="{7B1BCBD2-4C66-4412-A13F-69CCFC1E4698}" destId="{5C0FE9C0-3228-4E31-BF86-3B2D3024054D}" srcOrd="0" destOrd="0" presId="urn:microsoft.com/office/officeart/2005/8/layout/hierarchy6"/>
    <dgm:cxn modelId="{99EB428D-3D09-4B2E-9604-B4E012CC9816}" type="presParOf" srcId="{7B1BCBD2-4C66-4412-A13F-69CCFC1E4698}" destId="{D21CAE9E-A406-4FC0-9A2C-80658B35AA7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Sequence alignment</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RSEM</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2BA38ACC-78CB-4052-AC7D-83344B3F76AC}">
      <dgm:prSet phldrT="[Text]"/>
      <dgm:spPr/>
      <dgm:t>
        <a:bodyPr/>
        <a:lstStyle/>
        <a:p>
          <a:r>
            <a:rPr lang="en-US" dirty="0"/>
            <a:t>Bowtie2</a:t>
          </a:r>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dgm:spPr/>
      <dgm:t>
        <a:bodyPr/>
        <a:lstStyle/>
        <a:p>
          <a:r>
            <a:rPr lang="en-US" dirty="0"/>
            <a:t>Count Data for </a:t>
          </a:r>
          <a:r>
            <a:rPr lang="en-US" dirty="0" err="1"/>
            <a:t>DESeq</a:t>
          </a:r>
          <a:endParaRPr lang="en-US" dirty="0"/>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dgm:spPr/>
      <dgm:t>
        <a:bodyPr/>
        <a:lstStyle/>
        <a:p>
          <a:r>
            <a:rPr lang="en-US" dirty="0"/>
            <a:t> </a:t>
          </a:r>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dgm:spPr/>
      <dgm:t>
        <a:bodyPr/>
        <a:lstStyle/>
        <a:p>
          <a:r>
            <a:rPr lang="en-US" dirty="0"/>
            <a:t> </a:t>
          </a:r>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dgm:spPr/>
      <dgm:t>
        <a:bodyPr/>
        <a:lstStyle/>
        <a:p>
          <a:r>
            <a:rPr lang="en-US" dirty="0"/>
            <a:t> </a:t>
          </a:r>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0" presStyleCnt="1"/>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0" presStyleCnt="1" custLinFactNeighborX="-65678" custLinFactNeighborY="-4361"/>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custLinFactNeighborX="-331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custLinFactNeighborX="-3406" custLinFactNeighborY="4448"/>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11B38B1A-072E-4113-9F34-385B80B3C0CA}" type="presOf" srcId="{DD705CB8-984B-4881-A1AB-069427C93122}" destId="{6060F710-9C30-484B-BCA4-695BA2D8448A}"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Count data</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err="1"/>
            <a:t>DESeq</a:t>
          </a:r>
          <a:r>
            <a:rPr lang="en-US" dirty="0"/>
            <a:t> normalized</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14EE3551-C957-401B-BE55-6A86EC1BB91D}">
      <dgm:prSet phldrT="[Text]" phldr="1"/>
      <dgm:spPr/>
      <dgm:t>
        <a:bodyPr/>
        <a:lstStyle/>
        <a:p>
          <a:endParaRPr lang="en-US" dirty="0"/>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dirty="0"/>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dirty="0"/>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ECFCD44B-153F-47BE-AC0B-085156E5B810}" type="pres">
      <dgm:prSet presAssocID="{20529B5F-1AFA-4853-AFC2-AA3CC05FC23F}" presName="Name19" presStyleLbl="parChTrans1D3" presStyleIdx="0" presStyleCnt="1"/>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3" presStyleIdx="0" presStyleCnt="1"/>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custLinFactNeighborX="-7709" custLinFactNeighborY="-29061"/>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ADCB8761-0808-40BE-B733-BE4B54EE712C}" srcId="{C9423769-D2C8-4F94-846B-7D5A16C918E2}" destId="{5886B898-FE96-4569-92A7-C70ED90E8690}" srcOrd="3" destOrd="0" parTransId="{BCF51EA3-9D11-4B3B-9765-562538CC1898}" sibTransId="{90337B25-0C40-4509-8B1F-540451EBA8BC}"/>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69B7F588-2CB4-4C6F-9666-026BE0B175FA}" srcId="{B727F245-4F93-4119-B764-B9ADAED66400}" destId="{B384ECA6-AD20-4D0D-AA7C-A433FC69E5C2}" srcOrd="0" destOrd="0" parTransId="{20529B5F-1AFA-4853-AFC2-AA3CC05FC23F}" sibTransId="{F4EB0A57-0DA4-49AF-BEA4-499052467AFF}"/>
    <dgm:cxn modelId="{6A55C08C-FC8E-4747-95AF-12B979CE6341}" type="presOf" srcId="{B384ECA6-AD20-4D0D-AA7C-A433FC69E5C2}" destId="{05A807ED-5EF2-45D8-AE5B-1CD7418B6077}"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51A9A4E0-6AE1-4DB1-9D47-B0144A383F1B}" type="presOf" srcId="{20529B5F-1AFA-4853-AFC2-AA3CC05FC23F}" destId="{ECFCD44B-153F-47BE-AC0B-085156E5B810}"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B8118B8A-EAAD-450C-93E1-687CB688D3FA}" type="presParOf" srcId="{EF6348E2-F1BC-41CB-B5FA-75C1D56DB8D2}" destId="{ECFCD44B-153F-47BE-AC0B-085156E5B810}" srcOrd="0" destOrd="0" presId="urn:microsoft.com/office/officeart/2005/8/layout/hierarchy6"/>
    <dgm:cxn modelId="{D00D7A7D-0C03-458C-8356-9A0CE1DA7316}" type="presParOf" srcId="{EF6348E2-F1BC-41CB-B5FA-75C1D56DB8D2}" destId="{766C36B4-47B4-4CBE-91F2-1523D930C047}" srcOrd="1" destOrd="0" presId="urn:microsoft.com/office/officeart/2005/8/layout/hierarchy6"/>
    <dgm:cxn modelId="{A335EEE0-2A83-4AD0-82E2-2F0A95234343}" type="presParOf" srcId="{766C36B4-47B4-4CBE-91F2-1523D930C047}" destId="{05A807ED-5EF2-45D8-AE5B-1CD7418B6077}" srcOrd="0" destOrd="0" presId="urn:microsoft.com/office/officeart/2005/8/layout/hierarchy6"/>
    <dgm:cxn modelId="{14442DF3-6683-4C80-BF3B-01CC97719813}"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FE9C0-3228-4E31-BF86-3B2D3024054D}">
      <dsp:nvSpPr>
        <dsp:cNvPr id="0" name=""/>
        <dsp:cNvSpPr/>
      </dsp:nvSpPr>
      <dsp:spPr>
        <a:xfrm>
          <a:off x="0" y="3339504"/>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3339504"/>
        <a:ext cx="1828800" cy="713184"/>
      </dsp:txXfrm>
    </dsp:sp>
    <dsp:sp modelId="{0F23B32A-8F9D-4DE7-8AEF-6326095BEE13}">
      <dsp:nvSpPr>
        <dsp:cNvPr id="0" name=""/>
        <dsp:cNvSpPr/>
      </dsp:nvSpPr>
      <dsp:spPr>
        <a:xfrm>
          <a:off x="0" y="2507456"/>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2507456"/>
        <a:ext cx="1828800" cy="713184"/>
      </dsp:txXfrm>
    </dsp:sp>
    <dsp:sp modelId="{7EB3B241-9331-4643-88DB-BC87C28C8D72}">
      <dsp:nvSpPr>
        <dsp:cNvPr id="0" name=""/>
        <dsp:cNvSpPr/>
      </dsp:nvSpPr>
      <dsp:spPr>
        <a:xfrm>
          <a:off x="0" y="1675407"/>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1675407"/>
        <a:ext cx="1828800" cy="713184"/>
      </dsp:txXfrm>
    </dsp:sp>
    <dsp:sp modelId="{A05F9B63-8F7E-4D2E-A54D-E75C443C0853}">
      <dsp:nvSpPr>
        <dsp:cNvPr id="0" name=""/>
        <dsp:cNvSpPr/>
      </dsp:nvSpPr>
      <dsp:spPr>
        <a:xfrm>
          <a:off x="0" y="843359"/>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843359"/>
        <a:ext cx="1828800" cy="713184"/>
      </dsp:txXfrm>
    </dsp:sp>
    <dsp:sp modelId="{81D8F765-1C2B-47E8-9104-BC25204BF581}">
      <dsp:nvSpPr>
        <dsp:cNvPr id="0" name=""/>
        <dsp:cNvSpPr/>
      </dsp:nvSpPr>
      <dsp:spPr>
        <a:xfrm>
          <a:off x="0" y="0"/>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0"/>
        <a:ext cx="1828800" cy="713184"/>
      </dsp:txXfrm>
    </dsp:sp>
    <dsp:sp modelId="{DAEBC06F-7250-4148-A5DF-9E74C1131D38}">
      <dsp:nvSpPr>
        <dsp:cNvPr id="0" name=""/>
        <dsp:cNvSpPr/>
      </dsp:nvSpPr>
      <dsp:spPr>
        <a:xfrm>
          <a:off x="3455699" y="70742"/>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Fasta</a:t>
          </a:r>
          <a:r>
            <a:rPr lang="en-US" sz="1100" kern="1200" dirty="0"/>
            <a:t> file</a:t>
          </a:r>
        </a:p>
      </dsp:txBody>
      <dsp:txXfrm>
        <a:off x="3473106" y="88149"/>
        <a:ext cx="856666" cy="559506"/>
      </dsp:txXfrm>
    </dsp:sp>
    <dsp:sp modelId="{96C48980-A0CD-4E4A-BC68-F2194729EB0A}">
      <dsp:nvSpPr>
        <dsp:cNvPr id="0" name=""/>
        <dsp:cNvSpPr/>
      </dsp:nvSpPr>
      <dsp:spPr>
        <a:xfrm>
          <a:off x="3855720" y="665063"/>
          <a:ext cx="91440" cy="237728"/>
        </a:xfrm>
        <a:custGeom>
          <a:avLst/>
          <a:gdLst/>
          <a:ahLst/>
          <a:cxnLst/>
          <a:rect l="0" t="0" r="0" b="0"/>
          <a:pathLst>
            <a:path>
              <a:moveTo>
                <a:pt x="45720" y="0"/>
              </a:moveTo>
              <a:lnTo>
                <a:pt x="45720" y="2377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3455699" y="902791"/>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Aligned using </a:t>
          </a:r>
          <a:r>
            <a:rPr lang="en-US" sz="1100" kern="1200" dirty="0" err="1"/>
            <a:t>Clustal</a:t>
          </a:r>
          <a:endParaRPr lang="en-US" sz="1100" kern="1200" dirty="0"/>
        </a:p>
      </dsp:txBody>
      <dsp:txXfrm>
        <a:off x="3473106" y="920198"/>
        <a:ext cx="856666" cy="559506"/>
      </dsp:txXfrm>
    </dsp:sp>
    <dsp:sp modelId="{7B6EC39C-6336-4C4E-A454-54B9AA3030FF}">
      <dsp:nvSpPr>
        <dsp:cNvPr id="0" name=""/>
        <dsp:cNvSpPr/>
      </dsp:nvSpPr>
      <dsp:spPr>
        <a:xfrm>
          <a:off x="3855720" y="1497111"/>
          <a:ext cx="91440" cy="237728"/>
        </a:xfrm>
        <a:custGeom>
          <a:avLst/>
          <a:gdLst/>
          <a:ahLst/>
          <a:cxnLst/>
          <a:rect l="0" t="0" r="0" b="0"/>
          <a:pathLst>
            <a:path>
              <a:moveTo>
                <a:pt x="45720" y="0"/>
              </a:moveTo>
              <a:lnTo>
                <a:pt x="45720" y="237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3455699" y="1734839"/>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Converted to Nexus format</a:t>
          </a:r>
        </a:p>
      </dsp:txBody>
      <dsp:txXfrm>
        <a:off x="3473106" y="1752246"/>
        <a:ext cx="856666" cy="559506"/>
      </dsp:txXfrm>
    </dsp:sp>
    <dsp:sp modelId="{5C9946F2-E2BB-4B54-B854-74F49C310EB2}">
      <dsp:nvSpPr>
        <dsp:cNvPr id="0" name=""/>
        <dsp:cNvSpPr/>
      </dsp:nvSpPr>
      <dsp:spPr>
        <a:xfrm>
          <a:off x="3855720" y="2329160"/>
          <a:ext cx="91440" cy="237728"/>
        </a:xfrm>
        <a:custGeom>
          <a:avLst/>
          <a:gdLst/>
          <a:ahLst/>
          <a:cxnLst/>
          <a:rect l="0" t="0" r="0" b="0"/>
          <a:pathLst>
            <a:path>
              <a:moveTo>
                <a:pt x="45720" y="0"/>
              </a:moveTo>
              <a:lnTo>
                <a:pt x="45720" y="237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6C37A-BD73-4601-ACB4-EFB7110DA8D5}">
      <dsp:nvSpPr>
        <dsp:cNvPr id="0" name=""/>
        <dsp:cNvSpPr/>
      </dsp:nvSpPr>
      <dsp:spPr>
        <a:xfrm>
          <a:off x="3455699" y="2566888"/>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Run </a:t>
          </a:r>
          <a:r>
            <a:rPr lang="en-US" sz="1100" kern="1200" dirty="0" err="1"/>
            <a:t>MrBayes</a:t>
          </a:r>
          <a:endParaRPr lang="en-US" sz="1100" kern="1200" dirty="0"/>
        </a:p>
      </dsp:txBody>
      <dsp:txXfrm>
        <a:off x="3473106" y="2584295"/>
        <a:ext cx="856666" cy="559506"/>
      </dsp:txXfrm>
    </dsp:sp>
    <dsp:sp modelId="{ECFCD44B-153F-47BE-AC0B-085156E5B810}">
      <dsp:nvSpPr>
        <dsp:cNvPr id="0" name=""/>
        <dsp:cNvSpPr/>
      </dsp:nvSpPr>
      <dsp:spPr>
        <a:xfrm>
          <a:off x="3855720" y="3161208"/>
          <a:ext cx="91440" cy="237728"/>
        </a:xfrm>
        <a:custGeom>
          <a:avLst/>
          <a:gdLst/>
          <a:ahLst/>
          <a:cxnLst/>
          <a:rect l="0" t="0" r="0" b="0"/>
          <a:pathLst>
            <a:path>
              <a:moveTo>
                <a:pt x="45720" y="0"/>
              </a:moveTo>
              <a:lnTo>
                <a:pt x="45720" y="237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3455699" y="3398936"/>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Visualization</a:t>
          </a:r>
        </a:p>
      </dsp:txBody>
      <dsp:txXfrm>
        <a:off x="3473106" y="3416343"/>
        <a:ext cx="856666" cy="559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846009"/>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0" y="2846009"/>
        <a:ext cx="1828800" cy="1217990"/>
      </dsp:txXfrm>
    </dsp:sp>
    <dsp:sp modelId="{A05F9B63-8F7E-4D2E-A54D-E75C443C0853}">
      <dsp:nvSpPr>
        <dsp:cNvPr id="0" name=""/>
        <dsp:cNvSpPr/>
      </dsp:nvSpPr>
      <dsp:spPr>
        <a:xfrm>
          <a:off x="0" y="1423004"/>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0" y="1423004"/>
        <a:ext cx="1828800" cy="1217990"/>
      </dsp:txXfrm>
    </dsp:sp>
    <dsp:sp modelId="{81D8F765-1C2B-47E8-9104-BC25204BF581}">
      <dsp:nvSpPr>
        <dsp:cNvPr id="0" name=""/>
        <dsp:cNvSpPr/>
      </dsp:nvSpPr>
      <dsp:spPr>
        <a:xfrm>
          <a:off x="0" y="1020"/>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0" y="1020"/>
        <a:ext cx="1828800" cy="1217990"/>
      </dsp:txXfrm>
    </dsp:sp>
    <dsp:sp modelId="{DAEBC06F-7250-4148-A5DF-9E74C1131D38}">
      <dsp:nvSpPr>
        <dsp:cNvPr id="0" name=""/>
        <dsp:cNvSpPr/>
      </dsp:nvSpPr>
      <dsp:spPr>
        <a:xfrm>
          <a:off x="3136463" y="103016"/>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Sequence alignment</a:t>
          </a:r>
        </a:p>
      </dsp:txBody>
      <dsp:txXfrm>
        <a:off x="3166337" y="132890"/>
        <a:ext cx="1470205" cy="960220"/>
      </dsp:txXfrm>
    </dsp:sp>
    <dsp:sp modelId="{96C48980-A0CD-4E4A-BC68-F2194729EB0A}">
      <dsp:nvSpPr>
        <dsp:cNvPr id="0" name=""/>
        <dsp:cNvSpPr/>
      </dsp:nvSpPr>
      <dsp:spPr>
        <a:xfrm>
          <a:off x="2906970" y="1122985"/>
          <a:ext cx="994469" cy="407987"/>
        </a:xfrm>
        <a:custGeom>
          <a:avLst/>
          <a:gdLst/>
          <a:ahLst/>
          <a:cxnLst/>
          <a:rect l="0" t="0" r="0" b="0"/>
          <a:pathLst>
            <a:path>
              <a:moveTo>
                <a:pt x="994469" y="0"/>
              </a:moveTo>
              <a:lnTo>
                <a:pt x="994469" y="203993"/>
              </a:lnTo>
              <a:lnTo>
                <a:pt x="0" y="203993"/>
              </a:lnTo>
              <a:lnTo>
                <a:pt x="0" y="407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141993" y="1530973"/>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RSEM</a:t>
          </a:r>
        </a:p>
      </dsp:txBody>
      <dsp:txXfrm>
        <a:off x="2171867" y="1560847"/>
        <a:ext cx="1470205" cy="960220"/>
      </dsp:txXfrm>
    </dsp:sp>
    <dsp:sp modelId="{667A4CE5-1C37-4F92-B905-3AD81A3D9953}">
      <dsp:nvSpPr>
        <dsp:cNvPr id="0" name=""/>
        <dsp:cNvSpPr/>
      </dsp:nvSpPr>
      <dsp:spPr>
        <a:xfrm>
          <a:off x="3901440" y="1122985"/>
          <a:ext cx="994469" cy="407987"/>
        </a:xfrm>
        <a:custGeom>
          <a:avLst/>
          <a:gdLst/>
          <a:ahLst/>
          <a:cxnLst/>
          <a:rect l="0" t="0" r="0" b="0"/>
          <a:pathLst>
            <a:path>
              <a:moveTo>
                <a:pt x="0" y="0"/>
              </a:moveTo>
              <a:lnTo>
                <a:pt x="0" y="203993"/>
              </a:lnTo>
              <a:lnTo>
                <a:pt x="994469" y="203993"/>
              </a:lnTo>
              <a:lnTo>
                <a:pt x="994469" y="407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130932" y="1530973"/>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Bowtie2</a:t>
          </a:r>
        </a:p>
      </dsp:txBody>
      <dsp:txXfrm>
        <a:off x="4160806" y="1560847"/>
        <a:ext cx="1470205" cy="960220"/>
      </dsp:txXfrm>
    </dsp:sp>
    <dsp:sp modelId="{6060F710-9C30-484B-BCA4-695BA2D8448A}">
      <dsp:nvSpPr>
        <dsp:cNvPr id="0" name=""/>
        <dsp:cNvSpPr/>
      </dsp:nvSpPr>
      <dsp:spPr>
        <a:xfrm>
          <a:off x="3891066" y="2550941"/>
          <a:ext cx="1004842" cy="363506"/>
        </a:xfrm>
        <a:custGeom>
          <a:avLst/>
          <a:gdLst/>
          <a:ahLst/>
          <a:cxnLst/>
          <a:rect l="0" t="0" r="0" b="0"/>
          <a:pathLst>
            <a:path>
              <a:moveTo>
                <a:pt x="1004842" y="0"/>
              </a:moveTo>
              <a:lnTo>
                <a:pt x="1004842" y="181753"/>
              </a:lnTo>
              <a:lnTo>
                <a:pt x="0" y="181753"/>
              </a:lnTo>
              <a:lnTo>
                <a:pt x="0" y="3635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3126090" y="2914448"/>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Count Data for </a:t>
          </a:r>
          <a:r>
            <a:rPr lang="en-US" sz="2200" kern="1200" dirty="0" err="1"/>
            <a:t>DESeq</a:t>
          </a:r>
          <a:endParaRPr lang="en-US" sz="2200" kern="1200" dirty="0"/>
        </a:p>
      </dsp:txBody>
      <dsp:txXfrm>
        <a:off x="3155964" y="2944322"/>
        <a:ext cx="1470205" cy="96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844989"/>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a:off x="0" y="2844989"/>
        <a:ext cx="1828800" cy="1217990"/>
      </dsp:txXfrm>
    </dsp:sp>
    <dsp:sp modelId="{A05F9B63-8F7E-4D2E-A54D-E75C443C0853}">
      <dsp:nvSpPr>
        <dsp:cNvPr id="0" name=""/>
        <dsp:cNvSpPr/>
      </dsp:nvSpPr>
      <dsp:spPr>
        <a:xfrm>
          <a:off x="0" y="1423004"/>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a:off x="0" y="1423004"/>
        <a:ext cx="1828800" cy="1217990"/>
      </dsp:txXfrm>
    </dsp:sp>
    <dsp:sp modelId="{81D8F765-1C2B-47E8-9104-BC25204BF581}">
      <dsp:nvSpPr>
        <dsp:cNvPr id="0" name=""/>
        <dsp:cNvSpPr/>
      </dsp:nvSpPr>
      <dsp:spPr>
        <a:xfrm>
          <a:off x="0" y="0"/>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a:off x="0" y="0"/>
        <a:ext cx="1828800" cy="1217990"/>
      </dsp:txXfrm>
    </dsp:sp>
    <dsp:sp modelId="{DAEBC06F-7250-4148-A5DF-9E74C1131D38}">
      <dsp:nvSpPr>
        <dsp:cNvPr id="0" name=""/>
        <dsp:cNvSpPr/>
      </dsp:nvSpPr>
      <dsp:spPr>
        <a:xfrm>
          <a:off x="3136463" y="103016"/>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Count data</a:t>
          </a:r>
        </a:p>
      </dsp:txBody>
      <dsp:txXfrm>
        <a:off x="3166337" y="132890"/>
        <a:ext cx="1470205" cy="960220"/>
      </dsp:txXfrm>
    </dsp:sp>
    <dsp:sp modelId="{96C48980-A0CD-4E4A-BC68-F2194729EB0A}">
      <dsp:nvSpPr>
        <dsp:cNvPr id="0" name=""/>
        <dsp:cNvSpPr/>
      </dsp:nvSpPr>
      <dsp:spPr>
        <a:xfrm>
          <a:off x="3855720" y="1122985"/>
          <a:ext cx="91440" cy="407987"/>
        </a:xfrm>
        <a:custGeom>
          <a:avLst/>
          <a:gdLst/>
          <a:ahLst/>
          <a:cxnLst/>
          <a:rect l="0" t="0" r="0" b="0"/>
          <a:pathLst>
            <a:path>
              <a:moveTo>
                <a:pt x="45720" y="0"/>
              </a:moveTo>
              <a:lnTo>
                <a:pt x="45720" y="407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3136463" y="1530973"/>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DESeq</a:t>
          </a:r>
          <a:r>
            <a:rPr lang="en-US" sz="2000" kern="1200" dirty="0"/>
            <a:t> normalized</a:t>
          </a:r>
        </a:p>
      </dsp:txBody>
      <dsp:txXfrm>
        <a:off x="3166337" y="1560847"/>
        <a:ext cx="1470205" cy="960220"/>
      </dsp:txXfrm>
    </dsp:sp>
    <dsp:sp modelId="{ECFCD44B-153F-47BE-AC0B-085156E5B810}">
      <dsp:nvSpPr>
        <dsp:cNvPr id="0" name=""/>
        <dsp:cNvSpPr/>
      </dsp:nvSpPr>
      <dsp:spPr>
        <a:xfrm>
          <a:off x="3855720" y="2550941"/>
          <a:ext cx="91440" cy="407987"/>
        </a:xfrm>
        <a:custGeom>
          <a:avLst/>
          <a:gdLst/>
          <a:ahLst/>
          <a:cxnLst/>
          <a:rect l="0" t="0" r="0" b="0"/>
          <a:pathLst>
            <a:path>
              <a:moveTo>
                <a:pt x="45720" y="0"/>
              </a:moveTo>
              <a:lnTo>
                <a:pt x="45720" y="4079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3136463" y="2958929"/>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Visualization</a:t>
          </a:r>
        </a:p>
      </dsp:txBody>
      <dsp:txXfrm>
        <a:off x="3166337" y="2988803"/>
        <a:ext cx="1470205" cy="9602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C4ED1-483C-47E1-B7C5-4DEDA060F38D}" type="datetimeFigureOut">
              <a:rPr lang="en-US" smtClean="0"/>
              <a:t>12/11/2019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F115E-096D-4D34-AC4F-E5CEA8111CE3}" type="slidenum">
              <a:rPr lang="en-US" smtClean="0"/>
              <a:t>‹#›</a:t>
            </a:fld>
            <a:endParaRPr lang="en-US"/>
          </a:p>
        </p:txBody>
      </p:sp>
    </p:spTree>
    <p:extLst>
      <p:ext uri="{BB962C8B-B14F-4D97-AF65-F5344CB8AC3E}">
        <p14:creationId xmlns:p14="http://schemas.microsoft.com/office/powerpoint/2010/main" val="293440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In-Class Presentation:</a:t>
            </a:r>
          </a:p>
          <a:p>
            <a:r>
              <a:rPr lang="en-US" sz="1200" b="0" i="0" kern="1200" dirty="0">
                <a:solidFill>
                  <a:schemeClr val="tx1"/>
                </a:solidFill>
                <a:effectLst/>
                <a:latin typeface="+mn-lt"/>
                <a:ea typeface="+mn-ea"/>
                <a:cs typeface="+mn-cs"/>
              </a:rPr>
              <a:t>Each group will have ~20 minutes to present their work on either December 11th or 13th. Each presentation should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on the biological question being investigated.</a:t>
            </a:r>
          </a:p>
          <a:p>
            <a:r>
              <a:rPr lang="en-US" sz="1200" b="0" i="0" kern="1200" dirty="0">
                <a:solidFill>
                  <a:schemeClr val="tx1"/>
                </a:solidFill>
                <a:effectLst/>
                <a:latin typeface="+mn-lt"/>
                <a:ea typeface="+mn-ea"/>
                <a:cs typeface="+mn-cs"/>
              </a:rPr>
              <a:t>A description of the workflow carried out by the group.</a:t>
            </a:r>
          </a:p>
          <a:p>
            <a:r>
              <a:rPr lang="en-US" sz="1200" b="0" i="0" kern="1200" dirty="0">
                <a:solidFill>
                  <a:schemeClr val="tx1"/>
                </a:solidFill>
                <a:effectLst/>
                <a:latin typeface="+mn-lt"/>
                <a:ea typeface="+mn-ea"/>
                <a:cs typeface="+mn-cs"/>
              </a:rPr>
              <a:t>An overview of the group's documentation.</a:t>
            </a:r>
          </a:p>
          <a:p>
            <a:r>
              <a:rPr lang="en-US" sz="1200" b="0" i="0" kern="1200" dirty="0">
                <a:solidFill>
                  <a:schemeClr val="tx1"/>
                </a:solidFill>
                <a:effectLst/>
                <a:latin typeface="+mn-lt"/>
                <a:ea typeface="+mn-ea"/>
                <a:cs typeface="+mn-cs"/>
              </a:rPr>
              <a:t>Presentation of results including comparison to results from the published paper.</a:t>
            </a:r>
          </a:p>
          <a:p>
            <a:r>
              <a:rPr lang="en-US" sz="1200" b="0" i="0" kern="1200" dirty="0">
                <a:solidFill>
                  <a:schemeClr val="tx1"/>
                </a:solidFill>
                <a:effectLst/>
                <a:latin typeface="+mn-lt"/>
                <a:ea typeface="+mn-ea"/>
                <a:cs typeface="+mn-cs"/>
              </a:rPr>
              <a:t>Please feel free to message the instructors on Slack if you are unclear about the requirements of the assignment or regarding the suitability of a particular manuscript for the assignment.</a:t>
            </a:r>
          </a:p>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a:t>
            </a:fld>
            <a:endParaRPr lang="en-US"/>
          </a:p>
        </p:txBody>
      </p:sp>
    </p:spTree>
    <p:extLst>
      <p:ext uri="{BB962C8B-B14F-4D97-AF65-F5344CB8AC3E}">
        <p14:creationId xmlns:p14="http://schemas.microsoft.com/office/powerpoint/2010/main" val="14099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20</a:t>
            </a:fld>
            <a:endParaRPr lang="en-US"/>
          </a:p>
        </p:txBody>
      </p:sp>
    </p:spTree>
    <p:extLst>
      <p:ext uri="{BB962C8B-B14F-4D97-AF65-F5344CB8AC3E}">
        <p14:creationId xmlns:p14="http://schemas.microsoft.com/office/powerpoint/2010/main" val="400117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turn out well. Comb results. </a:t>
            </a:r>
            <a:br>
              <a:rPr lang="en-US" dirty="0"/>
            </a:br>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21</a:t>
            </a:fld>
            <a:endParaRPr lang="en-US"/>
          </a:p>
        </p:txBody>
      </p:sp>
    </p:spTree>
    <p:extLst>
      <p:ext uri="{BB962C8B-B14F-4D97-AF65-F5344CB8AC3E}">
        <p14:creationId xmlns:p14="http://schemas.microsoft.com/office/powerpoint/2010/main" val="18931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name issues</a:t>
            </a:r>
          </a:p>
        </p:txBody>
      </p:sp>
      <p:sp>
        <p:nvSpPr>
          <p:cNvPr id="4" name="Slide Number Placeholder 3"/>
          <p:cNvSpPr>
            <a:spLocks noGrp="1"/>
          </p:cNvSpPr>
          <p:nvPr>
            <p:ph type="sldNum" sz="quarter" idx="5"/>
          </p:nvPr>
        </p:nvSpPr>
        <p:spPr/>
        <p:txBody>
          <a:bodyPr/>
          <a:lstStyle/>
          <a:p>
            <a:fld id="{BB0F115E-096D-4D34-AC4F-E5CEA8111CE3}" type="slidenum">
              <a:rPr lang="en-US" smtClean="0"/>
              <a:t>22</a:t>
            </a:fld>
            <a:endParaRPr lang="en-US"/>
          </a:p>
        </p:txBody>
      </p:sp>
    </p:spTree>
    <p:extLst>
      <p:ext uri="{BB962C8B-B14F-4D97-AF65-F5344CB8AC3E}">
        <p14:creationId xmlns:p14="http://schemas.microsoft.com/office/powerpoint/2010/main" val="231413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heat map</a:t>
            </a:r>
          </a:p>
        </p:txBody>
      </p:sp>
      <p:sp>
        <p:nvSpPr>
          <p:cNvPr id="4" name="Slide Number Placeholder 3"/>
          <p:cNvSpPr>
            <a:spLocks noGrp="1"/>
          </p:cNvSpPr>
          <p:nvPr>
            <p:ph type="sldNum" sz="quarter" idx="5"/>
          </p:nvPr>
        </p:nvSpPr>
        <p:spPr/>
        <p:txBody>
          <a:bodyPr/>
          <a:lstStyle/>
          <a:p>
            <a:fld id="{BB0F115E-096D-4D34-AC4F-E5CEA8111CE3}" type="slidenum">
              <a:rPr lang="en-US" smtClean="0"/>
              <a:t>23</a:t>
            </a:fld>
            <a:endParaRPr lang="en-US"/>
          </a:p>
        </p:txBody>
      </p:sp>
    </p:spTree>
    <p:extLst>
      <p:ext uri="{BB962C8B-B14F-4D97-AF65-F5344CB8AC3E}">
        <p14:creationId xmlns:p14="http://schemas.microsoft.com/office/powerpoint/2010/main" val="150742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comparison of results and replication</a:t>
            </a:r>
          </a:p>
        </p:txBody>
      </p:sp>
      <p:sp>
        <p:nvSpPr>
          <p:cNvPr id="4" name="Slide Number Placeholder 3"/>
          <p:cNvSpPr>
            <a:spLocks noGrp="1"/>
          </p:cNvSpPr>
          <p:nvPr>
            <p:ph type="sldNum" sz="quarter" idx="5"/>
          </p:nvPr>
        </p:nvSpPr>
        <p:spPr/>
        <p:txBody>
          <a:bodyPr/>
          <a:lstStyle/>
          <a:p>
            <a:fld id="{BB0F115E-096D-4D34-AC4F-E5CEA8111CE3}" type="slidenum">
              <a:rPr lang="en-US" smtClean="0"/>
              <a:t>24</a:t>
            </a:fld>
            <a:endParaRPr lang="en-US"/>
          </a:p>
        </p:txBody>
      </p:sp>
    </p:spTree>
    <p:extLst>
      <p:ext uri="{BB962C8B-B14F-4D97-AF65-F5344CB8AC3E}">
        <p14:creationId xmlns:p14="http://schemas.microsoft.com/office/powerpoint/2010/main" val="268167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thoughts and final comments about replication of a Nature paper</a:t>
            </a:r>
          </a:p>
        </p:txBody>
      </p:sp>
      <p:sp>
        <p:nvSpPr>
          <p:cNvPr id="4" name="Slide Number Placeholder 3"/>
          <p:cNvSpPr>
            <a:spLocks noGrp="1"/>
          </p:cNvSpPr>
          <p:nvPr>
            <p:ph type="sldNum" sz="quarter" idx="5"/>
          </p:nvPr>
        </p:nvSpPr>
        <p:spPr/>
        <p:txBody>
          <a:bodyPr/>
          <a:lstStyle/>
          <a:p>
            <a:fld id="{BB0F115E-096D-4D34-AC4F-E5CEA8111CE3}" type="slidenum">
              <a:rPr lang="en-US" smtClean="0"/>
              <a:t>25</a:t>
            </a:fld>
            <a:endParaRPr lang="en-US"/>
          </a:p>
        </p:txBody>
      </p:sp>
    </p:spTree>
    <p:extLst>
      <p:ext uri="{BB962C8B-B14F-4D97-AF65-F5344CB8AC3E}">
        <p14:creationId xmlns:p14="http://schemas.microsoft.com/office/powerpoint/2010/main" val="11385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paper did we choose?</a:t>
            </a:r>
          </a:p>
          <a:p>
            <a:r>
              <a:rPr lang="en-US" dirty="0"/>
              <a:t>“We choose …. as this not only fulfilled the requirements outlined, but it also provided an opportunity for some group members to begin to work with datasets and construct pipelines that they will more than likely be doing for future work.”</a:t>
            </a:r>
          </a:p>
        </p:txBody>
      </p:sp>
      <p:sp>
        <p:nvSpPr>
          <p:cNvPr id="4" name="Slide Number Placeholder 3"/>
          <p:cNvSpPr>
            <a:spLocks noGrp="1"/>
          </p:cNvSpPr>
          <p:nvPr>
            <p:ph type="sldNum" sz="quarter" idx="5"/>
          </p:nvPr>
        </p:nvSpPr>
        <p:spPr/>
        <p:txBody>
          <a:bodyPr/>
          <a:lstStyle/>
          <a:p>
            <a:fld id="{BB0F115E-096D-4D34-AC4F-E5CEA8111CE3}" type="slidenum">
              <a:rPr lang="en-US" smtClean="0"/>
              <a:t>2</a:t>
            </a:fld>
            <a:endParaRPr lang="en-US"/>
          </a:p>
        </p:txBody>
      </p:sp>
    </p:spTree>
    <p:extLst>
      <p:ext uri="{BB962C8B-B14F-4D97-AF65-F5344CB8AC3E}">
        <p14:creationId xmlns:p14="http://schemas.microsoft.com/office/powerpoint/2010/main" val="186953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a:p>
            <a:r>
              <a:rPr lang="en-US" dirty="0"/>
              <a:t>&gt; nature: read by scientists from all backgrounds</a:t>
            </a:r>
          </a:p>
          <a:p>
            <a:r>
              <a:rPr lang="en-US" dirty="0"/>
              <a:t>&gt; nature: approachable # of figures</a:t>
            </a:r>
          </a:p>
          <a:p>
            <a:r>
              <a:rPr lang="en-US" dirty="0"/>
              <a:t>&gt; nature: should be well documented</a:t>
            </a:r>
          </a:p>
          <a:p>
            <a:r>
              <a:rPr lang="en-US" dirty="0"/>
              <a:t>&gt; Recent publication (2014), further justifying the potential for documentation</a:t>
            </a:r>
          </a:p>
        </p:txBody>
      </p:sp>
      <p:sp>
        <p:nvSpPr>
          <p:cNvPr id="4" name="Slide Number Placeholder 3"/>
          <p:cNvSpPr>
            <a:spLocks noGrp="1"/>
          </p:cNvSpPr>
          <p:nvPr>
            <p:ph type="sldNum" sz="quarter" idx="5"/>
          </p:nvPr>
        </p:nvSpPr>
        <p:spPr/>
        <p:txBody>
          <a:bodyPr/>
          <a:lstStyle/>
          <a:p>
            <a:fld id="{BB0F115E-096D-4D34-AC4F-E5CEA8111CE3}" type="slidenum">
              <a:rPr lang="en-US" smtClean="0"/>
              <a:t>3</a:t>
            </a:fld>
            <a:endParaRPr lang="en-US"/>
          </a:p>
        </p:txBody>
      </p:sp>
    </p:spTree>
    <p:extLst>
      <p:ext uri="{BB962C8B-B14F-4D97-AF65-F5344CB8AC3E}">
        <p14:creationId xmlns:p14="http://schemas.microsoft.com/office/powerpoint/2010/main" val="228055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4</a:t>
            </a:fld>
            <a:endParaRPr lang="en-US"/>
          </a:p>
        </p:txBody>
      </p:sp>
    </p:spTree>
    <p:extLst>
      <p:ext uri="{BB962C8B-B14F-4D97-AF65-F5344CB8AC3E}">
        <p14:creationId xmlns:p14="http://schemas.microsoft.com/office/powerpoint/2010/main" val="358369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5</a:t>
            </a:fld>
            <a:endParaRPr lang="en-US"/>
          </a:p>
        </p:txBody>
      </p:sp>
    </p:spTree>
    <p:extLst>
      <p:ext uri="{BB962C8B-B14F-4D97-AF65-F5344CB8AC3E}">
        <p14:creationId xmlns:p14="http://schemas.microsoft.com/office/powerpoint/2010/main" val="2738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8</a:t>
            </a:fld>
            <a:endParaRPr lang="en-US"/>
          </a:p>
        </p:txBody>
      </p:sp>
    </p:spTree>
    <p:extLst>
      <p:ext uri="{BB962C8B-B14F-4D97-AF65-F5344CB8AC3E}">
        <p14:creationId xmlns:p14="http://schemas.microsoft.com/office/powerpoint/2010/main" val="61725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11</a:t>
            </a:fld>
            <a:endParaRPr lang="en-US"/>
          </a:p>
        </p:txBody>
      </p:sp>
    </p:spTree>
    <p:extLst>
      <p:ext uri="{BB962C8B-B14F-4D97-AF65-F5344CB8AC3E}">
        <p14:creationId xmlns:p14="http://schemas.microsoft.com/office/powerpoint/2010/main" val="35185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12</a:t>
            </a:fld>
            <a:endParaRPr lang="en-US"/>
          </a:p>
        </p:txBody>
      </p:sp>
    </p:spTree>
    <p:extLst>
      <p:ext uri="{BB962C8B-B14F-4D97-AF65-F5344CB8AC3E}">
        <p14:creationId xmlns:p14="http://schemas.microsoft.com/office/powerpoint/2010/main" val="420440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19</a:t>
            </a:fld>
            <a:endParaRPr lang="en-US"/>
          </a:p>
        </p:txBody>
      </p:sp>
    </p:spTree>
    <p:extLst>
      <p:ext uri="{BB962C8B-B14F-4D97-AF65-F5344CB8AC3E}">
        <p14:creationId xmlns:p14="http://schemas.microsoft.com/office/powerpoint/2010/main" val="79321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1909-6E8E-4CEE-B3D8-E189675683C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10182D-B63D-4F03-96E4-A8295A5850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6A6C5A-F238-4122-8D85-8302AF151AE8}"/>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D7F656E-565D-4746-B56C-E120BD1F4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4244-6C65-4D56-932A-B707EEBA27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5608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D88-8282-41E0-8F0E-91F21DF29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3BD3F-FEAC-46C9-B645-774246761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71DB9-0CE1-405E-BE6A-D61A199DA166}"/>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E1987207-C446-49D4-9C0C-918924313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87A9-0739-48E2-B0EB-54FB037A2AA8}"/>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3753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191B-0979-460A-8AA2-F32E8A47B1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760EB-CCDA-4B62-B133-5A62D6593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DD87-7104-4C28-AFC2-4F789AF4D1C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DF66B19F-502D-417F-AC41-06E370E3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ED9E-4E32-48E8-B13E-B467953F50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7368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1069-F8DD-46F2-86C0-4DC9BFCE2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2746-9A61-4F7B-A748-37C9244D1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3840-6BE0-460E-A146-40C98A2ACE1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37BDC30F-6DF9-4AF6-B407-6ED3C791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68CC-2D0A-40AB-AEA0-A1A1A816D995}"/>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0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CF5-3D8D-4CA2-9E3F-A98AA5A9C5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AE3714-4BCF-4450-923C-A5B671CD38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D274C-7EE0-43AA-BDF3-4D8A5FCFC1C9}"/>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AB125B0-7BED-43CF-A83E-7F02F726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BB55-3E85-44CC-98D6-0938279EA45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1316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0C15-49BF-489A-9227-9EA95E501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8BD9-8A58-4789-AF52-85CA6A6ED85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0AB5-5217-41FF-9F90-875FE795FF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1A33-A5DB-4D86-9917-A874D6B32A7C}"/>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0D15F832-8E70-439D-BB77-C80851760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270A-6CB4-42F4-8198-3C0CB92B9AE1}"/>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4030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9B12-DFF1-4F37-9141-9B64AECAE14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55E7E-4357-4BF5-B887-F56A4F7F44B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E7BEA-4108-4257-A27B-A45A735F50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18C87-E5E4-4757-938B-DCB5762EA60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7803-9955-4D3B-873D-412438F3631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AC166-F66D-4843-ABA6-6E6FE5AA7E5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8" name="Footer Placeholder 7">
            <a:extLst>
              <a:ext uri="{FF2B5EF4-FFF2-40B4-BE49-F238E27FC236}">
                <a16:creationId xmlns:a16="http://schemas.microsoft.com/office/drawing/2014/main" id="{AEDB0B8A-3892-4055-9BC2-93A25A89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A878A-EBEB-4556-BE1F-779052996FC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2617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7F7-1A33-4D1A-876A-E5E503E4D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A045-26C8-4313-ACED-AEC3BD4AD67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4" name="Footer Placeholder 3">
            <a:extLst>
              <a:ext uri="{FF2B5EF4-FFF2-40B4-BE49-F238E27FC236}">
                <a16:creationId xmlns:a16="http://schemas.microsoft.com/office/drawing/2014/main" id="{45131C8C-2B96-42F0-9B9F-00C46C39D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90371-F840-49CC-949F-E1F59D5C6990}"/>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10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9C07A-D6BD-4D59-B5C0-0451D23939C5}"/>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3" name="Footer Placeholder 2">
            <a:extLst>
              <a:ext uri="{FF2B5EF4-FFF2-40B4-BE49-F238E27FC236}">
                <a16:creationId xmlns:a16="http://schemas.microsoft.com/office/drawing/2014/main" id="{7585CD6A-8325-4201-B1F9-789C81B51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F11D9-2376-43A3-A0E6-B4964D578ED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7162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F5-8D6C-4805-80C5-73E003F145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C6D420C-F693-485D-A1B7-5849A61DA2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A1372-EEEB-4C1E-AC78-80DCCE83C5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B23AA3-7602-4C68-806E-EBF752F62A83}"/>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A13DEA76-FD23-4085-B740-E79771705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F292-69DF-4B1B-800B-3E4D22E5DA79}"/>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4060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6A3E-93A4-4516-9A8D-A8A510150D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E5521C-3659-43A5-8F53-CEF4704CDB4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DABD48-BC63-4486-A58E-1FD97926D1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C6BDF3-5CC1-4E62-B4BA-FA075E1EE67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11920649-2D4D-4CC4-83B0-37D69BD0D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C2E2-9C08-41C3-9BE4-C1DC94C90B8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9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CBF1-C317-409C-9045-E37C3CA461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7EF-B03F-47A4-8A21-99E8315B71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9018-31B1-43EB-AAA2-4CCC2171A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4091CA60-952E-4A9F-999B-1252733B89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7CE9B-8C79-409B-9F1F-6D44293453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AE030-D765-4D6F-8C68-55248B2C1EB6}" type="slidenum">
              <a:rPr lang="en-US" smtClean="0"/>
              <a:t>‹#›</a:t>
            </a:fld>
            <a:endParaRPr lang="en-US"/>
          </a:p>
        </p:txBody>
      </p:sp>
    </p:spTree>
    <p:extLst>
      <p:ext uri="{BB962C8B-B14F-4D97-AF65-F5344CB8AC3E}">
        <p14:creationId xmlns:p14="http://schemas.microsoft.com/office/powerpoint/2010/main" val="37628160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weeger/BCB546X_FinalGroup"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umetazo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Sponge"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url?sa=i&amp;source=images&amp;cd=&amp;ved=2ahUKEwi60I-Jg6zmAhUHC6wKHUt4BgcQjRx6BAgBEAQ&amp;url=https%3A%2F%2Fsix-kingdoms.weebly.com%2Fkingdom-animalia.html&amp;psig=AOvVaw2F29H5s5MGpRLDfhwJa5_j&amp;ust=15760996824442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Nature communications">
            <a:extLst>
              <a:ext uri="{FF2B5EF4-FFF2-40B4-BE49-F238E27FC236}">
                <a16:creationId xmlns:a16="http://schemas.microsoft.com/office/drawing/2014/main" id="{703D9801-88B0-4ABA-B4D3-D5DF4C103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r="-1"/>
          <a:stretch/>
        </p:blipFill>
        <p:spPr bwMode="auto">
          <a:xfrm>
            <a:off x="2351917" y="2177969"/>
            <a:ext cx="6647473"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568CE5-D137-4603-937D-B319309F1B4C}"/>
              </a:ext>
            </a:extLst>
          </p:cNvPr>
          <p:cNvSpPr>
            <a:spLocks noGrp="1"/>
          </p:cNvSpPr>
          <p:nvPr>
            <p:ph type="ctrTitle"/>
          </p:nvPr>
        </p:nvSpPr>
        <p:spPr>
          <a:xfrm>
            <a:off x="304506" y="1406769"/>
            <a:ext cx="9144292" cy="442456"/>
          </a:xfrm>
        </p:spPr>
        <p:txBody>
          <a:bodyPr>
            <a:noAutofit/>
          </a:bodyPr>
          <a:lstStyle/>
          <a:p>
            <a:pPr algn="l"/>
            <a:r>
              <a:rPr lang="en-US" sz="2400" dirty="0">
                <a:latin typeface="Dyslexie" panose="02000000000000000000" pitchFamily="2" charset="0"/>
              </a:rPr>
              <a:t>Documenting </a:t>
            </a:r>
            <a:r>
              <a:rPr lang="en-US" sz="2400" dirty="0">
                <a:latin typeface="Batang" panose="020B0503020000020004" pitchFamily="18" charset="-127"/>
                <a:ea typeface="Batang" panose="020B0503020000020004" pitchFamily="18" charset="-127"/>
              </a:rPr>
              <a:t>nature</a:t>
            </a:r>
            <a:r>
              <a:rPr lang="en-US" sz="2400" dirty="0">
                <a:latin typeface="Dyslexie" panose="02000000000000000000" pitchFamily="2" charset="0"/>
              </a:rPr>
              <a:t>: recreating published data</a:t>
            </a:r>
          </a:p>
        </p:txBody>
      </p:sp>
      <p:pic>
        <p:nvPicPr>
          <p:cNvPr id="2054" name="Picture 6" descr="Related image">
            <a:extLst>
              <a:ext uri="{FF2B5EF4-FFF2-40B4-BE49-F238E27FC236}">
                <a16:creationId xmlns:a16="http://schemas.microsoft.com/office/drawing/2014/main" id="{3F225189-E6AC-4343-B779-C9F5888C93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7CAB9-4113-490E-9FE0-3D1B8C1C31C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9" name="TextBox 8">
            <a:extLst>
              <a:ext uri="{FF2B5EF4-FFF2-40B4-BE49-F238E27FC236}">
                <a16:creationId xmlns:a16="http://schemas.microsoft.com/office/drawing/2014/main" id="{0F244B44-2E24-43A9-8800-4C5AA69786D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10" name="TextBox 9">
            <a:extLst>
              <a:ext uri="{FF2B5EF4-FFF2-40B4-BE49-F238E27FC236}">
                <a16:creationId xmlns:a16="http://schemas.microsoft.com/office/drawing/2014/main" id="{4999C961-C53A-429B-A345-2D243A41870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1" name="TextBox 10">
            <a:extLst>
              <a:ext uri="{FF2B5EF4-FFF2-40B4-BE49-F238E27FC236}">
                <a16:creationId xmlns:a16="http://schemas.microsoft.com/office/drawing/2014/main" id="{1FCAA754-F576-409B-80E3-652A427C58A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2" name="TextBox 11">
            <a:extLst>
              <a:ext uri="{FF2B5EF4-FFF2-40B4-BE49-F238E27FC236}">
                <a16:creationId xmlns:a16="http://schemas.microsoft.com/office/drawing/2014/main" id="{1249AE04-2557-40DC-8A09-399DCCD0E0BF}"/>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3" name="Title 1">
            <a:extLst>
              <a:ext uri="{FF2B5EF4-FFF2-40B4-BE49-F238E27FC236}">
                <a16:creationId xmlns:a16="http://schemas.microsoft.com/office/drawing/2014/main" id="{546C0E2D-F390-460A-89B9-CAA18234A737}"/>
              </a:ext>
            </a:extLst>
          </p:cNvPr>
          <p:cNvSpPr txBox="1">
            <a:spLocks/>
          </p:cNvSpPr>
          <p:nvPr/>
        </p:nvSpPr>
        <p:spPr>
          <a:xfrm>
            <a:off x="4279900" y="4888153"/>
            <a:ext cx="4114800" cy="56211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2400" dirty="0">
                <a:latin typeface="Dyslexie" panose="02000000000000000000" pitchFamily="2" charset="0"/>
              </a:rPr>
              <a:t>The eclectics:</a:t>
            </a:r>
          </a:p>
          <a:p>
            <a:pPr algn="l"/>
            <a:endParaRPr lang="en-US" sz="2400" dirty="0">
              <a:latin typeface="Dyslexie" panose="02000000000000000000" pitchFamily="2" charset="0"/>
            </a:endParaRPr>
          </a:p>
        </p:txBody>
      </p:sp>
      <p:sp>
        <p:nvSpPr>
          <p:cNvPr id="14" name="Title 1">
            <a:extLst>
              <a:ext uri="{FF2B5EF4-FFF2-40B4-BE49-F238E27FC236}">
                <a16:creationId xmlns:a16="http://schemas.microsoft.com/office/drawing/2014/main" id="{611B45A6-58ED-4775-A1A7-4F353E31DE2F}"/>
              </a:ext>
            </a:extLst>
          </p:cNvPr>
          <p:cNvSpPr txBox="1">
            <a:spLocks/>
          </p:cNvSpPr>
          <p:nvPr/>
        </p:nvSpPr>
        <p:spPr>
          <a:xfrm>
            <a:off x="4831124" y="4908841"/>
            <a:ext cx="3764256" cy="180811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000" dirty="0">
                <a:latin typeface="Dyslexie" panose="02000000000000000000" pitchFamily="2" charset="0"/>
              </a:rPr>
              <a:t>Elizabeth Glynne</a:t>
            </a:r>
          </a:p>
          <a:p>
            <a:r>
              <a:rPr lang="en-US" sz="2000" dirty="0">
                <a:latin typeface="Dyslexie" panose="02000000000000000000" pitchFamily="2" charset="0"/>
              </a:rPr>
              <a:t>Axelle </a:t>
            </a:r>
            <a:r>
              <a:rPr lang="en-US" sz="2000" dirty="0" err="1">
                <a:latin typeface="Dyslexie" panose="02000000000000000000" pitchFamily="2" charset="0"/>
              </a:rPr>
              <a:t>Weeger</a:t>
            </a:r>
            <a:endParaRPr lang="en-US" sz="2000" dirty="0">
              <a:latin typeface="Dyslexie" panose="02000000000000000000" pitchFamily="2" charset="0"/>
            </a:endParaRPr>
          </a:p>
          <a:p>
            <a:r>
              <a:rPr lang="en-US" sz="2000" dirty="0" err="1">
                <a:latin typeface="Dyslexie" panose="02000000000000000000" pitchFamily="2" charset="0"/>
              </a:rPr>
              <a:t>Huyu</a:t>
            </a:r>
            <a:r>
              <a:rPr lang="en-US" sz="2000" dirty="0">
                <a:latin typeface="Dyslexie" panose="02000000000000000000" pitchFamily="2" charset="0"/>
              </a:rPr>
              <a:t> Liu</a:t>
            </a:r>
          </a:p>
          <a:p>
            <a:r>
              <a:rPr lang="en-US" sz="2000" dirty="0">
                <a:latin typeface="Dyslexie" panose="02000000000000000000" pitchFamily="2" charset="0"/>
              </a:rPr>
              <a:t>Ryan Fortune</a:t>
            </a:r>
          </a:p>
          <a:p>
            <a:r>
              <a:rPr lang="en-US" sz="2000" dirty="0">
                <a:latin typeface="Dyslexie" panose="02000000000000000000" pitchFamily="2" charset="0"/>
              </a:rPr>
              <a:t>Akhil </a:t>
            </a:r>
            <a:r>
              <a:rPr lang="en-US" sz="2000" dirty="0" err="1">
                <a:latin typeface="Dyslexie" panose="02000000000000000000" pitchFamily="2" charset="0"/>
              </a:rPr>
              <a:t>Anilkumar</a:t>
            </a:r>
            <a:endParaRPr lang="en-US" sz="2000" dirty="0">
              <a:latin typeface="Dyslexie" panose="02000000000000000000" pitchFamily="2" charset="0"/>
            </a:endParaRPr>
          </a:p>
        </p:txBody>
      </p:sp>
    </p:spTree>
    <p:extLst>
      <p:ext uri="{BB962C8B-B14F-4D97-AF65-F5344CB8AC3E}">
        <p14:creationId xmlns:p14="http://schemas.microsoft.com/office/powerpoint/2010/main" val="414653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3" name="Rectangle 12">
            <a:extLst>
              <a:ext uri="{FF2B5EF4-FFF2-40B4-BE49-F238E27FC236}">
                <a16:creationId xmlns:a16="http://schemas.microsoft.com/office/drawing/2014/main" id="{9F1C674B-B245-4258-BD53-534DCD100063}"/>
              </a:ext>
            </a:extLst>
          </p:cNvPr>
          <p:cNvSpPr/>
          <p:nvPr/>
        </p:nvSpPr>
        <p:spPr>
          <a:xfrm>
            <a:off x="846645" y="3100566"/>
            <a:ext cx="4186719" cy="1477328"/>
          </a:xfrm>
          <a:prstGeom prst="rect">
            <a:avLst/>
          </a:prstGeom>
        </p:spPr>
        <p:txBody>
          <a:bodyPr wrap="square">
            <a:spAutoFit/>
          </a:bodyPr>
          <a:lstStyle/>
          <a:p>
            <a:r>
              <a:rPr lang="en-US" dirty="0">
                <a:latin typeface="Dyslexie" panose="02000000000000000000" pitchFamily="2" charset="0"/>
              </a:rPr>
              <a:t>2. Determine the developmental genes responsible during each stage of development using differential expression</a:t>
            </a:r>
          </a:p>
        </p:txBody>
      </p:sp>
      <p:pic>
        <p:nvPicPr>
          <p:cNvPr id="15" name="Content Placeholder 4" descr="A close up of a map&#10;&#10;Description automatically generated">
            <a:extLst>
              <a:ext uri="{FF2B5EF4-FFF2-40B4-BE49-F238E27FC236}">
                <a16:creationId xmlns:a16="http://schemas.microsoft.com/office/drawing/2014/main" id="{86363003-D02C-4576-9284-725E338433F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5806831" y="783492"/>
            <a:ext cx="1998902" cy="5610121"/>
          </a:xfrm>
        </p:spPr>
      </p:pic>
    </p:spTree>
    <p:extLst>
      <p:ext uri="{BB962C8B-B14F-4D97-AF65-F5344CB8AC3E}">
        <p14:creationId xmlns:p14="http://schemas.microsoft.com/office/powerpoint/2010/main" val="294417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740126" cy="461665"/>
          </a:xfrm>
          <a:prstGeom prst="rect">
            <a:avLst/>
          </a:prstGeom>
        </p:spPr>
        <p:txBody>
          <a:bodyPr wrap="none">
            <a:spAutoFit/>
          </a:bodyPr>
          <a:lstStyle/>
          <a:p>
            <a:r>
              <a:rPr lang="en-US" sz="2400" dirty="0">
                <a:latin typeface="Dyslexie" panose="02000000000000000000" pitchFamily="2" charset="0"/>
              </a:rPr>
              <a:t>Methods: Sampling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822347"/>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Adult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dirty="0">
                <a:latin typeface="Dyslexie" panose="02000000000000000000" pitchFamily="2" charset="0"/>
              </a:rPr>
              <a:t> collected from fjords near Bergen, Norway</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564773"/>
            <a:ext cx="8344209" cy="923330"/>
          </a:xfrm>
          <a:prstGeom prst="rect">
            <a:avLst/>
          </a:prstGeom>
        </p:spPr>
        <p:txBody>
          <a:bodyPr wrap="square">
            <a:spAutoFit/>
          </a:bodyPr>
          <a:lstStyle/>
          <a:p>
            <a:pPr marL="285750" indent="-285750">
              <a:buFontTx/>
              <a:buChar char="-"/>
            </a:pPr>
            <a:r>
              <a:rPr lang="en-US" dirty="0">
                <a:latin typeface="Dyslexie" panose="02000000000000000000" pitchFamily="2" charset="0"/>
              </a:rPr>
              <a:t>Only midbody fragments were used to investigate expression changes during oogenesis and embryonic development</a:t>
            </a:r>
          </a:p>
        </p:txBody>
      </p:sp>
      <p:sp>
        <p:nvSpPr>
          <p:cNvPr id="14" name="Rectangle 13">
            <a:extLst>
              <a:ext uri="{FF2B5EF4-FFF2-40B4-BE49-F238E27FC236}">
                <a16:creationId xmlns:a16="http://schemas.microsoft.com/office/drawing/2014/main" id="{E1FBA060-D6EF-4420-86A4-BD0FC34AEB79}"/>
              </a:ext>
            </a:extLst>
          </p:cNvPr>
          <p:cNvSpPr/>
          <p:nvPr/>
        </p:nvSpPr>
        <p:spPr>
          <a:xfrm>
            <a:off x="799791" y="3484847"/>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Determined 9 embryonic stages</a:t>
            </a:r>
            <a:endParaRPr lang="en-US" i="1" dirty="0">
              <a:latin typeface="Dyslexie" panose="02000000000000000000" pitchFamily="2" charset="0"/>
            </a:endParaRPr>
          </a:p>
        </p:txBody>
      </p:sp>
      <p:sp>
        <p:nvSpPr>
          <p:cNvPr id="15" name="Rectangle 14">
            <a:extLst>
              <a:ext uri="{FF2B5EF4-FFF2-40B4-BE49-F238E27FC236}">
                <a16:creationId xmlns:a16="http://schemas.microsoft.com/office/drawing/2014/main" id="{23A653A1-76F4-4C81-9918-83E71C13B032}"/>
              </a:ext>
            </a:extLst>
          </p:cNvPr>
          <p:cNvSpPr/>
          <p:nvPr/>
        </p:nvSpPr>
        <p:spPr>
          <a:xfrm>
            <a:off x="799791" y="3889488"/>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Isolated RNA from released larvae without adult tissue</a:t>
            </a:r>
            <a:endParaRPr lang="en-US" i="1" dirty="0">
              <a:latin typeface="Dyslexie" panose="02000000000000000000" pitchFamily="2" charset="0"/>
            </a:endParaRPr>
          </a:p>
        </p:txBody>
      </p:sp>
      <p:sp>
        <p:nvSpPr>
          <p:cNvPr id="16" name="Rectangle 15">
            <a:extLst>
              <a:ext uri="{FF2B5EF4-FFF2-40B4-BE49-F238E27FC236}">
                <a16:creationId xmlns:a16="http://schemas.microsoft.com/office/drawing/2014/main" id="{6574879F-C36C-4549-8DA8-F8FA1714AA69}"/>
              </a:ext>
            </a:extLst>
          </p:cNvPr>
          <p:cNvSpPr/>
          <p:nvPr/>
        </p:nvSpPr>
        <p:spPr>
          <a:xfrm>
            <a:off x="799791" y="4311571"/>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Genomic DNA isolated from non-reproductive single specimens and juveniles grown in the lab</a:t>
            </a:r>
            <a:endParaRPr lang="en-US" i="1" dirty="0">
              <a:latin typeface="Dyslexie" panose="02000000000000000000" pitchFamily="2" charset="0"/>
            </a:endParaRPr>
          </a:p>
        </p:txBody>
      </p:sp>
      <p:sp>
        <p:nvSpPr>
          <p:cNvPr id="2" name="Rectangle 1">
            <a:extLst>
              <a:ext uri="{FF2B5EF4-FFF2-40B4-BE49-F238E27FC236}">
                <a16:creationId xmlns:a16="http://schemas.microsoft.com/office/drawing/2014/main" id="{CBADC619-1F8B-4BC7-B8A2-B72EDAFC4F8E}"/>
              </a:ext>
            </a:extLst>
          </p:cNvPr>
          <p:cNvSpPr/>
          <p:nvPr/>
        </p:nvSpPr>
        <p:spPr>
          <a:xfrm>
            <a:off x="799790" y="5121260"/>
            <a:ext cx="8082662" cy="369332"/>
          </a:xfrm>
          <a:prstGeom prst="rect">
            <a:avLst/>
          </a:prstGeom>
        </p:spPr>
        <p:txBody>
          <a:bodyPr wrap="none">
            <a:spAutoFit/>
          </a:bodyPr>
          <a:lstStyle/>
          <a:p>
            <a:r>
              <a:rPr lang="en-US" dirty="0">
                <a:latin typeface="Dyslexie" panose="02000000000000000000" pitchFamily="2" charset="0"/>
              </a:rPr>
              <a:t>- For RNA and DNA, used </a:t>
            </a:r>
            <a:r>
              <a:rPr lang="en-US" dirty="0" err="1">
                <a:latin typeface="Dyslexie" panose="02000000000000000000" pitchFamily="2" charset="0"/>
              </a:rPr>
              <a:t>AllPrep</a:t>
            </a:r>
            <a:r>
              <a:rPr lang="en-US" dirty="0">
                <a:latin typeface="Dyslexie" panose="02000000000000000000" pitchFamily="2" charset="0"/>
              </a:rPr>
              <a:t> DNA/RNA Mini Kit</a:t>
            </a:r>
            <a:endParaRPr lang="en-US" dirty="0"/>
          </a:p>
        </p:txBody>
      </p:sp>
    </p:spTree>
    <p:extLst>
      <p:ext uri="{BB962C8B-B14F-4D97-AF65-F5344CB8AC3E}">
        <p14:creationId xmlns:p14="http://schemas.microsoft.com/office/powerpoint/2010/main" val="10043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4163319" cy="461665"/>
          </a:xfrm>
          <a:prstGeom prst="rect">
            <a:avLst/>
          </a:prstGeom>
        </p:spPr>
        <p:txBody>
          <a:bodyPr wrap="none">
            <a:spAutoFit/>
          </a:bodyPr>
          <a:lstStyle/>
          <a:p>
            <a:r>
              <a:rPr lang="en-US" sz="2400" dirty="0">
                <a:latin typeface="Dyslexie" panose="02000000000000000000" pitchFamily="2" charset="0"/>
              </a:rPr>
              <a:t>Methods: Sequencing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942090"/>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Used Illumina to create complementary DNA and genomic libraries were constructed and sequenced</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684516"/>
            <a:ext cx="8344209" cy="369332"/>
          </a:xfrm>
          <a:prstGeom prst="rect">
            <a:avLst/>
          </a:prstGeom>
        </p:spPr>
        <p:txBody>
          <a:bodyPr wrap="square">
            <a:spAutoFit/>
          </a:bodyPr>
          <a:lstStyle/>
          <a:p>
            <a:pPr marL="285750" indent="-285750">
              <a:buFontTx/>
              <a:buChar char="-"/>
            </a:pPr>
            <a:r>
              <a:rPr lang="en-US" i="1" dirty="0">
                <a:latin typeface="Dyslexie" panose="02000000000000000000" pitchFamily="2" charset="0"/>
              </a:rPr>
              <a:t>de-novo</a:t>
            </a:r>
            <a:r>
              <a:rPr lang="en-US" dirty="0">
                <a:latin typeface="Dyslexie" panose="02000000000000000000" pitchFamily="2" charset="0"/>
              </a:rPr>
              <a:t> assemblies of the genome and transcriptome</a:t>
            </a:r>
            <a:endParaRPr lang="en-US" i="1" dirty="0">
              <a:latin typeface="Dyslexie" panose="02000000000000000000" pitchFamily="2" charset="0"/>
            </a:endParaRPr>
          </a:p>
        </p:txBody>
      </p:sp>
      <p:sp>
        <p:nvSpPr>
          <p:cNvPr id="17" name="Rectangle 16">
            <a:extLst>
              <a:ext uri="{FF2B5EF4-FFF2-40B4-BE49-F238E27FC236}">
                <a16:creationId xmlns:a16="http://schemas.microsoft.com/office/drawing/2014/main" id="{CC6A33EE-0A4C-4C5F-9DF0-5C11B4D314D1}"/>
              </a:ext>
            </a:extLst>
          </p:cNvPr>
          <p:cNvSpPr/>
          <p:nvPr/>
        </p:nvSpPr>
        <p:spPr>
          <a:xfrm>
            <a:off x="799789" y="3109645"/>
            <a:ext cx="8344209" cy="923330"/>
          </a:xfrm>
          <a:prstGeom prst="rect">
            <a:avLst/>
          </a:prstGeom>
        </p:spPr>
        <p:txBody>
          <a:bodyPr wrap="square">
            <a:spAutoFit/>
          </a:bodyPr>
          <a:lstStyle/>
          <a:p>
            <a:pPr marL="285750" indent="-285750">
              <a:buFontTx/>
              <a:buChar char="-"/>
            </a:pPr>
            <a:r>
              <a:rPr lang="en-US" i="1" dirty="0">
                <a:latin typeface="Dyslexie" panose="02000000000000000000" pitchFamily="2" charset="0"/>
              </a:rPr>
              <a:t>S. </a:t>
            </a:r>
            <a:r>
              <a:rPr lang="en-US" i="1" dirty="0" err="1">
                <a:latin typeface="Dyslexie" panose="02000000000000000000" pitchFamily="2" charset="0"/>
              </a:rPr>
              <a:t>ciliatum</a:t>
            </a:r>
            <a:r>
              <a:rPr lang="en-US" dirty="0">
                <a:latin typeface="Dyslexie" panose="02000000000000000000" pitchFamily="2" charset="0"/>
              </a:rPr>
              <a:t> genomic scaffolds and </a:t>
            </a:r>
            <a:r>
              <a:rPr lang="en-US" dirty="0" err="1">
                <a:latin typeface="Dyslexie" panose="02000000000000000000" pitchFamily="2" charset="0"/>
              </a:rPr>
              <a:t>compl</a:t>
            </a:r>
            <a:r>
              <a:rPr lang="en-US" dirty="0">
                <a:latin typeface="Dyslexie" panose="02000000000000000000" pitchFamily="2" charset="0"/>
              </a:rPr>
              <a:t>. DNA contigs identified by aligning them with juvenile-derived genomic sequences</a:t>
            </a:r>
            <a:endParaRPr lang="en-US" i="1" dirty="0">
              <a:latin typeface="Dyslexie" panose="02000000000000000000" pitchFamily="2" charset="0"/>
            </a:endParaRPr>
          </a:p>
        </p:txBody>
      </p:sp>
      <p:pic>
        <p:nvPicPr>
          <p:cNvPr id="19" name="Picture 6" descr="Related image">
            <a:extLst>
              <a:ext uri="{FF2B5EF4-FFF2-40B4-BE49-F238E27FC236}">
                <a16:creationId xmlns:a16="http://schemas.microsoft.com/office/drawing/2014/main" id="{E0B952A8-F139-476E-93FA-375CB8FDBB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729C50B7-F5D6-4BD2-9652-6A9AB05E83F9}"/>
              </a:ext>
            </a:extLst>
          </p:cNvPr>
          <p:cNvSpPr/>
          <p:nvPr/>
        </p:nvSpPr>
        <p:spPr>
          <a:xfrm>
            <a:off x="432222" y="1264587"/>
            <a:ext cx="6558206" cy="461665"/>
          </a:xfrm>
          <a:prstGeom prst="rect">
            <a:avLst/>
          </a:prstGeom>
        </p:spPr>
        <p:txBody>
          <a:bodyPr wrap="none">
            <a:spAutoFit/>
          </a:bodyPr>
          <a:lstStyle/>
          <a:p>
            <a:r>
              <a:rPr lang="en-US" sz="2400" dirty="0">
                <a:latin typeface="Dyslexie" panose="02000000000000000000" pitchFamily="2" charset="0"/>
              </a:rPr>
              <a:t>Planned workflow: Data download</a:t>
            </a:r>
          </a:p>
        </p:txBody>
      </p:sp>
      <p:sp>
        <p:nvSpPr>
          <p:cNvPr id="2" name="TextBox 1">
            <a:extLst>
              <a:ext uri="{FF2B5EF4-FFF2-40B4-BE49-F238E27FC236}">
                <a16:creationId xmlns:a16="http://schemas.microsoft.com/office/drawing/2014/main" id="{192D2829-4D4A-4CEC-AD20-13439A0D630E}"/>
              </a:ext>
            </a:extLst>
          </p:cNvPr>
          <p:cNvSpPr txBox="1"/>
          <p:nvPr/>
        </p:nvSpPr>
        <p:spPr>
          <a:xfrm flipH="1">
            <a:off x="1565659" y="2211355"/>
            <a:ext cx="6470191" cy="830997"/>
          </a:xfrm>
          <a:prstGeom prst="rect">
            <a:avLst/>
          </a:prstGeom>
          <a:noFill/>
        </p:spPr>
        <p:txBody>
          <a:bodyPr wrap="square" rtlCol="0">
            <a:spAutoFit/>
          </a:bodyPr>
          <a:lstStyle/>
          <a:p>
            <a:r>
              <a:rPr lang="en-US" sz="2400" dirty="0"/>
              <a:t>Raw data was downloaded from the repositories provided in the paper’s method. </a:t>
            </a:r>
          </a:p>
        </p:txBody>
      </p:sp>
      <p:pic>
        <p:nvPicPr>
          <p:cNvPr id="12" name="Picture 6" descr="Related image">
            <a:extLst>
              <a:ext uri="{FF2B5EF4-FFF2-40B4-BE49-F238E27FC236}">
                <a16:creationId xmlns:a16="http://schemas.microsoft.com/office/drawing/2014/main" id="{1B4CDF7A-8631-47ED-B5A7-E9E98C942E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4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4F927E36-CCF4-40DD-A236-DCCBF771802F}"/>
              </a:ext>
            </a:extLst>
          </p:cNvPr>
          <p:cNvSpPr/>
          <p:nvPr/>
        </p:nvSpPr>
        <p:spPr>
          <a:xfrm>
            <a:off x="382842" y="911642"/>
            <a:ext cx="7035900" cy="461665"/>
          </a:xfrm>
          <a:prstGeom prst="rect">
            <a:avLst/>
          </a:prstGeom>
        </p:spPr>
        <p:txBody>
          <a:bodyPr wrap="none">
            <a:spAutoFit/>
          </a:bodyPr>
          <a:lstStyle/>
          <a:p>
            <a:r>
              <a:rPr lang="en-US" sz="2400" dirty="0">
                <a:latin typeface="Dyslexie" panose="02000000000000000000" pitchFamily="2" charset="0"/>
              </a:rPr>
              <a:t>Planned workflow: Phylogenetic tree</a:t>
            </a:r>
          </a:p>
        </p:txBody>
      </p:sp>
      <p:graphicFrame>
        <p:nvGraphicFramePr>
          <p:cNvPr id="12" name="Diagram 11">
            <a:extLst>
              <a:ext uri="{FF2B5EF4-FFF2-40B4-BE49-F238E27FC236}">
                <a16:creationId xmlns:a16="http://schemas.microsoft.com/office/drawing/2014/main" id="{DB2C2D90-C680-4FEB-A314-8AA33AC86B04}"/>
              </a:ext>
            </a:extLst>
          </p:cNvPr>
          <p:cNvGraphicFramePr/>
          <p:nvPr>
            <p:extLst>
              <p:ext uri="{D42A27DB-BD31-4B8C-83A1-F6EECF244321}">
                <p14:modId xmlns:p14="http://schemas.microsoft.com/office/powerpoint/2010/main" val="981771673"/>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7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2" name="Diagram 11">
            <a:extLst>
              <a:ext uri="{FF2B5EF4-FFF2-40B4-BE49-F238E27FC236}">
                <a16:creationId xmlns:a16="http://schemas.microsoft.com/office/drawing/2014/main" id="{0E39A898-0D00-406D-A018-EA97A9A6D7CF}"/>
              </a:ext>
            </a:extLst>
          </p:cNvPr>
          <p:cNvGraphicFramePr/>
          <p:nvPr>
            <p:extLst>
              <p:ext uri="{D42A27DB-BD31-4B8C-83A1-F6EECF244321}">
                <p14:modId xmlns:p14="http://schemas.microsoft.com/office/powerpoint/2010/main" val="2475013993"/>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traight Connector 3">
            <a:extLst>
              <a:ext uri="{FF2B5EF4-FFF2-40B4-BE49-F238E27FC236}">
                <a16:creationId xmlns:a16="http://schemas.microsoft.com/office/drawing/2014/main" id="{29B00D1D-AE90-41BD-ADCB-DAAAC210B213}"/>
              </a:ext>
            </a:extLst>
          </p:cNvPr>
          <p:cNvSpPr/>
          <p:nvPr/>
        </p:nvSpPr>
        <p:spPr>
          <a:xfrm>
            <a:off x="4743857" y="4232712"/>
            <a:ext cx="994469" cy="407987"/>
          </a:xfrm>
          <a:custGeom>
            <a:avLst/>
            <a:gdLst/>
            <a:ahLst/>
            <a:cxnLst/>
            <a:rect l="0" t="0" r="0" b="0"/>
            <a:pathLst>
              <a:path>
                <a:moveTo>
                  <a:pt x="994469" y="0"/>
                </a:moveTo>
                <a:lnTo>
                  <a:pt x="994469" y="203993"/>
                </a:lnTo>
                <a:lnTo>
                  <a:pt x="0" y="203993"/>
                </a:lnTo>
                <a:lnTo>
                  <a:pt x="0"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Straight Connector 4">
            <a:extLst>
              <a:ext uri="{FF2B5EF4-FFF2-40B4-BE49-F238E27FC236}">
                <a16:creationId xmlns:a16="http://schemas.microsoft.com/office/drawing/2014/main" id="{26BB4201-91F0-4FA3-BF97-6900DA72C21F}"/>
              </a:ext>
            </a:extLst>
          </p:cNvPr>
          <p:cNvSpPr/>
          <p:nvPr/>
        </p:nvSpPr>
        <p:spPr>
          <a:xfrm>
            <a:off x="3756270" y="4232711"/>
            <a:ext cx="994469" cy="407987"/>
          </a:xfrm>
          <a:custGeom>
            <a:avLst/>
            <a:gdLst/>
            <a:ahLst/>
            <a:cxnLst/>
            <a:rect l="0" t="0" r="0" b="0"/>
            <a:pathLst>
              <a:path>
                <a:moveTo>
                  <a:pt x="0" y="0"/>
                </a:moveTo>
                <a:lnTo>
                  <a:pt x="0" y="203993"/>
                </a:lnTo>
                <a:lnTo>
                  <a:pt x="994469" y="203993"/>
                </a:lnTo>
                <a:lnTo>
                  <a:pt x="994469"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11914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8" name="Diagram 17">
            <a:extLst>
              <a:ext uri="{FF2B5EF4-FFF2-40B4-BE49-F238E27FC236}">
                <a16:creationId xmlns:a16="http://schemas.microsoft.com/office/drawing/2014/main" id="{37C879B7-BD67-4516-8011-674453E82AB1}"/>
              </a:ext>
            </a:extLst>
          </p:cNvPr>
          <p:cNvGraphicFramePr/>
          <p:nvPr>
            <p:extLst>
              <p:ext uri="{D42A27DB-BD31-4B8C-83A1-F6EECF244321}">
                <p14:modId xmlns:p14="http://schemas.microsoft.com/office/powerpoint/2010/main" val="3965263398"/>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39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6913164" cy="461665"/>
          </a:xfrm>
          <a:prstGeom prst="rect">
            <a:avLst/>
          </a:prstGeom>
        </p:spPr>
        <p:txBody>
          <a:bodyPr wrap="square">
            <a:spAutoFit/>
          </a:bodyPr>
          <a:lstStyle/>
          <a:p>
            <a:r>
              <a:rPr lang="en-US" sz="2400" dirty="0">
                <a:latin typeface="Dyslexie" panose="02000000000000000000" pitchFamily="2" charset="0"/>
              </a:rPr>
              <a:t>Guidelines for how we documented:</a:t>
            </a:r>
          </a:p>
        </p:txBody>
      </p:sp>
      <p:sp>
        <p:nvSpPr>
          <p:cNvPr id="13" name="Rectangle 12">
            <a:extLst>
              <a:ext uri="{FF2B5EF4-FFF2-40B4-BE49-F238E27FC236}">
                <a16:creationId xmlns:a16="http://schemas.microsoft.com/office/drawing/2014/main" id="{2748AD7C-069E-460D-A32B-9DBFDBFC5987}"/>
              </a:ext>
            </a:extLst>
          </p:cNvPr>
          <p:cNvSpPr/>
          <p:nvPr/>
        </p:nvSpPr>
        <p:spPr>
          <a:xfrm>
            <a:off x="814851" y="2095584"/>
            <a:ext cx="7810350" cy="3139321"/>
          </a:xfrm>
          <a:prstGeom prst="rect">
            <a:avLst/>
          </a:prstGeom>
        </p:spPr>
        <p:txBody>
          <a:bodyPr wrap="square">
            <a:spAutoFit/>
          </a:bodyPr>
          <a:lstStyle/>
          <a:p>
            <a:pPr marL="285750" indent="-285750">
              <a:buFontTx/>
              <a:buChar char="-"/>
            </a:pPr>
            <a:r>
              <a:rPr lang="en-US" dirty="0">
                <a:latin typeface="Dyslexie" panose="02000000000000000000" pitchFamily="2" charset="0"/>
              </a:rPr>
              <a:t>Tracked all steps taken</a:t>
            </a:r>
          </a:p>
          <a:p>
            <a:pPr marL="742950" lvl="1" indent="-285750">
              <a:buFontTx/>
              <a:buChar char="-"/>
            </a:pPr>
            <a:r>
              <a:rPr lang="en-US" dirty="0">
                <a:latin typeface="Dyslexie" panose="02000000000000000000" pitchFamily="2" charset="0"/>
              </a:rPr>
              <a:t>Including </a:t>
            </a:r>
            <a:r>
              <a:rPr lang="en-US" dirty="0" err="1">
                <a:latin typeface="Dyslexie" panose="02000000000000000000" pitchFamily="2" charset="0"/>
              </a:rPr>
              <a:t>intersteps</a:t>
            </a:r>
            <a:r>
              <a:rPr lang="en-US" dirty="0">
                <a:latin typeface="Dyslexie" panose="02000000000000000000" pitchFamily="2" charset="0"/>
              </a:rPr>
              <a:t>, versions, packages, etc.</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what information was missing from original publication </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how we made assumptions and justified choices on what we chose for versions or parameters</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Had group members verifying each others work</a:t>
            </a:r>
          </a:p>
        </p:txBody>
      </p:sp>
    </p:spTree>
    <p:extLst>
      <p:ext uri="{BB962C8B-B14F-4D97-AF65-F5344CB8AC3E}">
        <p14:creationId xmlns:p14="http://schemas.microsoft.com/office/powerpoint/2010/main" val="358152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535216" cy="461665"/>
          </a:xfrm>
          <a:prstGeom prst="rect">
            <a:avLst/>
          </a:prstGeom>
        </p:spPr>
        <p:txBody>
          <a:bodyPr wrap="none">
            <a:spAutoFit/>
          </a:bodyPr>
          <a:lstStyle/>
          <a:p>
            <a:r>
              <a:rPr lang="en-US" sz="2400" dirty="0">
                <a:latin typeface="Dyslexie" panose="02000000000000000000" pitchFamily="2" charset="0"/>
              </a:rPr>
              <a:t>Where we documented:</a:t>
            </a:r>
          </a:p>
        </p:txBody>
      </p:sp>
      <p:sp>
        <p:nvSpPr>
          <p:cNvPr id="9" name="Rectangle 8">
            <a:extLst>
              <a:ext uri="{FF2B5EF4-FFF2-40B4-BE49-F238E27FC236}">
                <a16:creationId xmlns:a16="http://schemas.microsoft.com/office/drawing/2014/main" id="{995C0685-BA4D-417F-B8C6-040F82405874}"/>
              </a:ext>
            </a:extLst>
          </p:cNvPr>
          <p:cNvSpPr/>
          <p:nvPr/>
        </p:nvSpPr>
        <p:spPr>
          <a:xfrm>
            <a:off x="814851" y="2095584"/>
            <a:ext cx="7810350" cy="3416320"/>
          </a:xfrm>
          <a:prstGeom prst="rect">
            <a:avLst/>
          </a:prstGeom>
        </p:spPr>
        <p:txBody>
          <a:bodyPr wrap="square">
            <a:spAutoFit/>
          </a:bodyPr>
          <a:lstStyle/>
          <a:p>
            <a:pPr marL="285750" indent="-285750">
              <a:buFontTx/>
              <a:buChar char="-"/>
            </a:pPr>
            <a:r>
              <a:rPr lang="en-US" dirty="0">
                <a:latin typeface="Dyslexie" panose="02000000000000000000" pitchFamily="2" charset="0"/>
              </a:rPr>
              <a:t>Files are stored on </a:t>
            </a:r>
            <a:r>
              <a:rPr lang="en-US" dirty="0" err="1">
                <a:latin typeface="Dyslexie" panose="02000000000000000000" pitchFamily="2" charset="0"/>
              </a:rPr>
              <a:t>Github</a:t>
            </a:r>
            <a:r>
              <a:rPr lang="en-US" dirty="0">
                <a:latin typeface="Dyslexie" panose="02000000000000000000" pitchFamily="2" charset="0"/>
              </a:rPr>
              <a:t> : </a:t>
            </a:r>
          </a:p>
          <a:p>
            <a:pPr marL="1657350" lvl="3" indent="-285750">
              <a:buFontTx/>
              <a:buChar char="-"/>
            </a:pPr>
            <a:r>
              <a:rPr lang="en-US" dirty="0">
                <a:hlinkClick r:id="rId2"/>
              </a:rPr>
              <a:t>https://github.com/aweeger/BCB546X_FinalGroup</a:t>
            </a:r>
            <a:endParaRPr lang="en-US" dirty="0">
              <a:latin typeface="Dyslexie" panose="02000000000000000000" pitchFamily="2" charset="0"/>
            </a:endParaRP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Created consolidated workflow with </a:t>
            </a:r>
            <a:r>
              <a:rPr lang="en-US" dirty="0" err="1">
                <a:latin typeface="Dyslexie" panose="02000000000000000000" pitchFamily="2" charset="0"/>
              </a:rPr>
              <a:t>Juptyer</a:t>
            </a:r>
            <a:r>
              <a:rPr lang="en-US" dirty="0">
                <a:latin typeface="Dyslexie" panose="02000000000000000000" pitchFamily="2" charset="0"/>
              </a:rPr>
              <a:t> notebook</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Used HPC /</a:t>
            </a:r>
            <a:r>
              <a:rPr lang="en-US" i="1" dirty="0" err="1">
                <a:latin typeface="Dyslexie" panose="02000000000000000000" pitchFamily="2" charset="0"/>
              </a:rPr>
              <a:t>ptmp</a:t>
            </a:r>
            <a:r>
              <a:rPr lang="en-US" dirty="0">
                <a:latin typeface="Dyslexie" panose="02000000000000000000" pitchFamily="2" charset="0"/>
              </a:rPr>
              <a:t> for large files</a:t>
            </a: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endParaRPr lang="en-US" dirty="0">
              <a:latin typeface="Dyslexie" panose="02000000000000000000" pitchFamily="2" charset="0"/>
            </a:endParaRPr>
          </a:p>
        </p:txBody>
      </p:sp>
      <p:pic>
        <p:nvPicPr>
          <p:cNvPr id="10" name="Picture 6" descr="Related image">
            <a:extLst>
              <a:ext uri="{FF2B5EF4-FFF2-40B4-BE49-F238E27FC236}">
                <a16:creationId xmlns:a16="http://schemas.microsoft.com/office/drawing/2014/main" id="{9CEB6BE5-0653-4B31-9FDD-7A1FD8BD22F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695700"/>
            <a:ext cx="4630767" cy="357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39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7" name="Content Placeholder 4" descr="A close up of a map&#10;&#10;Description automatically generated">
            <a:extLst>
              <a:ext uri="{FF2B5EF4-FFF2-40B4-BE49-F238E27FC236}">
                <a16:creationId xmlns:a16="http://schemas.microsoft.com/office/drawing/2014/main" id="{2536B65A-4736-4F95-A225-C6446F30E5DF}"/>
              </a:ext>
            </a:extLst>
          </p:cNvPr>
          <p:cNvPicPr>
            <a:picLocks noChangeAspect="1"/>
          </p:cNvPicPr>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a:prstGeom prst="rect">
            <a:avLst/>
          </a:prstGeom>
        </p:spPr>
      </p:pic>
      <p:sp>
        <p:nvSpPr>
          <p:cNvPr id="4" name="Content Placeholder 3">
            <a:extLst>
              <a:ext uri="{FF2B5EF4-FFF2-40B4-BE49-F238E27FC236}">
                <a16:creationId xmlns:a16="http://schemas.microsoft.com/office/drawing/2014/main" id="{9FAC13BF-DED1-4D8F-B2B2-11783126CAE9}"/>
              </a:ext>
            </a:extLst>
          </p:cNvPr>
          <p:cNvSpPr>
            <a:spLocks noGrp="1"/>
          </p:cNvSpPr>
          <p:nvPr>
            <p:ph idx="1"/>
          </p:nvPr>
        </p:nvSpPr>
        <p:spPr/>
        <p:txBody>
          <a:bodyPr/>
          <a:lstStyle/>
          <a:p>
            <a:endParaRPr lang="en-US"/>
          </a:p>
        </p:txBody>
      </p:sp>
      <p:pic>
        <p:nvPicPr>
          <p:cNvPr id="18" name="Picture 6" descr="Related image">
            <a:extLst>
              <a:ext uri="{FF2B5EF4-FFF2-40B4-BE49-F238E27FC236}">
                <a16:creationId xmlns:a16="http://schemas.microsoft.com/office/drawing/2014/main" id="{ECA2DDB8-39A1-4045-BB07-7C1B9CE9D34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6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2" name="Picture 11">
            <a:extLst>
              <a:ext uri="{FF2B5EF4-FFF2-40B4-BE49-F238E27FC236}">
                <a16:creationId xmlns:a16="http://schemas.microsoft.com/office/drawing/2014/main" id="{C83AAFBC-4EE5-4415-B475-B3AC0FB7111B}"/>
              </a:ext>
            </a:extLst>
          </p:cNvPr>
          <p:cNvPicPr>
            <a:picLocks noChangeAspect="1"/>
          </p:cNvPicPr>
          <p:nvPr/>
        </p:nvPicPr>
        <p:blipFill rotWithShape="1">
          <a:blip r:embed="rId3"/>
          <a:srcRect l="12500" t="16366" r="18971" b="21177"/>
          <a:stretch/>
        </p:blipFill>
        <p:spPr>
          <a:xfrm>
            <a:off x="438465" y="911460"/>
            <a:ext cx="8131147" cy="4168539"/>
          </a:xfrm>
          <a:prstGeom prst="rect">
            <a:avLst/>
          </a:prstGeom>
        </p:spPr>
      </p:pic>
    </p:spTree>
    <p:extLst>
      <p:ext uri="{BB962C8B-B14F-4D97-AF65-F5344CB8AC3E}">
        <p14:creationId xmlns:p14="http://schemas.microsoft.com/office/powerpoint/2010/main" val="171817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sp>
        <p:nvSpPr>
          <p:cNvPr id="14" name="Rectangle 13">
            <a:extLst>
              <a:ext uri="{FF2B5EF4-FFF2-40B4-BE49-F238E27FC236}">
                <a16:creationId xmlns:a16="http://schemas.microsoft.com/office/drawing/2014/main" id="{0F26053B-4051-4B7B-B53F-B14607DC779E}"/>
              </a:ext>
            </a:extLst>
          </p:cNvPr>
          <p:cNvSpPr/>
          <p:nvPr/>
        </p:nvSpPr>
        <p:spPr>
          <a:xfrm>
            <a:off x="814850" y="3543384"/>
            <a:ext cx="2494407" cy="1938992"/>
          </a:xfrm>
          <a:prstGeom prst="rect">
            <a:avLst/>
          </a:prstGeom>
        </p:spPr>
        <p:txBody>
          <a:bodyPr wrap="square">
            <a:spAutoFit/>
          </a:bodyPr>
          <a:lstStyle/>
          <a:p>
            <a:r>
              <a:rPr lang="en-US" sz="2000" dirty="0">
                <a:latin typeface="Dyslexie" panose="02000000000000000000" pitchFamily="2" charset="0"/>
              </a:rPr>
              <a:t>2. Heat map</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5" name="Content Placeholder 4" descr="A close up of a map&#10;&#10;Description automatically generated">
            <a:extLst>
              <a:ext uri="{FF2B5EF4-FFF2-40B4-BE49-F238E27FC236}">
                <a16:creationId xmlns:a16="http://schemas.microsoft.com/office/drawing/2014/main" id="{B6D42039-1067-48FE-897A-583D87B3914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p:spPr>
      </p:pic>
      <p:pic>
        <p:nvPicPr>
          <p:cNvPr id="16" name="Content Placeholder 4" descr="A close up of a map&#10;&#10;Description automatically generated">
            <a:extLst>
              <a:ext uri="{FF2B5EF4-FFF2-40B4-BE49-F238E27FC236}">
                <a16:creationId xmlns:a16="http://schemas.microsoft.com/office/drawing/2014/main" id="{5096E3AE-C4DB-40CF-A8B3-CD3E96600DFE}"/>
              </a:ext>
            </a:extLst>
          </p:cNvPr>
          <p:cNvPicPr>
            <a:picLocks noChangeAspect="1"/>
          </p:cNvPicPr>
          <p:nvPr/>
        </p:nvPicPr>
        <p:blipFill rotWithShape="1">
          <a:blip r:embed="rId3">
            <a:extLst>
              <a:ext uri="{28A0092B-C50C-407E-A947-70E740481C1C}">
                <a14:useLocalDpi xmlns:a14="http://schemas.microsoft.com/office/drawing/2010/main" val="0"/>
              </a:ext>
            </a:extLst>
          </a:blip>
          <a:srcRect l="55163"/>
          <a:stretch/>
        </p:blipFill>
        <p:spPr>
          <a:xfrm>
            <a:off x="6851860" y="838702"/>
            <a:ext cx="1998902" cy="5610121"/>
          </a:xfrm>
          <a:prstGeom prst="rect">
            <a:avLst/>
          </a:prstGeom>
        </p:spPr>
      </p:pic>
      <p:pic>
        <p:nvPicPr>
          <p:cNvPr id="17" name="Picture 6" descr="Related image">
            <a:extLst>
              <a:ext uri="{FF2B5EF4-FFF2-40B4-BE49-F238E27FC236}">
                <a16:creationId xmlns:a16="http://schemas.microsoft.com/office/drawing/2014/main" id="{EC54CDFD-82D9-4C5C-963B-4D81715F472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5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pic>
        <p:nvPicPr>
          <p:cNvPr id="9" name="Content Placeholder 4" descr="A close up of a map&#10;&#10;Description automatically generated">
            <a:extLst>
              <a:ext uri="{FF2B5EF4-FFF2-40B4-BE49-F238E27FC236}">
                <a16:creationId xmlns:a16="http://schemas.microsoft.com/office/drawing/2014/main" id="{D57D7838-86D9-4CE2-BB35-0E871D6EA42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1167384" y="1871645"/>
            <a:ext cx="1435384" cy="4312139"/>
          </a:xfrm>
        </p:spPr>
      </p:pic>
      <p:pic>
        <p:nvPicPr>
          <p:cNvPr id="2" name="Picture 1">
            <a:extLst>
              <a:ext uri="{FF2B5EF4-FFF2-40B4-BE49-F238E27FC236}">
                <a16:creationId xmlns:a16="http://schemas.microsoft.com/office/drawing/2014/main" id="{280F8193-BA6F-4BD7-8F83-5252D6C1FCE9}"/>
              </a:ext>
            </a:extLst>
          </p:cNvPr>
          <p:cNvPicPr>
            <a:picLocks noChangeAspect="1"/>
          </p:cNvPicPr>
          <p:nvPr/>
        </p:nvPicPr>
        <p:blipFill rotWithShape="1">
          <a:blip r:embed="rId4"/>
          <a:srcRect l="1071" t="13175" r="58921" b="11904"/>
          <a:stretch/>
        </p:blipFill>
        <p:spPr>
          <a:xfrm>
            <a:off x="3964389" y="1871645"/>
            <a:ext cx="3693194" cy="4190041"/>
          </a:xfrm>
          <a:prstGeom prst="rect">
            <a:avLst/>
          </a:prstGeom>
        </p:spPr>
      </p:pic>
      <p:sp>
        <p:nvSpPr>
          <p:cNvPr id="13" name="Rectangle 12">
            <a:extLst>
              <a:ext uri="{FF2B5EF4-FFF2-40B4-BE49-F238E27FC236}">
                <a16:creationId xmlns:a16="http://schemas.microsoft.com/office/drawing/2014/main" id="{3DCD4E95-33D6-4450-BEED-F3EF101D020E}"/>
              </a:ext>
            </a:extLst>
          </p:cNvPr>
          <p:cNvSpPr/>
          <p:nvPr/>
        </p:nvSpPr>
        <p:spPr>
          <a:xfrm>
            <a:off x="3756270" y="1726252"/>
            <a:ext cx="3101730" cy="4457532"/>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816181-099B-4A3D-8ECA-D5424477D021}"/>
              </a:ext>
            </a:extLst>
          </p:cNvPr>
          <p:cNvSpPr/>
          <p:nvPr/>
        </p:nvSpPr>
        <p:spPr>
          <a:xfrm>
            <a:off x="0" y="6534834"/>
            <a:ext cx="2799184"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TreeView</a:t>
            </a:r>
            <a:r>
              <a:rPr lang="en-US" sz="1100" dirty="0">
                <a:latin typeface="Dyslexie" panose="02000000000000000000" pitchFamily="2" charset="0"/>
              </a:rPr>
              <a:t>)</a:t>
            </a:r>
          </a:p>
        </p:txBody>
      </p:sp>
    </p:spTree>
    <p:extLst>
      <p:ext uri="{BB962C8B-B14F-4D97-AF65-F5344CB8AC3E}">
        <p14:creationId xmlns:p14="http://schemas.microsoft.com/office/powerpoint/2010/main" val="20532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sp>
        <p:nvSpPr>
          <p:cNvPr id="14" name="Rectangle 13">
            <a:extLst>
              <a:ext uri="{FF2B5EF4-FFF2-40B4-BE49-F238E27FC236}">
                <a16:creationId xmlns:a16="http://schemas.microsoft.com/office/drawing/2014/main" id="{1F1FA763-8552-4955-8DA7-FCC9DE4F7330}"/>
              </a:ext>
            </a:extLst>
          </p:cNvPr>
          <p:cNvSpPr/>
          <p:nvPr/>
        </p:nvSpPr>
        <p:spPr>
          <a:xfrm>
            <a:off x="0" y="6596390"/>
            <a:ext cx="2584580"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FigTree</a:t>
            </a:r>
            <a:r>
              <a:rPr lang="en-US" sz="1100" dirty="0">
                <a:latin typeface="Dyslexie" panose="02000000000000000000" pitchFamily="2" charset="0"/>
              </a:rPr>
              <a:t>)</a:t>
            </a:r>
          </a:p>
        </p:txBody>
      </p:sp>
      <p:pic>
        <p:nvPicPr>
          <p:cNvPr id="18" name="Picture 17">
            <a:extLst>
              <a:ext uri="{FF2B5EF4-FFF2-40B4-BE49-F238E27FC236}">
                <a16:creationId xmlns:a16="http://schemas.microsoft.com/office/drawing/2014/main" id="{7FCB9139-7F70-4FA9-9C99-3EDC36782D7B}"/>
              </a:ext>
            </a:extLst>
          </p:cNvPr>
          <p:cNvPicPr>
            <a:picLocks noChangeAspect="1"/>
          </p:cNvPicPr>
          <p:nvPr/>
        </p:nvPicPr>
        <p:blipFill>
          <a:blip r:embed="rId3"/>
          <a:stretch>
            <a:fillRect/>
          </a:stretch>
        </p:blipFill>
        <p:spPr>
          <a:xfrm>
            <a:off x="320781" y="2334510"/>
            <a:ext cx="8160722" cy="4262236"/>
          </a:xfrm>
          <a:prstGeom prst="rect">
            <a:avLst/>
          </a:prstGeom>
        </p:spPr>
      </p:pic>
      <p:pic>
        <p:nvPicPr>
          <p:cNvPr id="19" name="Picture 18">
            <a:extLst>
              <a:ext uri="{FF2B5EF4-FFF2-40B4-BE49-F238E27FC236}">
                <a16:creationId xmlns:a16="http://schemas.microsoft.com/office/drawing/2014/main" id="{AC8A57B9-3CD2-4E2F-ACD3-2C303E945A5D}"/>
              </a:ext>
            </a:extLst>
          </p:cNvPr>
          <p:cNvPicPr>
            <a:picLocks noChangeAspect="1"/>
          </p:cNvPicPr>
          <p:nvPr/>
        </p:nvPicPr>
        <p:blipFill rotWithShape="1">
          <a:blip r:embed="rId3"/>
          <a:srcRect r="72232" b="95350"/>
          <a:stretch/>
        </p:blipFill>
        <p:spPr>
          <a:xfrm>
            <a:off x="947997" y="2026508"/>
            <a:ext cx="6397389" cy="559511"/>
          </a:xfrm>
          <a:prstGeom prst="rect">
            <a:avLst/>
          </a:prstGeom>
          <a:ln>
            <a:solidFill>
              <a:schemeClr val="tx1"/>
            </a:solidFill>
          </a:ln>
        </p:spPr>
      </p:pic>
    </p:spTree>
    <p:extLst>
      <p:ext uri="{BB962C8B-B14F-4D97-AF65-F5344CB8AC3E}">
        <p14:creationId xmlns:p14="http://schemas.microsoft.com/office/powerpoint/2010/main" val="21343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pic>
        <p:nvPicPr>
          <p:cNvPr id="9" name="Content Placeholder 4" descr="A close up of a map&#10;&#10;Description automatically generated">
            <a:extLst>
              <a:ext uri="{FF2B5EF4-FFF2-40B4-BE49-F238E27FC236}">
                <a16:creationId xmlns:a16="http://schemas.microsoft.com/office/drawing/2014/main" id="{FDF3D806-F585-4BDD-899B-AB3C39FB0E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2555565" y="591353"/>
            <a:ext cx="1978307" cy="5552318"/>
          </a:xfrm>
        </p:spPr>
      </p:pic>
      <p:pic>
        <p:nvPicPr>
          <p:cNvPr id="3" name="Picture 2" descr="A close up of a logo&#10;&#10;Description automatically generated">
            <a:extLst>
              <a:ext uri="{FF2B5EF4-FFF2-40B4-BE49-F238E27FC236}">
                <a16:creationId xmlns:a16="http://schemas.microsoft.com/office/drawing/2014/main" id="{6C87DED6-5F11-4CF2-A462-CDBDE2A8E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2537" y="610015"/>
            <a:ext cx="2998207" cy="5246228"/>
          </a:xfrm>
          <a:prstGeom prst="rect">
            <a:avLst/>
          </a:prstGeom>
        </p:spPr>
      </p:pic>
      <p:sp>
        <p:nvSpPr>
          <p:cNvPr id="11" name="Rectangle 10">
            <a:extLst>
              <a:ext uri="{FF2B5EF4-FFF2-40B4-BE49-F238E27FC236}">
                <a16:creationId xmlns:a16="http://schemas.microsoft.com/office/drawing/2014/main" id="{5006AA9B-FA9D-44E7-9256-A9DEC5F8A90E}"/>
              </a:ext>
            </a:extLst>
          </p:cNvPr>
          <p:cNvSpPr/>
          <p:nvPr/>
        </p:nvSpPr>
        <p:spPr>
          <a:xfrm>
            <a:off x="5401555" y="4637314"/>
            <a:ext cx="2775159" cy="1304813"/>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DD1A99-5FCC-4CF7-9955-6EEF57F6E17D}"/>
              </a:ext>
            </a:extLst>
          </p:cNvPr>
          <p:cNvSpPr/>
          <p:nvPr/>
        </p:nvSpPr>
        <p:spPr>
          <a:xfrm>
            <a:off x="2192554" y="4823927"/>
            <a:ext cx="2775159" cy="1118200"/>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48B968-69A5-4DBF-9C2E-A137C0B44FC0}"/>
              </a:ext>
            </a:extLst>
          </p:cNvPr>
          <p:cNvSpPr/>
          <p:nvPr/>
        </p:nvSpPr>
        <p:spPr>
          <a:xfrm>
            <a:off x="5401555" y="3195916"/>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146217-589A-4E20-916B-0C6DE4964FA8}"/>
              </a:ext>
            </a:extLst>
          </p:cNvPr>
          <p:cNvSpPr/>
          <p:nvPr/>
        </p:nvSpPr>
        <p:spPr>
          <a:xfrm>
            <a:off x="2192554" y="3836560"/>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50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F06D7858-2317-41BA-A947-F8421836B85D}"/>
              </a:ext>
            </a:extLst>
          </p:cNvPr>
          <p:cNvSpPr>
            <a:spLocks noGrp="1"/>
          </p:cNvSpPr>
          <p:nvPr>
            <p:ph idx="1"/>
          </p:nvPr>
        </p:nvSpPr>
        <p:spPr>
          <a:xfrm>
            <a:off x="628650" y="1449809"/>
            <a:ext cx="7886700" cy="4351338"/>
          </a:xfrm>
        </p:spPr>
        <p:txBody>
          <a:bodyPr>
            <a:normAutofit lnSpcReduction="10000"/>
          </a:bodyPr>
          <a:lstStyle/>
          <a:p>
            <a:r>
              <a:rPr lang="en-US" dirty="0">
                <a:latin typeface="Dyslexie" panose="02000000000000000000" pitchFamily="2" charset="0"/>
              </a:rPr>
              <a:t>Phylogenetic tree</a:t>
            </a:r>
          </a:p>
          <a:p>
            <a:pPr lvl="1"/>
            <a:r>
              <a:rPr lang="en-US" dirty="0">
                <a:latin typeface="Dyslexie" panose="02000000000000000000" pitchFamily="2" charset="0"/>
              </a:rPr>
              <a:t>Our tree is significantly different from the published tree</a:t>
            </a:r>
          </a:p>
          <a:p>
            <a:pPr lvl="1"/>
            <a:r>
              <a:rPr lang="en-US" dirty="0">
                <a:latin typeface="Dyslexie" panose="02000000000000000000" pitchFamily="2" charset="0"/>
              </a:rPr>
              <a:t>There were multiple steps where we do not know if we used similar parameters</a:t>
            </a:r>
          </a:p>
          <a:p>
            <a:pPr marL="342900" lvl="1" indent="0">
              <a:buNone/>
            </a:pPr>
            <a:endParaRPr lang="en-US" dirty="0">
              <a:latin typeface="Dyslexie" panose="02000000000000000000" pitchFamily="2" charset="0"/>
            </a:endParaRPr>
          </a:p>
          <a:p>
            <a:endParaRPr lang="en-US" dirty="0">
              <a:latin typeface="Dyslexie" panose="02000000000000000000" pitchFamily="2" charset="0"/>
            </a:endParaRPr>
          </a:p>
          <a:p>
            <a:r>
              <a:rPr lang="en-US" dirty="0">
                <a:latin typeface="Dyslexie" panose="02000000000000000000" pitchFamily="2" charset="0"/>
              </a:rPr>
              <a:t>Heatmap</a:t>
            </a:r>
          </a:p>
          <a:p>
            <a:pPr lvl="1"/>
            <a:r>
              <a:rPr lang="en-US" dirty="0">
                <a:latin typeface="Dyslexie" panose="02000000000000000000" pitchFamily="2" charset="0"/>
              </a:rPr>
              <a:t>Our heatmap is visually different, but contains some regions that look very similar. </a:t>
            </a:r>
          </a:p>
          <a:p>
            <a:pPr lvl="1"/>
            <a:r>
              <a:rPr lang="en-US" dirty="0">
                <a:latin typeface="Dyslexie" panose="02000000000000000000" pitchFamily="2" charset="0"/>
              </a:rPr>
              <a:t>We could not match parameters exactly, but were able to replicate this figure more faithfully.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This paper did not provide enough information for an intuitive replication of their figures. </a:t>
            </a:r>
          </a:p>
        </p:txBody>
      </p:sp>
    </p:spTree>
    <p:extLst>
      <p:ext uri="{BB962C8B-B14F-4D97-AF65-F5344CB8AC3E}">
        <p14:creationId xmlns:p14="http://schemas.microsoft.com/office/powerpoint/2010/main" val="169774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B21F6EDE-8E72-41D9-84AD-1C8161A06A5E}"/>
              </a:ext>
            </a:extLst>
          </p:cNvPr>
          <p:cNvSpPr>
            <a:spLocks noGrp="1"/>
          </p:cNvSpPr>
          <p:nvPr>
            <p:ph idx="1"/>
          </p:nvPr>
        </p:nvSpPr>
        <p:spPr>
          <a:xfrm>
            <a:off x="526790" y="1253331"/>
            <a:ext cx="7886700" cy="4351338"/>
          </a:xfrm>
        </p:spPr>
        <p:txBody>
          <a:bodyPr>
            <a:normAutofit fontScale="92500" lnSpcReduction="20000"/>
          </a:bodyPr>
          <a:lstStyle/>
          <a:p>
            <a:pPr marL="0" indent="0" algn="ctr">
              <a:buNone/>
            </a:pPr>
            <a:r>
              <a:rPr lang="en-US" sz="2800" dirty="0">
                <a:latin typeface="Dyslexie" panose="02000000000000000000" pitchFamily="2" charset="0"/>
              </a:rPr>
              <a:t>This was a lot harder than anticipated.</a:t>
            </a:r>
          </a:p>
          <a:p>
            <a:endParaRPr lang="en-US" dirty="0">
              <a:latin typeface="Dyslexie" panose="02000000000000000000" pitchFamily="2" charset="0"/>
            </a:endParaRPr>
          </a:p>
          <a:p>
            <a:r>
              <a:rPr lang="en-US" dirty="0">
                <a:latin typeface="Dyslexie" panose="02000000000000000000" pitchFamily="2" charset="0"/>
              </a:rPr>
              <a:t>Major roadblocks</a:t>
            </a:r>
          </a:p>
          <a:p>
            <a:pPr lvl="1"/>
            <a:r>
              <a:rPr lang="en-US" dirty="0">
                <a:latin typeface="Dyslexie" panose="02000000000000000000" pitchFamily="2" charset="0"/>
              </a:rPr>
              <a:t>No documentation of intermediate file processing steps</a:t>
            </a:r>
          </a:p>
          <a:p>
            <a:pPr lvl="1"/>
            <a:r>
              <a:rPr lang="en-US" dirty="0">
                <a:latin typeface="Dyslexie" panose="02000000000000000000" pitchFamily="2" charset="0"/>
              </a:rPr>
              <a:t>No parameter documentation of each program</a:t>
            </a:r>
          </a:p>
          <a:p>
            <a:pPr lvl="1"/>
            <a:r>
              <a:rPr lang="en-US" dirty="0">
                <a:latin typeface="Dyslexie" panose="02000000000000000000" pitchFamily="2" charset="0"/>
              </a:rPr>
              <a:t>No documentation of program version</a:t>
            </a:r>
          </a:p>
          <a:p>
            <a:pPr marL="342900" lvl="1" indent="0">
              <a:buNone/>
            </a:pPr>
            <a:endParaRPr lang="en-US" dirty="0">
              <a:latin typeface="Dyslexie" panose="02000000000000000000" pitchFamily="2" charset="0"/>
            </a:endParaRPr>
          </a:p>
          <a:p>
            <a:pPr marL="0" indent="0">
              <a:buNone/>
            </a:pPr>
            <a:r>
              <a:rPr lang="en-US" dirty="0">
                <a:latin typeface="Dyslexie" panose="02000000000000000000" pitchFamily="2" charset="0"/>
              </a:rPr>
              <a:t>Even in a premiere journal, documentation requirements are not sufficient to ensure easy replication of results.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Based on this experiment, we would not be able to come to the same conclusions that the original authors drew from these figures. </a:t>
            </a:r>
          </a:p>
        </p:txBody>
      </p:sp>
    </p:spTree>
    <p:extLst>
      <p:ext uri="{BB962C8B-B14F-4D97-AF65-F5344CB8AC3E}">
        <p14:creationId xmlns:p14="http://schemas.microsoft.com/office/powerpoint/2010/main" val="214565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781576"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Questions</a:t>
            </a:r>
            <a:r>
              <a:rPr lang="en-US" sz="3600" dirty="0">
                <a:latin typeface="Dyslexie" panose="02000000000000000000" pitchFamily="2" charset="0"/>
              </a:rPr>
              <a:t>?</a:t>
            </a:r>
          </a:p>
        </p:txBody>
      </p:sp>
    </p:spTree>
    <p:extLst>
      <p:ext uri="{BB962C8B-B14F-4D97-AF65-F5344CB8AC3E}">
        <p14:creationId xmlns:p14="http://schemas.microsoft.com/office/powerpoint/2010/main" val="3474739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843318"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Thank you!</a:t>
            </a:r>
            <a:endParaRPr lang="en-US" sz="3600" dirty="0">
              <a:latin typeface="Dyslexie" panose="02000000000000000000" pitchFamily="2" charset="0"/>
            </a:endParaRPr>
          </a:p>
        </p:txBody>
      </p:sp>
    </p:spTree>
    <p:extLst>
      <p:ext uri="{BB962C8B-B14F-4D97-AF65-F5344CB8AC3E}">
        <p14:creationId xmlns:p14="http://schemas.microsoft.com/office/powerpoint/2010/main" val="3314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1048483" y="1250296"/>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Why this paper?</a:t>
            </a:r>
          </a:p>
        </p:txBody>
      </p:sp>
      <p:sp>
        <p:nvSpPr>
          <p:cNvPr id="3" name="Rectangle 2">
            <a:extLst>
              <a:ext uri="{FF2B5EF4-FFF2-40B4-BE49-F238E27FC236}">
                <a16:creationId xmlns:a16="http://schemas.microsoft.com/office/drawing/2014/main" id="{90B3D49A-01CF-4C04-97B5-A24698FA2848}"/>
              </a:ext>
            </a:extLst>
          </p:cNvPr>
          <p:cNvSpPr/>
          <p:nvPr/>
        </p:nvSpPr>
        <p:spPr>
          <a:xfrm>
            <a:off x="1407165" y="2061574"/>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Paper from Nature communications</a:t>
            </a:r>
          </a:p>
          <a:p>
            <a:pPr lvl="1"/>
            <a:r>
              <a:rPr lang="en-US" dirty="0">
                <a:latin typeface="Dyslexie" panose="02000000000000000000" pitchFamily="2" charset="0"/>
              </a:rPr>
              <a:t>i.e. Read by scientists from all backgrounds</a:t>
            </a:r>
          </a:p>
        </p:txBody>
      </p:sp>
      <p:sp>
        <p:nvSpPr>
          <p:cNvPr id="12" name="Rectangle 11">
            <a:extLst>
              <a:ext uri="{FF2B5EF4-FFF2-40B4-BE49-F238E27FC236}">
                <a16:creationId xmlns:a16="http://schemas.microsoft.com/office/drawing/2014/main" id="{FFF0E093-0724-4847-86D9-25D29F53E7A8}"/>
              </a:ext>
            </a:extLst>
          </p:cNvPr>
          <p:cNvSpPr/>
          <p:nvPr/>
        </p:nvSpPr>
        <p:spPr>
          <a:xfrm>
            <a:off x="1407164" y="2872463"/>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Approachable # of figures</a:t>
            </a:r>
          </a:p>
        </p:txBody>
      </p:sp>
      <p:sp>
        <p:nvSpPr>
          <p:cNvPr id="13" name="Rectangle 12">
            <a:extLst>
              <a:ext uri="{FF2B5EF4-FFF2-40B4-BE49-F238E27FC236}">
                <a16:creationId xmlns:a16="http://schemas.microsoft.com/office/drawing/2014/main" id="{3E3D5C2B-8024-4F4D-BA83-94DD131F6F13}"/>
              </a:ext>
            </a:extLst>
          </p:cNvPr>
          <p:cNvSpPr/>
          <p:nvPr/>
        </p:nvSpPr>
        <p:spPr>
          <a:xfrm>
            <a:off x="1407164" y="3452532"/>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Should be well documented</a:t>
            </a:r>
          </a:p>
        </p:txBody>
      </p:sp>
      <p:sp>
        <p:nvSpPr>
          <p:cNvPr id="14" name="Rectangle 13">
            <a:extLst>
              <a:ext uri="{FF2B5EF4-FFF2-40B4-BE49-F238E27FC236}">
                <a16:creationId xmlns:a16="http://schemas.microsoft.com/office/drawing/2014/main" id="{EB12C660-043B-46EB-9DC2-7A573822C3B8}"/>
              </a:ext>
            </a:extLst>
          </p:cNvPr>
          <p:cNvSpPr/>
          <p:nvPr/>
        </p:nvSpPr>
        <p:spPr>
          <a:xfrm>
            <a:off x="1407164" y="4032601"/>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Recent publication</a:t>
            </a:r>
          </a:p>
        </p:txBody>
      </p:sp>
      <p:sp>
        <p:nvSpPr>
          <p:cNvPr id="15" name="Rectangle 14">
            <a:extLst>
              <a:ext uri="{FF2B5EF4-FFF2-40B4-BE49-F238E27FC236}">
                <a16:creationId xmlns:a16="http://schemas.microsoft.com/office/drawing/2014/main" id="{A96BE99D-886C-4125-9D73-CD37CFA24752}"/>
              </a:ext>
            </a:extLst>
          </p:cNvPr>
          <p:cNvSpPr/>
          <p:nvPr/>
        </p:nvSpPr>
        <p:spPr>
          <a:xfrm>
            <a:off x="1407164" y="4612670"/>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Beneficial for group members to work with this type of data</a:t>
            </a:r>
          </a:p>
        </p:txBody>
      </p:sp>
    </p:spTree>
    <p:extLst>
      <p:ext uri="{BB962C8B-B14F-4D97-AF65-F5344CB8AC3E}">
        <p14:creationId xmlns:p14="http://schemas.microsoft.com/office/powerpoint/2010/main" val="29692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5" name="Title 1">
            <a:extLst>
              <a:ext uri="{FF2B5EF4-FFF2-40B4-BE49-F238E27FC236}">
                <a16:creationId xmlns:a16="http://schemas.microsoft.com/office/drawing/2014/main" id="{BF4A4CA7-36DF-41FD-ABEF-A5639B142189}"/>
              </a:ext>
            </a:extLst>
          </p:cNvPr>
          <p:cNvSpPr txBox="1">
            <a:spLocks/>
          </p:cNvSpPr>
          <p:nvPr/>
        </p:nvSpPr>
        <p:spPr>
          <a:xfrm>
            <a:off x="1456294" y="2568241"/>
            <a:ext cx="6231411"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a:latin typeface="Dyslexie" panose="02000000000000000000" pitchFamily="2" charset="0"/>
              </a:rPr>
              <a:t>But first, what do you mean sponge or eumetazoan?</a:t>
            </a:r>
          </a:p>
        </p:txBody>
      </p:sp>
      <p:pic>
        <p:nvPicPr>
          <p:cNvPr id="12" name="Picture 6" descr="Related image">
            <a:extLst>
              <a:ext uri="{FF2B5EF4-FFF2-40B4-BE49-F238E27FC236}">
                <a16:creationId xmlns:a16="http://schemas.microsoft.com/office/drawing/2014/main" id="{2CFEF82B-80B0-4DFF-A337-B13B77C56DE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5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6" name="Title 1">
            <a:extLst>
              <a:ext uri="{FF2B5EF4-FFF2-40B4-BE49-F238E27FC236}">
                <a16:creationId xmlns:a16="http://schemas.microsoft.com/office/drawing/2014/main" id="{1D3F8746-5722-47C6-A645-951DD1C4BA96}"/>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sponge?</a:t>
            </a:r>
          </a:p>
        </p:txBody>
      </p:sp>
      <p:sp>
        <p:nvSpPr>
          <p:cNvPr id="15" name="Rectangle 14">
            <a:extLst>
              <a:ext uri="{FF2B5EF4-FFF2-40B4-BE49-F238E27FC236}">
                <a16:creationId xmlns:a16="http://schemas.microsoft.com/office/drawing/2014/main" id="{86E62C27-1DD0-4EAE-B0F0-0C6DB3907809}"/>
              </a:ext>
            </a:extLst>
          </p:cNvPr>
          <p:cNvSpPr/>
          <p:nvPr/>
        </p:nvSpPr>
        <p:spPr>
          <a:xfrm>
            <a:off x="0" y="6488668"/>
            <a:ext cx="4052713" cy="369332"/>
          </a:xfrm>
          <a:prstGeom prst="rect">
            <a:avLst/>
          </a:prstGeom>
        </p:spPr>
        <p:txBody>
          <a:bodyPr wrap="none">
            <a:spAutoFit/>
          </a:bodyPr>
          <a:lstStyle/>
          <a:p>
            <a:r>
              <a:rPr lang="en-US" dirty="0">
                <a:hlinkClick r:id="rId3"/>
              </a:rPr>
              <a:t>https://en.wikipedia.org/wiki/Eumetazoa</a:t>
            </a:r>
            <a:endParaRPr lang="en-US" dirty="0"/>
          </a:p>
        </p:txBody>
      </p:sp>
      <p:sp>
        <p:nvSpPr>
          <p:cNvPr id="17" name="Rectangle 16">
            <a:extLst>
              <a:ext uri="{FF2B5EF4-FFF2-40B4-BE49-F238E27FC236}">
                <a16:creationId xmlns:a16="http://schemas.microsoft.com/office/drawing/2014/main" id="{CDB11C9F-6284-4ED3-B7DF-C8796B518735}"/>
              </a:ext>
            </a:extLst>
          </p:cNvPr>
          <p:cNvSpPr/>
          <p:nvPr/>
        </p:nvSpPr>
        <p:spPr>
          <a:xfrm>
            <a:off x="3896903" y="6495153"/>
            <a:ext cx="3710439" cy="369332"/>
          </a:xfrm>
          <a:prstGeom prst="rect">
            <a:avLst/>
          </a:prstGeom>
        </p:spPr>
        <p:txBody>
          <a:bodyPr wrap="none">
            <a:spAutoFit/>
          </a:bodyPr>
          <a:lstStyle/>
          <a:p>
            <a:r>
              <a:rPr lang="en-US" dirty="0">
                <a:hlinkClick r:id="rId4"/>
              </a:rPr>
              <a:t>https://en.wikipedia.org/wiki/Sponge</a:t>
            </a:r>
            <a:endParaRPr lang="en-US" dirty="0"/>
          </a:p>
        </p:txBody>
      </p:sp>
      <p:sp>
        <p:nvSpPr>
          <p:cNvPr id="18" name="Rectangle 17">
            <a:extLst>
              <a:ext uri="{FF2B5EF4-FFF2-40B4-BE49-F238E27FC236}">
                <a16:creationId xmlns:a16="http://schemas.microsoft.com/office/drawing/2014/main" id="{0FAD1F5E-710E-4FAF-B406-FEC0930BF417}"/>
              </a:ext>
            </a:extLst>
          </p:cNvPr>
          <p:cNvSpPr/>
          <p:nvPr/>
        </p:nvSpPr>
        <p:spPr>
          <a:xfrm>
            <a:off x="803317" y="1816117"/>
            <a:ext cx="8260100" cy="646331"/>
          </a:xfrm>
          <a:prstGeom prst="rect">
            <a:avLst/>
          </a:prstGeom>
        </p:spPr>
        <p:txBody>
          <a:bodyPr wrap="square">
            <a:spAutoFit/>
          </a:bodyPr>
          <a:lstStyle/>
          <a:p>
            <a:r>
              <a:rPr lang="en-US" b="0" i="0" dirty="0">
                <a:solidFill>
                  <a:srgbClr val="222222"/>
                </a:solidFill>
                <a:effectLst/>
                <a:latin typeface="Dyslexie" panose="02000000000000000000" pitchFamily="2" charset="0"/>
              </a:rPr>
              <a:t>Multicellular organism, body full of pores and channels for water circulation</a:t>
            </a:r>
            <a:endParaRPr lang="en-US" dirty="0">
              <a:latin typeface="Dyslexie" panose="02000000000000000000" pitchFamily="2" charset="0"/>
            </a:endParaRPr>
          </a:p>
        </p:txBody>
      </p:sp>
      <p:pic>
        <p:nvPicPr>
          <p:cNvPr id="1032" name="Picture 8" descr="Image result for porifera body structures clip">
            <a:extLst>
              <a:ext uri="{FF2B5EF4-FFF2-40B4-BE49-F238E27FC236}">
                <a16:creationId xmlns:a16="http://schemas.microsoft.com/office/drawing/2014/main" id="{82277F07-72C6-4E47-969B-C3809A7109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6" t="982" b="1300"/>
          <a:stretch/>
        </p:blipFill>
        <p:spPr bwMode="auto">
          <a:xfrm>
            <a:off x="2076886" y="2684406"/>
            <a:ext cx="4953458" cy="315170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3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eumetazoan?</a:t>
            </a:r>
          </a:p>
        </p:txBody>
      </p:sp>
      <p:sp>
        <p:nvSpPr>
          <p:cNvPr id="11" name="Rectangle 10">
            <a:extLst>
              <a:ext uri="{FF2B5EF4-FFF2-40B4-BE49-F238E27FC236}">
                <a16:creationId xmlns:a16="http://schemas.microsoft.com/office/drawing/2014/main" id="{C5FF4BEA-5A61-4D68-883D-E1AAEFB16666}"/>
              </a:ext>
            </a:extLst>
          </p:cNvPr>
          <p:cNvSpPr/>
          <p:nvPr/>
        </p:nvSpPr>
        <p:spPr>
          <a:xfrm>
            <a:off x="1759104" y="2324942"/>
            <a:ext cx="6826096" cy="1938992"/>
          </a:xfrm>
          <a:prstGeom prst="rect">
            <a:avLst/>
          </a:prstGeom>
        </p:spPr>
        <p:txBody>
          <a:bodyPr wrap="square">
            <a:spAutoFit/>
          </a:bodyPr>
          <a:lstStyle/>
          <a:p>
            <a:pPr algn="ctr"/>
            <a:r>
              <a:rPr lang="en-US" sz="6000" b="0" i="0" dirty="0">
                <a:solidFill>
                  <a:srgbClr val="222222"/>
                </a:solidFill>
                <a:effectLst/>
                <a:latin typeface="Dyslexie" panose="02000000000000000000" pitchFamily="2" charset="0"/>
              </a:rPr>
              <a:t>All other animals</a:t>
            </a:r>
            <a:endParaRPr lang="en-US" sz="6000" dirty="0">
              <a:latin typeface="Dyslexie" panose="02000000000000000000" pitchFamily="2" charset="0"/>
            </a:endParaRPr>
          </a:p>
        </p:txBody>
      </p:sp>
      <p:pic>
        <p:nvPicPr>
          <p:cNvPr id="13" name="Picture 6" descr="Related image">
            <a:extLst>
              <a:ext uri="{FF2B5EF4-FFF2-40B4-BE49-F238E27FC236}">
                <a16:creationId xmlns:a16="http://schemas.microsoft.com/office/drawing/2014/main" id="{E1439B9F-6CB4-4FFC-9A3C-B6FFE6AB5C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4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4" descr="Related image">
            <a:hlinkClick r:id="rId2"/>
            <a:extLst>
              <a:ext uri="{FF2B5EF4-FFF2-40B4-BE49-F238E27FC236}">
                <a16:creationId xmlns:a16="http://schemas.microsoft.com/office/drawing/2014/main" id="{6DF85C6D-3F09-499B-A3E3-49C0630A0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222" y="722351"/>
            <a:ext cx="6149555" cy="59527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C887DE-077B-4C76-9061-34E4C0830749}"/>
              </a:ext>
            </a:extLst>
          </p:cNvPr>
          <p:cNvSpPr/>
          <p:nvPr/>
        </p:nvSpPr>
        <p:spPr>
          <a:xfrm>
            <a:off x="2259106" y="722351"/>
            <a:ext cx="5157458" cy="2388402"/>
          </a:xfrm>
          <a:prstGeom prst="rect">
            <a:avLst/>
          </a:prstGeom>
          <a:noFill/>
          <a:ln w="57150">
            <a:solidFill>
              <a:srgbClr val="FA78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076142A-58A8-438A-B7F0-395EE6B6999A}"/>
              </a:ext>
            </a:extLst>
          </p:cNvPr>
          <p:cNvSpPr/>
          <p:nvPr/>
        </p:nvSpPr>
        <p:spPr>
          <a:xfrm>
            <a:off x="1855693" y="722351"/>
            <a:ext cx="415129" cy="2388402"/>
          </a:xfrm>
          <a:prstGeom prst="rect">
            <a:avLst/>
          </a:prstGeom>
          <a:noFill/>
          <a:ln w="57150">
            <a:solidFill>
              <a:srgbClr val="AA0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7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2" name="Title 1">
            <a:extLst>
              <a:ext uri="{FF2B5EF4-FFF2-40B4-BE49-F238E27FC236}">
                <a16:creationId xmlns:a16="http://schemas.microsoft.com/office/drawing/2014/main" id="{47605878-2EFA-4ACB-9C97-2C4C2B054120}"/>
              </a:ext>
            </a:extLst>
          </p:cNvPr>
          <p:cNvSpPr txBox="1">
            <a:spLocks/>
          </p:cNvSpPr>
          <p:nvPr/>
        </p:nvSpPr>
        <p:spPr>
          <a:xfrm>
            <a:off x="441950" y="1221000"/>
            <a:ext cx="8260100" cy="51773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Main objective of their study: </a:t>
            </a:r>
          </a:p>
        </p:txBody>
      </p:sp>
      <p:sp>
        <p:nvSpPr>
          <p:cNvPr id="17" name="Rectangle 16">
            <a:extLst>
              <a:ext uri="{FF2B5EF4-FFF2-40B4-BE49-F238E27FC236}">
                <a16:creationId xmlns:a16="http://schemas.microsoft.com/office/drawing/2014/main" id="{2C852C25-A4D5-4AB5-B0B4-474E7BFD8399}"/>
              </a:ext>
            </a:extLst>
          </p:cNvPr>
          <p:cNvSpPr/>
          <p:nvPr/>
        </p:nvSpPr>
        <p:spPr>
          <a:xfrm>
            <a:off x="1476593" y="2266895"/>
            <a:ext cx="7460271" cy="923330"/>
          </a:xfrm>
          <a:prstGeom prst="rect">
            <a:avLst/>
          </a:prstGeom>
        </p:spPr>
        <p:txBody>
          <a:bodyPr wrap="square">
            <a:spAutoFit/>
          </a:bodyPr>
          <a:lstStyle/>
          <a:p>
            <a:pPr algn="ctr"/>
            <a:r>
              <a:rPr lang="en-US" dirty="0">
                <a:latin typeface="Dyslexie" panose="02000000000000000000" pitchFamily="2" charset="0"/>
              </a:rPr>
              <a:t>To investigate what causes different body plans on a macroevolutionary scale using sponges and eumetazoans.</a:t>
            </a:r>
          </a:p>
        </p:txBody>
      </p:sp>
      <p:pic>
        <p:nvPicPr>
          <p:cNvPr id="18" name="Picture 6" descr="Related image">
            <a:extLst>
              <a:ext uri="{FF2B5EF4-FFF2-40B4-BE49-F238E27FC236}">
                <a16:creationId xmlns:a16="http://schemas.microsoft.com/office/drawing/2014/main" id="{6977D05D-554F-4E37-B865-1A22B9A70E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03223" y="2423596"/>
            <a:ext cx="62865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C6DAF46-3583-4891-8910-306F1366C078}"/>
              </a:ext>
            </a:extLst>
          </p:cNvPr>
          <p:cNvPicPr>
            <a:picLocks noChangeAspect="1"/>
          </p:cNvPicPr>
          <p:nvPr/>
        </p:nvPicPr>
        <p:blipFill rotWithShape="1">
          <a:blip r:embed="rId5"/>
          <a:srcRect l="17488" t="51251" r="19591" b="21176"/>
          <a:stretch/>
        </p:blipFill>
        <p:spPr>
          <a:xfrm>
            <a:off x="1945287" y="4019731"/>
            <a:ext cx="6756763" cy="1665479"/>
          </a:xfrm>
          <a:prstGeom prst="rect">
            <a:avLst/>
          </a:prstGeom>
          <a:ln w="19050">
            <a:solidFill>
              <a:schemeClr val="tx1"/>
            </a:solidFill>
          </a:ln>
        </p:spPr>
      </p:pic>
    </p:spTree>
    <p:extLst>
      <p:ext uri="{BB962C8B-B14F-4D97-AF65-F5344CB8AC3E}">
        <p14:creationId xmlns:p14="http://schemas.microsoft.com/office/powerpoint/2010/main" val="21032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7803" b="23136"/>
          <a:stretch/>
        </p:blipFill>
        <p:spPr>
          <a:xfrm>
            <a:off x="5981180" y="1444151"/>
            <a:ext cx="1435384" cy="4312139"/>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Tree>
    <p:extLst>
      <p:ext uri="{BB962C8B-B14F-4D97-AF65-F5344CB8AC3E}">
        <p14:creationId xmlns:p14="http://schemas.microsoft.com/office/powerpoint/2010/main" val="384656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1298</TotalTime>
  <Words>1055</Words>
  <Application>Microsoft Office PowerPoint</Application>
  <PresentationFormat>On-screen Show (4:3)</PresentationFormat>
  <Paragraphs>295</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Batang</vt:lpstr>
      <vt:lpstr>Arial</vt:lpstr>
      <vt:lpstr>Calibri</vt:lpstr>
      <vt:lpstr>Calibri Light</vt:lpstr>
      <vt:lpstr>Dyslexie</vt:lpstr>
      <vt:lpstr>Office Theme</vt:lpstr>
      <vt:lpstr>Documenting nature: recreating published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Developmental gene expression provides clues to relationships between sponge and eumetazoan body plans</dc:title>
  <dc:creator>Ryan Fortune</dc:creator>
  <cp:lastModifiedBy>Elizabeth Glynne</cp:lastModifiedBy>
  <cp:revision>50</cp:revision>
  <dcterms:created xsi:type="dcterms:W3CDTF">2019-12-09T06:28:50Z</dcterms:created>
  <dcterms:modified xsi:type="dcterms:W3CDTF">2019-12-11T18:48:39Z</dcterms:modified>
</cp:coreProperties>
</file>