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71" r:id="rId3"/>
    <p:sldId id="269" r:id="rId4"/>
    <p:sldId id="270" r:id="rId5"/>
    <p:sldId id="272" r:id="rId6"/>
    <p:sldId id="257" r:id="rId7"/>
    <p:sldId id="267" r:id="rId8"/>
    <p:sldId id="277" r:id="rId9"/>
    <p:sldId id="276" r:id="rId10"/>
    <p:sldId id="280" r:id="rId11"/>
    <p:sldId id="279" r:id="rId12"/>
    <p:sldId id="278" r:id="rId13"/>
    <p:sldId id="265" r:id="rId14"/>
    <p:sldId id="285" r:id="rId15"/>
    <p:sldId id="273" r:id="rId16"/>
    <p:sldId id="283" r:id="rId17"/>
    <p:sldId id="282" r:id="rId18"/>
    <p:sldId id="281" r:id="rId19"/>
    <p:sldId id="260" r:id="rId20"/>
    <p:sldId id="287" r:id="rId21"/>
    <p:sldId id="298" r:id="rId22"/>
    <p:sldId id="293" r:id="rId23"/>
    <p:sldId id="296" r:id="rId24"/>
    <p:sldId id="294" r:id="rId25"/>
    <p:sldId id="297" r:id="rId26"/>
    <p:sldId id="275" r:id="rId27"/>
    <p:sldId id="299" r:id="rId28"/>
    <p:sldId id="295" r:id="rId29"/>
    <p:sldId id="300"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AA0A3C"/>
    <a:srgbClr val="006E82"/>
    <a:srgbClr val="FA78FA"/>
    <a:srgbClr val="FA2800"/>
    <a:srgbClr val="00A0FA"/>
    <a:srgbClr val="F0F032"/>
    <a:srgbClr val="005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2055" autoAdjust="0"/>
  </p:normalViewPr>
  <p:slideViewPr>
    <p:cSldViewPr snapToGrid="0">
      <p:cViewPr>
        <p:scale>
          <a:sx n="75" d="100"/>
          <a:sy n="75"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dgm:spPr/>
      <dgm:t>
        <a:bodyPr/>
        <a:lstStyle/>
        <a:p>
          <a:r>
            <a:rPr lang="en-US" dirty="0"/>
            <a:t>Data collection</a:t>
          </a:r>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dgm:spPr/>
      <dgm:t>
        <a:bodyPr/>
        <a:lstStyle/>
        <a:p>
          <a:r>
            <a:rPr lang="en-US" dirty="0"/>
            <a:t>Alignment</a:t>
          </a:r>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dgm:spPr/>
      <dgm:t>
        <a:bodyPr/>
        <a:lstStyle/>
        <a:p>
          <a:r>
            <a:rPr lang="en-US" dirty="0" err="1"/>
            <a:t>Phylo</a:t>
          </a:r>
          <a:r>
            <a:rPr lang="en-US" dirty="0"/>
            <a:t> Tree Gen</a:t>
          </a:r>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8BD4BDAD-9251-4A3C-A964-FB3942EBF29F}">
      <dgm:prSet phldrT="[Text]" phldr="1"/>
      <dgm:spPr/>
      <dgm:t>
        <a:bodyPr/>
        <a:lstStyle/>
        <a:p>
          <a:endParaRPr lang="en-US"/>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phldr="1"/>
      <dgm:spPr/>
      <dgm:t>
        <a:bodyPr/>
        <a:lstStyle/>
        <a:p>
          <a:endParaRPr lang="en-US"/>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phldr="1"/>
      <dgm:spPr/>
      <dgm:t>
        <a:bodyPr/>
        <a:lstStyle/>
        <a:p>
          <a:endParaRPr lang="en-US"/>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B7538200-B295-403B-B9BC-2E30AB7E660B}">
      <dgm:prSet phldrT="[Text]" phldr="1"/>
      <dgm:spPr/>
      <dgm:t>
        <a:bodyPr/>
        <a:lstStyle/>
        <a:p>
          <a:endParaRPr lang="en-US"/>
        </a:p>
      </dgm:t>
    </dgm:pt>
    <dgm:pt modelId="{FB44797D-FB1B-47AF-AE6A-EB67BCFC4487}" type="parTrans" cxnId="{7F8338E8-CC9E-48CE-8831-4120F02649BA}">
      <dgm:prSet/>
      <dgm:spPr/>
      <dgm:t>
        <a:bodyPr/>
        <a:lstStyle/>
        <a:p>
          <a:endParaRPr lang="en-US"/>
        </a:p>
      </dgm:t>
    </dgm:pt>
    <dgm:pt modelId="{21646F3C-5B36-4EC2-A516-13C88D840E5E}" type="sibTrans" cxnId="{7F8338E8-CC9E-48CE-8831-4120F02649BA}">
      <dgm:prSet/>
      <dgm:spPr/>
      <dgm:t>
        <a:bodyPr/>
        <a:lstStyle/>
        <a:p>
          <a:endParaRPr lang="en-US"/>
        </a:p>
      </dgm:t>
    </dgm:pt>
    <dgm:pt modelId="{2BA38ACC-78CB-4052-AC7D-83344B3F76AC}">
      <dgm:prSet phldrT="[Text]" phldr="1"/>
      <dgm:spPr/>
      <dgm:t>
        <a:bodyPr/>
        <a:lstStyle/>
        <a:p>
          <a:endParaRPr lang="en-US"/>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phldr="1"/>
      <dgm:spPr/>
      <dgm:t>
        <a:bodyPr/>
        <a:lstStyle/>
        <a:p>
          <a:endParaRPr lang="en-US"/>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phldr="1"/>
      <dgm:spPr/>
      <dgm:t>
        <a:bodyPr/>
        <a:lstStyle/>
        <a:p>
          <a:endParaRPr lang="en-US"/>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3"/>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3"/>
      <dgm:spPr/>
    </dgm:pt>
    <dgm:pt modelId="{9F0BF059-863C-4F7C-A63A-F1F4CA490CF0}" type="pres">
      <dgm:prSet presAssocID="{362B6F71-2C4F-4317-9EC8-498FECBC478E}" presName="hierChild3" presStyleCnt="0"/>
      <dgm:spPr/>
    </dgm:pt>
    <dgm:pt modelId="{DBED264E-3F5D-4E43-9244-2184F4AC14BB}" type="pres">
      <dgm:prSet presAssocID="{FB44797D-FB1B-47AF-AE6A-EB67BCFC4487}" presName="Name19" presStyleLbl="parChTrans1D3" presStyleIdx="1" presStyleCnt="3"/>
      <dgm:spPr/>
    </dgm:pt>
    <dgm:pt modelId="{C1F3E61E-E2E5-455A-BCFD-6A8960E20322}" type="pres">
      <dgm:prSet presAssocID="{B7538200-B295-403B-B9BC-2E30AB7E660B}" presName="Name21" presStyleCnt="0"/>
      <dgm:spPr/>
    </dgm:pt>
    <dgm:pt modelId="{DF2BD87E-22AB-440F-A7E6-ED89429BC82E}" type="pres">
      <dgm:prSet presAssocID="{B7538200-B295-403B-B9BC-2E30AB7E660B}" presName="level2Shape" presStyleLbl="node3" presStyleIdx="1" presStyleCnt="3"/>
      <dgm:spPr/>
    </dgm:pt>
    <dgm:pt modelId="{C5664702-69CD-41D8-89B1-FC42ED383485}" type="pres">
      <dgm:prSet presAssocID="{B7538200-B295-403B-B9BC-2E30AB7E660B}"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2" presStyleCnt="3"/>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2" presStyleCnt="3"/>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472B1210-5581-4B02-8AAB-4080117896E3}" srcId="{B727F245-4F93-4119-B764-B9ADAED66400}" destId="{362B6F71-2C4F-4317-9EC8-498FECBC478E}" srcOrd="0" destOrd="0" parTransId="{EBDB7462-7388-49FC-8946-19AE7418E50A}" sibTransId="{41A990D1-C92D-434F-9C15-CE8D25416D9E}"/>
    <dgm:cxn modelId="{11B38B1A-072E-4113-9F34-385B80B3C0CA}" type="presOf" srcId="{DD705CB8-984B-4881-A1AB-069427C93122}" destId="{6060F710-9C30-484B-BCA4-695BA2D8448A}" srcOrd="0" destOrd="0" presId="urn:microsoft.com/office/officeart/2005/8/layout/hierarchy6"/>
    <dgm:cxn modelId="{3FB66122-9F4C-464F-832B-0DC0CEDEC664}" type="presOf" srcId="{FB44797D-FB1B-47AF-AE6A-EB67BCFC4487}" destId="{DBED264E-3F5D-4E43-9244-2184F4AC14BB}" srcOrd="0" destOrd="0" presId="urn:microsoft.com/office/officeart/2005/8/layout/hierarchy6"/>
    <dgm:cxn modelId="{62445E30-BEAC-4E78-95D5-8B2501813987}" type="presOf" srcId="{B7538200-B295-403B-B9BC-2E30AB7E660B}" destId="{DF2BD87E-22AB-440F-A7E6-ED89429BC82E}"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7F8338E8-CC9E-48CE-8831-4120F02649BA}" srcId="{B727F245-4F93-4119-B764-B9ADAED66400}" destId="{B7538200-B295-403B-B9BC-2E30AB7E660B}" srcOrd="1" destOrd="0" parTransId="{FB44797D-FB1B-47AF-AE6A-EB67BCFC4487}" sibTransId="{21646F3C-5B36-4EC2-A516-13C88D840E5E}"/>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0C53466-8281-414E-B634-133FF49E7A41}" type="presParOf" srcId="{EF6348E2-F1BC-41CB-B5FA-75C1D56DB8D2}" destId="{DBED264E-3F5D-4E43-9244-2184F4AC14BB}" srcOrd="2" destOrd="0" presId="urn:microsoft.com/office/officeart/2005/8/layout/hierarchy6"/>
    <dgm:cxn modelId="{583D1C04-8063-4D97-9D0B-3512C35E0DDE}" type="presParOf" srcId="{EF6348E2-F1BC-41CB-B5FA-75C1D56DB8D2}" destId="{C1F3E61E-E2E5-455A-BCFD-6A8960E20322}" srcOrd="3" destOrd="0" presId="urn:microsoft.com/office/officeart/2005/8/layout/hierarchy6"/>
    <dgm:cxn modelId="{BFA9BB84-99F4-48D5-B28C-841619089145}" type="presParOf" srcId="{C1F3E61E-E2E5-455A-BCFD-6A8960E20322}" destId="{DF2BD87E-22AB-440F-A7E6-ED89429BC82E}" srcOrd="0" destOrd="0" presId="urn:microsoft.com/office/officeart/2005/8/layout/hierarchy6"/>
    <dgm:cxn modelId="{288C7A5E-1F47-48C8-833A-807A6AC8286F}" type="presParOf" srcId="{C1F3E61E-E2E5-455A-BCFD-6A8960E20322}" destId="{C5664702-69CD-41D8-89B1-FC42ED383485}"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err="1"/>
            <a:t>Phylo</a:t>
          </a:r>
          <a:r>
            <a:rPr lang="en-US" sz="2100" kern="1200" dirty="0"/>
            <a:t> Tree Gen</a:t>
          </a:r>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Alignment</a:t>
          </a:r>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a:t>
          </a:r>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64556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2645568"/>
        <a:ext cx="1828800" cy="920353"/>
      </dsp:txXfrm>
    </dsp:sp>
    <dsp:sp modelId="{A05F9B63-8F7E-4D2E-A54D-E75C443C0853}">
      <dsp:nvSpPr>
        <dsp:cNvPr id="0" name=""/>
        <dsp:cNvSpPr/>
      </dsp:nvSpPr>
      <dsp:spPr>
        <a:xfrm>
          <a:off x="0" y="1571823"/>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1571823"/>
        <a:ext cx="1828800" cy="920353"/>
      </dsp:txXfrm>
    </dsp:sp>
    <dsp:sp modelId="{81D8F765-1C2B-47E8-9104-BC25204BF581}">
      <dsp:nvSpPr>
        <dsp:cNvPr id="0" name=""/>
        <dsp:cNvSpPr/>
      </dsp:nvSpPr>
      <dsp:spPr>
        <a:xfrm>
          <a:off x="0" y="498078"/>
          <a:ext cx="6096000" cy="920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0" y="498078"/>
        <a:ext cx="1828800" cy="920353"/>
      </dsp:txXfrm>
    </dsp:sp>
    <dsp:sp modelId="{DAEBC06F-7250-4148-A5DF-9E74C1131D38}">
      <dsp:nvSpPr>
        <dsp:cNvPr id="0" name=""/>
        <dsp:cNvSpPr/>
      </dsp:nvSpPr>
      <dsp:spPr>
        <a:xfrm>
          <a:off x="3700112" y="57477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22575" y="597237"/>
        <a:ext cx="1105515" cy="722034"/>
      </dsp:txXfrm>
    </dsp:sp>
    <dsp:sp modelId="{96C48980-A0CD-4E4A-BC68-F2194729EB0A}">
      <dsp:nvSpPr>
        <dsp:cNvPr id="0" name=""/>
        <dsp:cNvSpPr/>
      </dsp:nvSpPr>
      <dsp:spPr>
        <a:xfrm>
          <a:off x="3153653" y="1341735"/>
          <a:ext cx="1121680" cy="306784"/>
        </a:xfrm>
        <a:custGeom>
          <a:avLst/>
          <a:gdLst/>
          <a:ahLst/>
          <a:cxnLst/>
          <a:rect l="0" t="0" r="0" b="0"/>
          <a:pathLst>
            <a:path>
              <a:moveTo>
                <a:pt x="1121680" y="0"/>
              </a:moveTo>
              <a:lnTo>
                <a:pt x="1121680" y="153392"/>
              </a:lnTo>
              <a:lnTo>
                <a:pt x="0" y="153392"/>
              </a:lnTo>
              <a:lnTo>
                <a:pt x="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578432"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2600895" y="1670982"/>
        <a:ext cx="1105515" cy="722034"/>
      </dsp:txXfrm>
    </dsp:sp>
    <dsp:sp modelId="{7B6EC39C-6336-4C4E-A454-54B9AA3030FF}">
      <dsp:nvSpPr>
        <dsp:cNvPr id="0" name=""/>
        <dsp:cNvSpPr/>
      </dsp:nvSpPr>
      <dsp:spPr>
        <a:xfrm>
          <a:off x="2405866" y="2415480"/>
          <a:ext cx="747786" cy="306784"/>
        </a:xfrm>
        <a:custGeom>
          <a:avLst/>
          <a:gdLst/>
          <a:ahLst/>
          <a:cxnLst/>
          <a:rect l="0" t="0" r="0" b="0"/>
          <a:pathLst>
            <a:path>
              <a:moveTo>
                <a:pt x="747786" y="0"/>
              </a:moveTo>
              <a:lnTo>
                <a:pt x="747786" y="153392"/>
              </a:lnTo>
              <a:lnTo>
                <a:pt x="0" y="153392"/>
              </a:lnTo>
              <a:lnTo>
                <a:pt x="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1830645"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1853108" y="2744727"/>
        <a:ext cx="1105515" cy="722034"/>
      </dsp:txXfrm>
    </dsp:sp>
    <dsp:sp modelId="{DBED264E-3F5D-4E43-9244-2184F4AC14BB}">
      <dsp:nvSpPr>
        <dsp:cNvPr id="0" name=""/>
        <dsp:cNvSpPr/>
      </dsp:nvSpPr>
      <dsp:spPr>
        <a:xfrm>
          <a:off x="3153653" y="2415480"/>
          <a:ext cx="747786" cy="306784"/>
        </a:xfrm>
        <a:custGeom>
          <a:avLst/>
          <a:gdLst/>
          <a:ahLst/>
          <a:cxnLst/>
          <a:rect l="0" t="0" r="0" b="0"/>
          <a:pathLst>
            <a:path>
              <a:moveTo>
                <a:pt x="0" y="0"/>
              </a:moveTo>
              <a:lnTo>
                <a:pt x="0" y="153392"/>
              </a:lnTo>
              <a:lnTo>
                <a:pt x="747786" y="153392"/>
              </a:lnTo>
              <a:lnTo>
                <a:pt x="747786"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2BD87E-22AB-440F-A7E6-ED89429BC82E}">
      <dsp:nvSpPr>
        <dsp:cNvPr id="0" name=""/>
        <dsp:cNvSpPr/>
      </dsp:nvSpPr>
      <dsp:spPr>
        <a:xfrm>
          <a:off x="3326219"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348682" y="2744727"/>
        <a:ext cx="1105515" cy="722034"/>
      </dsp:txXfrm>
    </dsp:sp>
    <dsp:sp modelId="{667A4CE5-1C37-4F92-B905-3AD81A3D9953}">
      <dsp:nvSpPr>
        <dsp:cNvPr id="0" name=""/>
        <dsp:cNvSpPr/>
      </dsp:nvSpPr>
      <dsp:spPr>
        <a:xfrm>
          <a:off x="4275333" y="1341735"/>
          <a:ext cx="1121680" cy="306784"/>
        </a:xfrm>
        <a:custGeom>
          <a:avLst/>
          <a:gdLst/>
          <a:ahLst/>
          <a:cxnLst/>
          <a:rect l="0" t="0" r="0" b="0"/>
          <a:pathLst>
            <a:path>
              <a:moveTo>
                <a:pt x="0" y="0"/>
              </a:moveTo>
              <a:lnTo>
                <a:pt x="0" y="153392"/>
              </a:lnTo>
              <a:lnTo>
                <a:pt x="1121680" y="153392"/>
              </a:lnTo>
              <a:lnTo>
                <a:pt x="1121680" y="306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821793" y="1648519"/>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1670982"/>
        <a:ext cx="1105515" cy="722034"/>
      </dsp:txXfrm>
    </dsp:sp>
    <dsp:sp modelId="{6060F710-9C30-484B-BCA4-695BA2D8448A}">
      <dsp:nvSpPr>
        <dsp:cNvPr id="0" name=""/>
        <dsp:cNvSpPr/>
      </dsp:nvSpPr>
      <dsp:spPr>
        <a:xfrm>
          <a:off x="5351293" y="2415480"/>
          <a:ext cx="91440" cy="306784"/>
        </a:xfrm>
        <a:custGeom>
          <a:avLst/>
          <a:gdLst/>
          <a:ahLst/>
          <a:cxnLst/>
          <a:rect l="0" t="0" r="0" b="0"/>
          <a:pathLst>
            <a:path>
              <a:moveTo>
                <a:pt x="45720" y="0"/>
              </a:moveTo>
              <a:lnTo>
                <a:pt x="45720" y="3067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4821793" y="2722264"/>
          <a:ext cx="1150441" cy="766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44256" y="2744727"/>
        <a:ext cx="1105515" cy="722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21</a:t>
            </a:fld>
            <a:endParaRPr lang="en-US"/>
          </a:p>
        </p:txBody>
      </p:sp>
    </p:spTree>
    <p:extLst>
      <p:ext uri="{BB962C8B-B14F-4D97-AF65-F5344CB8AC3E}">
        <p14:creationId xmlns:p14="http://schemas.microsoft.com/office/powerpoint/2010/main" val="793210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tree results</a:t>
            </a:r>
          </a:p>
        </p:txBody>
      </p:sp>
      <p:sp>
        <p:nvSpPr>
          <p:cNvPr id="4" name="Slide Number Placeholder 3"/>
          <p:cNvSpPr>
            <a:spLocks noGrp="1"/>
          </p:cNvSpPr>
          <p:nvPr>
            <p:ph type="sldNum" sz="quarter" idx="5"/>
          </p:nvPr>
        </p:nvSpPr>
        <p:spPr/>
        <p:txBody>
          <a:bodyPr/>
          <a:lstStyle/>
          <a:p>
            <a:fld id="{BB0F115E-096D-4D34-AC4F-E5CEA8111CE3}" type="slidenum">
              <a:rPr lang="en-US" smtClean="0"/>
              <a:t>22</a:t>
            </a:fld>
            <a:endParaRPr lang="en-US"/>
          </a:p>
        </p:txBody>
      </p:sp>
    </p:spTree>
    <p:extLst>
      <p:ext uri="{BB962C8B-B14F-4D97-AF65-F5344CB8AC3E}">
        <p14:creationId xmlns:p14="http://schemas.microsoft.com/office/powerpoint/2010/main" val="1893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results compared </a:t>
            </a:r>
          </a:p>
        </p:txBody>
      </p:sp>
      <p:sp>
        <p:nvSpPr>
          <p:cNvPr id="4" name="Slide Number Placeholder 3"/>
          <p:cNvSpPr>
            <a:spLocks noGrp="1"/>
          </p:cNvSpPr>
          <p:nvPr>
            <p:ph type="sldNum" sz="quarter" idx="5"/>
          </p:nvPr>
        </p:nvSpPr>
        <p:spPr/>
        <p:txBody>
          <a:bodyPr/>
          <a:lstStyle/>
          <a:p>
            <a:fld id="{BB0F115E-096D-4D34-AC4F-E5CEA8111CE3}" type="slidenum">
              <a:rPr lang="en-US" smtClean="0"/>
              <a:t>23</a:t>
            </a:fld>
            <a:endParaRPr lang="en-US"/>
          </a:p>
        </p:txBody>
      </p:sp>
    </p:spTree>
    <p:extLst>
      <p:ext uri="{BB962C8B-B14F-4D97-AF65-F5344CB8AC3E}">
        <p14:creationId xmlns:p14="http://schemas.microsoft.com/office/powerpoint/2010/main" val="184818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heat map</a:t>
            </a:r>
          </a:p>
        </p:txBody>
      </p:sp>
      <p:sp>
        <p:nvSpPr>
          <p:cNvPr id="4" name="Slide Number Placeholder 3"/>
          <p:cNvSpPr>
            <a:spLocks noGrp="1"/>
          </p:cNvSpPr>
          <p:nvPr>
            <p:ph type="sldNum" sz="quarter" idx="5"/>
          </p:nvPr>
        </p:nvSpPr>
        <p:spPr/>
        <p:txBody>
          <a:bodyPr/>
          <a:lstStyle/>
          <a:p>
            <a:fld id="{BB0F115E-096D-4D34-AC4F-E5CEA8111CE3}" type="slidenum">
              <a:rPr lang="en-US" smtClean="0"/>
              <a:t>24</a:t>
            </a:fld>
            <a:endParaRPr lang="en-US"/>
          </a:p>
        </p:txBody>
      </p:sp>
    </p:spTree>
    <p:extLst>
      <p:ext uri="{BB962C8B-B14F-4D97-AF65-F5344CB8AC3E}">
        <p14:creationId xmlns:p14="http://schemas.microsoft.com/office/powerpoint/2010/main" val="150742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maps compared</a:t>
            </a:r>
          </a:p>
        </p:txBody>
      </p:sp>
      <p:sp>
        <p:nvSpPr>
          <p:cNvPr id="4" name="Slide Number Placeholder 3"/>
          <p:cNvSpPr>
            <a:spLocks noGrp="1"/>
          </p:cNvSpPr>
          <p:nvPr>
            <p:ph type="sldNum" sz="quarter" idx="5"/>
          </p:nvPr>
        </p:nvSpPr>
        <p:spPr/>
        <p:txBody>
          <a:bodyPr/>
          <a:lstStyle/>
          <a:p>
            <a:fld id="{BB0F115E-096D-4D34-AC4F-E5CEA8111CE3}" type="slidenum">
              <a:rPr lang="en-US" smtClean="0"/>
              <a:t>25</a:t>
            </a:fld>
            <a:endParaRPr lang="en-US"/>
          </a:p>
        </p:txBody>
      </p:sp>
    </p:spTree>
    <p:extLst>
      <p:ext uri="{BB962C8B-B14F-4D97-AF65-F5344CB8AC3E}">
        <p14:creationId xmlns:p14="http://schemas.microsoft.com/office/powerpoint/2010/main" val="362362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comparison of results and replication</a:t>
            </a:r>
          </a:p>
        </p:txBody>
      </p:sp>
      <p:sp>
        <p:nvSpPr>
          <p:cNvPr id="4" name="Slide Number Placeholder 3"/>
          <p:cNvSpPr>
            <a:spLocks noGrp="1"/>
          </p:cNvSpPr>
          <p:nvPr>
            <p:ph type="sldNum" sz="quarter" idx="5"/>
          </p:nvPr>
        </p:nvSpPr>
        <p:spPr/>
        <p:txBody>
          <a:bodyPr/>
          <a:lstStyle/>
          <a:p>
            <a:fld id="{BB0F115E-096D-4D34-AC4F-E5CEA8111CE3}" type="slidenum">
              <a:rPr lang="en-US" smtClean="0"/>
              <a:t>26</a:t>
            </a:fld>
            <a:endParaRPr lang="en-US"/>
          </a:p>
        </p:txBody>
      </p:sp>
    </p:spTree>
    <p:extLst>
      <p:ext uri="{BB962C8B-B14F-4D97-AF65-F5344CB8AC3E}">
        <p14:creationId xmlns:p14="http://schemas.microsoft.com/office/powerpoint/2010/main" val="2681674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thoughts and final comments about replication of a Nature paper</a:t>
            </a:r>
          </a:p>
        </p:txBody>
      </p:sp>
      <p:sp>
        <p:nvSpPr>
          <p:cNvPr id="4" name="Slide Number Placeholder 3"/>
          <p:cNvSpPr>
            <a:spLocks noGrp="1"/>
          </p:cNvSpPr>
          <p:nvPr>
            <p:ph type="sldNum" sz="quarter" idx="5"/>
          </p:nvPr>
        </p:nvSpPr>
        <p:spPr/>
        <p:txBody>
          <a:bodyPr/>
          <a:lstStyle/>
          <a:p>
            <a:fld id="{BB0F115E-096D-4D34-AC4F-E5CEA8111CE3}" type="slidenum">
              <a:rPr lang="en-US" smtClean="0"/>
              <a:t>27</a:t>
            </a:fld>
            <a:endParaRPr lang="en-US"/>
          </a:p>
        </p:txBody>
      </p:sp>
    </p:spTree>
    <p:extLst>
      <p:ext uri="{BB962C8B-B14F-4D97-AF65-F5344CB8AC3E}">
        <p14:creationId xmlns:p14="http://schemas.microsoft.com/office/powerpoint/2010/main" val="11385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we are: introductions</a:t>
            </a:r>
          </a:p>
          <a:p>
            <a:r>
              <a:rPr lang="en-US" dirty="0"/>
              <a:t>Names &amp; research / use of data skills</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967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6</a:t>
            </a:fld>
            <a:endParaRPr lang="en-US"/>
          </a:p>
        </p:txBody>
      </p:sp>
    </p:spTree>
    <p:extLst>
      <p:ext uri="{BB962C8B-B14F-4D97-AF65-F5344CB8AC3E}">
        <p14:creationId xmlns:p14="http://schemas.microsoft.com/office/powerpoint/2010/main" val="27389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9</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13</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14</a:t>
            </a:fld>
            <a:endParaRPr lang="en-US"/>
          </a:p>
        </p:txBody>
      </p:sp>
    </p:spTree>
    <p:extLst>
      <p:ext uri="{BB962C8B-B14F-4D97-AF65-F5344CB8AC3E}">
        <p14:creationId xmlns:p14="http://schemas.microsoft.com/office/powerpoint/2010/main" val="156436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umetazoa" TargetMode="Externa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Cell_(biology)" TargetMode="External"/><Relationship Id="rId5" Type="http://schemas.openxmlformats.org/officeDocument/2006/relationships/hyperlink" Target="https://en.wikipedia.org/wiki/Mesohyl" TargetMode="External"/><Relationship Id="rId4" Type="http://schemas.openxmlformats.org/officeDocument/2006/relationships/hyperlink" Target="https://en.wikipedia.org/wiki/Spon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878F8763-9669-4680-BAFD-A1C6A50FA2AE}"/>
              </a:ext>
            </a:extLst>
          </p:cNvPr>
          <p:cNvSpPr/>
          <p:nvPr/>
        </p:nvSpPr>
        <p:spPr>
          <a:xfrm>
            <a:off x="838297" y="1798099"/>
            <a:ext cx="7810350" cy="646331"/>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2" name="Rectangle 11">
            <a:extLst>
              <a:ext uri="{FF2B5EF4-FFF2-40B4-BE49-F238E27FC236}">
                <a16:creationId xmlns:a16="http://schemas.microsoft.com/office/drawing/2014/main" id="{FCC94ECD-8E22-4EE7-AE61-5DFC55C77B8E}"/>
              </a:ext>
            </a:extLst>
          </p:cNvPr>
          <p:cNvSpPr/>
          <p:nvPr/>
        </p:nvSpPr>
        <p:spPr>
          <a:xfrm>
            <a:off x="257882" y="1242887"/>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3" name="Rectangle 12">
            <a:extLst>
              <a:ext uri="{FF2B5EF4-FFF2-40B4-BE49-F238E27FC236}">
                <a16:creationId xmlns:a16="http://schemas.microsoft.com/office/drawing/2014/main" id="{EF096E57-84AE-4161-BEBE-5C5C2EF142B3}"/>
              </a:ext>
            </a:extLst>
          </p:cNvPr>
          <p:cNvSpPr/>
          <p:nvPr/>
        </p:nvSpPr>
        <p:spPr>
          <a:xfrm>
            <a:off x="856789" y="2591432"/>
            <a:ext cx="7431933" cy="923330"/>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32123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803" b="23136"/>
          <a:stretch/>
        </p:blipFill>
        <p:spPr>
          <a:xfrm>
            <a:off x="5981180" y="1444151"/>
            <a:ext cx="1435384" cy="4312139"/>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993182" y="1537698"/>
            <a:ext cx="3121619" cy="1200329"/>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163"/>
          <a:stretch/>
        </p:blipFill>
        <p:spPr>
          <a:xfrm>
            <a:off x="5806831" y="783492"/>
            <a:ext cx="1998902" cy="5610121"/>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5" name="Rectangle 14">
            <a:extLst>
              <a:ext uri="{FF2B5EF4-FFF2-40B4-BE49-F238E27FC236}">
                <a16:creationId xmlns:a16="http://schemas.microsoft.com/office/drawing/2014/main" id="{87C5E7B5-07AC-486E-A382-AEEA159C9ACC}"/>
              </a:ext>
            </a:extLst>
          </p:cNvPr>
          <p:cNvSpPr/>
          <p:nvPr/>
        </p:nvSpPr>
        <p:spPr>
          <a:xfrm>
            <a:off x="856034" y="1519813"/>
            <a:ext cx="3469782" cy="1754326"/>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43111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
        <p:nvSpPr>
          <p:cNvPr id="11" name="Rectangle 10">
            <a:extLst>
              <a:ext uri="{FF2B5EF4-FFF2-40B4-BE49-F238E27FC236}">
                <a16:creationId xmlns:a16="http://schemas.microsoft.com/office/drawing/2014/main" id="{FD3D5BC5-9C6D-42CE-A557-83D6A8DF829C}"/>
              </a:ext>
            </a:extLst>
          </p:cNvPr>
          <p:cNvSpPr/>
          <p:nvPr/>
        </p:nvSpPr>
        <p:spPr>
          <a:xfrm>
            <a:off x="432222" y="3577941"/>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Tree>
    <p:extLst>
      <p:ext uri="{BB962C8B-B14F-4D97-AF65-F5344CB8AC3E}">
        <p14:creationId xmlns:p14="http://schemas.microsoft.com/office/powerpoint/2010/main" val="10043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573414" cy="461665"/>
          </a:xfrm>
          <a:prstGeom prst="rect">
            <a:avLst/>
          </a:prstGeom>
        </p:spPr>
        <p:txBody>
          <a:bodyPr wrap="none">
            <a:spAutoFit/>
          </a:bodyPr>
          <a:lstStyle/>
          <a:p>
            <a:r>
              <a:rPr lang="en-US" sz="2400" dirty="0">
                <a:latin typeface="Dyslexie" panose="02000000000000000000" pitchFamily="2" charset="0"/>
              </a:rPr>
              <a:t>Original workflow:</a:t>
            </a:r>
          </a:p>
        </p:txBody>
      </p:sp>
      <p:graphicFrame>
        <p:nvGraphicFramePr>
          <p:cNvPr id="3" name="Diagram 2">
            <a:extLst>
              <a:ext uri="{FF2B5EF4-FFF2-40B4-BE49-F238E27FC236}">
                <a16:creationId xmlns:a16="http://schemas.microsoft.com/office/drawing/2014/main" id="{23F98D0A-45D7-46D8-A3E9-67637B45F050}"/>
              </a:ext>
            </a:extLst>
          </p:cNvPr>
          <p:cNvGraphicFramePr/>
          <p:nvPr>
            <p:extLst>
              <p:ext uri="{D42A27DB-BD31-4B8C-83A1-F6EECF244321}">
                <p14:modId xmlns:p14="http://schemas.microsoft.com/office/powerpoint/2010/main" val="2652049264"/>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181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657592" cy="461665"/>
          </a:xfrm>
          <a:prstGeom prst="rect">
            <a:avLst/>
          </a:prstGeom>
        </p:spPr>
        <p:txBody>
          <a:bodyPr wrap="none">
            <a:spAutoFit/>
          </a:bodyPr>
          <a:lstStyle/>
          <a:p>
            <a:r>
              <a:rPr lang="en-US" sz="2400" dirty="0">
                <a:latin typeface="Dyslexie" panose="02000000000000000000" pitchFamily="2" charset="0"/>
              </a:rPr>
              <a:t>Planned workflow: Data collection</a:t>
            </a:r>
          </a:p>
        </p:txBody>
      </p:sp>
      <p:graphicFrame>
        <p:nvGraphicFramePr>
          <p:cNvPr id="15" name="Diagram 14">
            <a:extLst>
              <a:ext uri="{FF2B5EF4-FFF2-40B4-BE49-F238E27FC236}">
                <a16:creationId xmlns:a16="http://schemas.microsoft.com/office/drawing/2014/main" id="{23B13809-013D-4F23-A525-CCF63739743A}"/>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14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C386F7E2-5FE2-4A38-9473-0D93D000F115}"/>
              </a:ext>
            </a:extLst>
          </p:cNvPr>
          <p:cNvSpPr/>
          <p:nvPr/>
        </p:nvSpPr>
        <p:spPr>
          <a:xfrm>
            <a:off x="432222" y="1264587"/>
            <a:ext cx="7457491" cy="461665"/>
          </a:xfrm>
          <a:prstGeom prst="rect">
            <a:avLst/>
          </a:prstGeom>
        </p:spPr>
        <p:txBody>
          <a:bodyPr wrap="none">
            <a:spAutoFit/>
          </a:bodyPr>
          <a:lstStyle/>
          <a:p>
            <a:r>
              <a:rPr lang="en-US" sz="2400" dirty="0">
                <a:latin typeface="Dyslexie" panose="02000000000000000000" pitchFamily="2" charset="0"/>
              </a:rPr>
              <a:t>Planned workflow: Sequence alignment</a:t>
            </a:r>
          </a:p>
        </p:txBody>
      </p:sp>
      <p:graphicFrame>
        <p:nvGraphicFramePr>
          <p:cNvPr id="12" name="Diagram 11">
            <a:extLst>
              <a:ext uri="{FF2B5EF4-FFF2-40B4-BE49-F238E27FC236}">
                <a16:creationId xmlns:a16="http://schemas.microsoft.com/office/drawing/2014/main" id="{3D589EC9-37C1-4BC8-9947-5D1D2C4583D9}"/>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9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432222" y="1264587"/>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432222" y="1264587"/>
            <a:ext cx="8632491" cy="461665"/>
          </a:xfrm>
          <a:prstGeom prst="rect">
            <a:avLst/>
          </a:prstGeom>
        </p:spPr>
        <p:txBody>
          <a:bodyPr wrap="none">
            <a:spAutoFit/>
          </a:bodyPr>
          <a:lstStyle/>
          <a:p>
            <a:r>
              <a:rPr lang="en-US" sz="2400" dirty="0">
                <a:latin typeface="Dyslexie" panose="02000000000000000000" pitchFamily="2" charset="0"/>
              </a:rPr>
              <a:t>Planned workflow: Diff. expression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4054736955"/>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9145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616970" cy="830997"/>
          </a:xfrm>
          <a:prstGeom prst="rect">
            <a:avLst/>
          </a:prstGeom>
        </p:spPr>
        <p:txBody>
          <a:bodyPr wrap="none">
            <a:spAutoFit/>
          </a:bodyPr>
          <a:lstStyle/>
          <a:p>
            <a:r>
              <a:rPr lang="en-US" sz="2400" dirty="0">
                <a:latin typeface="Dyslexie" panose="02000000000000000000" pitchFamily="2" charset="0"/>
              </a:rPr>
              <a:t>“how we documented”:</a:t>
            </a:r>
          </a:p>
          <a:p>
            <a:r>
              <a:rPr lang="en-US" sz="2400" dirty="0">
                <a:latin typeface="Dyslexie" panose="02000000000000000000" pitchFamily="2" charset="0"/>
              </a:rPr>
              <a:t>Documentation “rules”:</a:t>
            </a:r>
          </a:p>
        </p:txBody>
      </p:sp>
      <p:sp>
        <p:nvSpPr>
          <p:cNvPr id="13" name="Rectangle 12">
            <a:extLst>
              <a:ext uri="{FF2B5EF4-FFF2-40B4-BE49-F238E27FC236}">
                <a16:creationId xmlns:a16="http://schemas.microsoft.com/office/drawing/2014/main" id="{2748AD7C-069E-460D-A32B-9DBFDBFC5987}"/>
              </a:ext>
            </a:extLst>
          </p:cNvPr>
          <p:cNvSpPr/>
          <p:nvPr/>
        </p:nvSpPr>
        <p:spPr>
          <a:xfrm>
            <a:off x="814851" y="2095584"/>
            <a:ext cx="7810350" cy="2031325"/>
          </a:xfrm>
          <a:prstGeom prst="rect">
            <a:avLst/>
          </a:prstGeom>
        </p:spPr>
        <p:txBody>
          <a:bodyPr wrap="square">
            <a:spAutoFit/>
          </a:bodyPr>
          <a:lstStyle/>
          <a:p>
            <a:pPr marL="285750" indent="-285750">
              <a:buFontTx/>
              <a:buChar char="-"/>
            </a:pPr>
            <a:r>
              <a:rPr lang="en-US" dirty="0">
                <a:latin typeface="Dyslexie" panose="02000000000000000000" pitchFamily="2" charset="0"/>
              </a:rPr>
              <a:t>Ensure that all commands written down</a:t>
            </a:r>
          </a:p>
          <a:p>
            <a:pPr marL="285750" indent="-285750">
              <a:buFontTx/>
              <a:buChar char="-"/>
            </a:pPr>
            <a:r>
              <a:rPr lang="en-US" dirty="0">
                <a:latin typeface="Dyslexie" panose="02000000000000000000" pitchFamily="2" charset="0"/>
              </a:rPr>
              <a:t>Write notes on mx logistics from original paper and assumptions made/justifications for</a:t>
            </a:r>
          </a:p>
          <a:p>
            <a:pPr marL="285750" indent="-285750">
              <a:buFontTx/>
              <a:buChar char="-"/>
            </a:pPr>
            <a:r>
              <a:rPr lang="en-US" dirty="0">
                <a:latin typeface="Dyslexie" panose="02000000000000000000" pitchFamily="2" charset="0"/>
              </a:rPr>
              <a:t>Have group member check if understand process</a:t>
            </a:r>
          </a:p>
          <a:p>
            <a:pPr marL="285750" indent="-285750">
              <a:buFontTx/>
              <a:buChar char="-"/>
            </a:pPr>
            <a:r>
              <a:rPr lang="en-US" dirty="0">
                <a:latin typeface="Dyslexie" panose="02000000000000000000" pitchFamily="2" charset="0"/>
              </a:rPr>
              <a:t>Compile in </a:t>
            </a:r>
            <a:r>
              <a:rPr lang="en-US" dirty="0" err="1">
                <a:latin typeface="Dyslexie" panose="02000000000000000000" pitchFamily="2" charset="0"/>
              </a:rPr>
              <a:t>Jupyter</a:t>
            </a:r>
            <a:r>
              <a:rPr lang="en-US" dirty="0">
                <a:latin typeface="Dyslexie" panose="02000000000000000000" pitchFamily="2" charset="0"/>
              </a:rPr>
              <a:t> document</a:t>
            </a:r>
          </a:p>
          <a:p>
            <a:pPr marL="285750" indent="-285750">
              <a:buFontTx/>
              <a:buChar char="-"/>
            </a:pPr>
            <a:r>
              <a:rPr lang="en-US" dirty="0" err="1">
                <a:latin typeface="Dyslexie" panose="02000000000000000000" pitchFamily="2" charset="0"/>
              </a:rPr>
              <a:t>Intersteps</a:t>
            </a:r>
            <a:r>
              <a:rPr lang="en-US" dirty="0">
                <a:latin typeface="Dyslexie" panose="02000000000000000000" pitchFamily="2" charset="0"/>
              </a:rPr>
              <a:t> documented</a:t>
            </a:r>
          </a:p>
          <a:p>
            <a:endParaRPr lang="en-US" dirty="0">
              <a:latin typeface="Dyslexie" panose="02000000000000000000" pitchFamily="2" charset="0"/>
            </a:endParaRPr>
          </a:p>
        </p:txBody>
      </p:sp>
    </p:spTree>
    <p:extLst>
      <p:ext uri="{BB962C8B-B14F-4D97-AF65-F5344CB8AC3E}">
        <p14:creationId xmlns:p14="http://schemas.microsoft.com/office/powerpoint/2010/main" val="358152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2" name="Rectangle 1">
            <a:extLst>
              <a:ext uri="{FF2B5EF4-FFF2-40B4-BE49-F238E27FC236}">
                <a16:creationId xmlns:a16="http://schemas.microsoft.com/office/drawing/2014/main" id="{1F86368E-8F2B-44ED-9B17-4AFE505C5649}"/>
              </a:ext>
            </a:extLst>
          </p:cNvPr>
          <p:cNvSpPr/>
          <p:nvPr/>
        </p:nvSpPr>
        <p:spPr>
          <a:xfrm>
            <a:off x="497840" y="904240"/>
            <a:ext cx="1564532" cy="168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38687-5FB0-47F4-972F-B544AF922916}"/>
              </a:ext>
            </a:extLst>
          </p:cNvPr>
          <p:cNvSpPr/>
          <p:nvPr/>
        </p:nvSpPr>
        <p:spPr>
          <a:xfrm>
            <a:off x="512354" y="2942828"/>
            <a:ext cx="1564532" cy="168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00452-AAEC-41BE-898B-5ACD6891A803}"/>
              </a:ext>
            </a:extLst>
          </p:cNvPr>
          <p:cNvSpPr/>
          <p:nvPr/>
        </p:nvSpPr>
        <p:spPr>
          <a:xfrm>
            <a:off x="512354" y="4846320"/>
            <a:ext cx="1564532" cy="168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362930-75CE-499A-BE19-3D2A77225A97}"/>
              </a:ext>
            </a:extLst>
          </p:cNvPr>
          <p:cNvSpPr/>
          <p:nvPr/>
        </p:nvSpPr>
        <p:spPr>
          <a:xfrm>
            <a:off x="5148720" y="904240"/>
            <a:ext cx="1564532" cy="168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CF1EFE-C125-428F-AA38-4B24D99D09B8}"/>
              </a:ext>
            </a:extLst>
          </p:cNvPr>
          <p:cNvSpPr/>
          <p:nvPr/>
        </p:nvSpPr>
        <p:spPr>
          <a:xfrm>
            <a:off x="5148720" y="2936343"/>
            <a:ext cx="1564532" cy="168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E7FF2D-90DE-44B5-ACDA-AAB58A61EE08}"/>
              </a:ext>
            </a:extLst>
          </p:cNvPr>
          <p:cNvSpPr txBox="1"/>
          <p:nvPr/>
        </p:nvSpPr>
        <p:spPr>
          <a:xfrm>
            <a:off x="2139990" y="995680"/>
            <a:ext cx="2432010" cy="159512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99504B38-AE3A-4415-9120-44FF8C824077}"/>
              </a:ext>
            </a:extLst>
          </p:cNvPr>
          <p:cNvSpPr txBox="1"/>
          <p:nvPr/>
        </p:nvSpPr>
        <p:spPr>
          <a:xfrm>
            <a:off x="2221270" y="2942828"/>
            <a:ext cx="2432010" cy="159512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579552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238661" cy="461665"/>
          </a:xfrm>
          <a:prstGeom prst="rect">
            <a:avLst/>
          </a:prstGeom>
        </p:spPr>
        <p:txBody>
          <a:bodyPr wrap="none">
            <a:spAutoFit/>
          </a:bodyPr>
          <a:lstStyle/>
          <a:p>
            <a:r>
              <a:rPr lang="en-US" sz="2400" dirty="0">
                <a:latin typeface="Dyslexie" panose="02000000000000000000" pitchFamily="2" charset="0"/>
              </a:rPr>
              <a:t>What we documented</a:t>
            </a:r>
          </a:p>
        </p:txBody>
      </p:sp>
      <p:sp>
        <p:nvSpPr>
          <p:cNvPr id="9" name="Rectangle 8">
            <a:extLst>
              <a:ext uri="{FF2B5EF4-FFF2-40B4-BE49-F238E27FC236}">
                <a16:creationId xmlns:a16="http://schemas.microsoft.com/office/drawing/2014/main" id="{995C0685-BA4D-417F-B8C6-040F82405874}"/>
              </a:ext>
            </a:extLst>
          </p:cNvPr>
          <p:cNvSpPr/>
          <p:nvPr/>
        </p:nvSpPr>
        <p:spPr>
          <a:xfrm>
            <a:off x="814851" y="2095584"/>
            <a:ext cx="7810350" cy="1200329"/>
          </a:xfrm>
          <a:prstGeom prst="rect">
            <a:avLst/>
          </a:prstGeom>
        </p:spPr>
        <p:txBody>
          <a:bodyPr wrap="square">
            <a:spAutoFit/>
          </a:bodyPr>
          <a:lstStyle/>
          <a:p>
            <a:pPr marL="285750" indent="-285750">
              <a:buFontTx/>
              <a:buChar char="-"/>
            </a:pPr>
            <a:r>
              <a:rPr lang="en-US" dirty="0" err="1">
                <a:latin typeface="Dyslexie" panose="02000000000000000000" pitchFamily="2" charset="0"/>
              </a:rPr>
              <a:t>Github</a:t>
            </a:r>
            <a:endParaRPr lang="en-US" dirty="0">
              <a:latin typeface="Dyslexie" panose="02000000000000000000" pitchFamily="2" charset="0"/>
            </a:endParaRPr>
          </a:p>
          <a:p>
            <a:pPr marL="285750" indent="-285750">
              <a:buFontTx/>
              <a:buChar char="-"/>
            </a:pPr>
            <a:r>
              <a:rPr lang="en-US" dirty="0" err="1">
                <a:latin typeface="Dyslexie" panose="02000000000000000000" pitchFamily="2" charset="0"/>
              </a:rPr>
              <a:t>Juptyer</a:t>
            </a:r>
            <a:r>
              <a:rPr lang="en-US" dirty="0">
                <a:latin typeface="Dyslexie" panose="02000000000000000000" pitchFamily="2" charset="0"/>
              </a:rPr>
              <a:t> notebook</a:t>
            </a:r>
          </a:p>
          <a:p>
            <a:pPr marL="285750" indent="-285750">
              <a:buFontTx/>
              <a:buChar char="-"/>
            </a:pPr>
            <a:endParaRPr lang="en-US" dirty="0">
              <a:latin typeface="Dyslexie" panose="02000000000000000000" pitchFamily="2" charset="0"/>
            </a:endParaRPr>
          </a:p>
          <a:p>
            <a:endParaRPr lang="en-US" dirty="0">
              <a:latin typeface="Dyslexie" panose="02000000000000000000" pitchFamily="2" charset="0"/>
            </a:endParaRPr>
          </a:p>
        </p:txBody>
      </p:sp>
    </p:spTree>
    <p:extLst>
      <p:ext uri="{BB962C8B-B14F-4D97-AF65-F5344CB8AC3E}">
        <p14:creationId xmlns:p14="http://schemas.microsoft.com/office/powerpoint/2010/main" val="394039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3067596" y="2774462"/>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How did it go</a:t>
            </a:r>
          </a:p>
        </p:txBody>
      </p:sp>
    </p:spTree>
    <p:extLst>
      <p:ext uri="{BB962C8B-B14F-4D97-AF65-F5344CB8AC3E}">
        <p14:creationId xmlns:p14="http://schemas.microsoft.com/office/powerpoint/2010/main" val="1730260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1008609" cy="461665"/>
          </a:xfrm>
          <a:prstGeom prst="rect">
            <a:avLst/>
          </a:prstGeom>
        </p:spPr>
        <p:txBody>
          <a:bodyPr wrap="none">
            <a:spAutoFit/>
          </a:bodyPr>
          <a:lstStyle/>
          <a:p>
            <a:r>
              <a:rPr lang="en-US" sz="2400" dirty="0">
                <a:latin typeface="Dyslexie" panose="02000000000000000000" pitchFamily="2" charset="0"/>
              </a:rPr>
              <a:t>Tree</a:t>
            </a:r>
          </a:p>
        </p:txBody>
      </p:sp>
      <p:pic>
        <p:nvPicPr>
          <p:cNvPr id="9" name="Content Placeholder 4" descr="A close up of a map&#10;&#10;Description automatically generated">
            <a:extLst>
              <a:ext uri="{FF2B5EF4-FFF2-40B4-BE49-F238E27FC236}">
                <a16:creationId xmlns:a16="http://schemas.microsoft.com/office/drawing/2014/main" id="{D57D7838-86D9-4CE2-BB35-0E871D6EA42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2076886" y="1272930"/>
            <a:ext cx="1435384" cy="4312139"/>
          </a:xfrm>
        </p:spPr>
      </p:pic>
    </p:spTree>
    <p:extLst>
      <p:ext uri="{BB962C8B-B14F-4D97-AF65-F5344CB8AC3E}">
        <p14:creationId xmlns:p14="http://schemas.microsoft.com/office/powerpoint/2010/main" val="205326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1008609" cy="461665"/>
          </a:xfrm>
          <a:prstGeom prst="rect">
            <a:avLst/>
          </a:prstGeom>
        </p:spPr>
        <p:txBody>
          <a:bodyPr wrap="none">
            <a:spAutoFit/>
          </a:bodyPr>
          <a:lstStyle/>
          <a:p>
            <a:r>
              <a:rPr lang="en-US" sz="2400" dirty="0">
                <a:latin typeface="Dyslexie" panose="02000000000000000000" pitchFamily="2" charset="0"/>
              </a:rPr>
              <a:t>Tree</a:t>
            </a:r>
          </a:p>
        </p:txBody>
      </p:sp>
      <p:pic>
        <p:nvPicPr>
          <p:cNvPr id="9" name="Content Placeholder 4" descr="A close up of a map&#10;&#10;Description automatically generated">
            <a:extLst>
              <a:ext uri="{FF2B5EF4-FFF2-40B4-BE49-F238E27FC236}">
                <a16:creationId xmlns:a16="http://schemas.microsoft.com/office/drawing/2014/main" id="{6020A735-54FC-4F46-BC8E-24EB41110B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1956257" y="1272930"/>
            <a:ext cx="1435384" cy="4312139"/>
          </a:xfrm>
        </p:spPr>
      </p:pic>
    </p:spTree>
    <p:extLst>
      <p:ext uri="{BB962C8B-B14F-4D97-AF65-F5344CB8AC3E}">
        <p14:creationId xmlns:p14="http://schemas.microsoft.com/office/powerpoint/2010/main" val="9399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FDF3D806-F585-4BDD-899B-AB3C39FB0E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5806831" y="783492"/>
            <a:ext cx="1998902" cy="5610121"/>
          </a:xfrm>
        </p:spPr>
      </p:pic>
    </p:spTree>
    <p:extLst>
      <p:ext uri="{BB962C8B-B14F-4D97-AF65-F5344CB8AC3E}">
        <p14:creationId xmlns:p14="http://schemas.microsoft.com/office/powerpoint/2010/main" val="230650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B6D708F2-549C-458C-AC3A-788281A8CB1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2484387" y="814753"/>
            <a:ext cx="1998902" cy="5610121"/>
          </a:xfrm>
        </p:spPr>
      </p:pic>
    </p:spTree>
    <p:extLst>
      <p:ext uri="{BB962C8B-B14F-4D97-AF65-F5344CB8AC3E}">
        <p14:creationId xmlns:p14="http://schemas.microsoft.com/office/powerpoint/2010/main" val="365030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Tree>
    <p:extLst>
      <p:ext uri="{BB962C8B-B14F-4D97-AF65-F5344CB8AC3E}">
        <p14:creationId xmlns:p14="http://schemas.microsoft.com/office/powerpoint/2010/main" val="169774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Tree>
    <p:extLst>
      <p:ext uri="{BB962C8B-B14F-4D97-AF65-F5344CB8AC3E}">
        <p14:creationId xmlns:p14="http://schemas.microsoft.com/office/powerpoint/2010/main" val="214565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781576"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Questions</a:t>
            </a:r>
            <a:r>
              <a:rPr lang="en-US" sz="3600" dirty="0">
                <a:latin typeface="Dyslexie" panose="02000000000000000000" pitchFamily="2" charset="0"/>
              </a:rPr>
              <a:t>?</a:t>
            </a:r>
          </a:p>
        </p:txBody>
      </p:sp>
    </p:spTree>
    <p:extLst>
      <p:ext uri="{BB962C8B-B14F-4D97-AF65-F5344CB8AC3E}">
        <p14:creationId xmlns:p14="http://schemas.microsoft.com/office/powerpoint/2010/main" val="3474739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843318"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Thank you!</a:t>
            </a:r>
            <a:endParaRPr lang="en-US" sz="3600" dirty="0">
              <a:latin typeface="Dyslexie" panose="02000000000000000000" pitchFamily="2" charset="0"/>
            </a:endParaRPr>
          </a:p>
        </p:txBody>
      </p:sp>
    </p:spTree>
    <p:extLst>
      <p:ext uri="{BB962C8B-B14F-4D97-AF65-F5344CB8AC3E}">
        <p14:creationId xmlns:p14="http://schemas.microsoft.com/office/powerpoint/2010/main" val="3314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2" descr="Image result for color blind safe colors RGB">
            <a:extLst>
              <a:ext uri="{FF2B5EF4-FFF2-40B4-BE49-F238E27FC236}">
                <a16:creationId xmlns:a16="http://schemas.microsoft.com/office/drawing/2014/main" id="{EB8CBEC3-056E-4FAC-A95D-0E7DE5E65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7665"/>
            <a:ext cx="9144000" cy="340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7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Tree>
    <p:extLst>
      <p:ext uri="{BB962C8B-B14F-4D97-AF65-F5344CB8AC3E}">
        <p14:creationId xmlns:p14="http://schemas.microsoft.com/office/powerpoint/2010/main" val="296928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spTree>
    <p:extLst>
      <p:ext uri="{BB962C8B-B14F-4D97-AF65-F5344CB8AC3E}">
        <p14:creationId xmlns:p14="http://schemas.microsoft.com/office/powerpoint/2010/main" val="351665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3"/>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4"/>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803317" y="1658071"/>
            <a:ext cx="8260100" cy="738664"/>
          </a:xfrm>
          <a:prstGeom prst="rect">
            <a:avLst/>
          </a:prstGeom>
        </p:spPr>
        <p:txBody>
          <a:bodyPr wrap="square">
            <a:spAutoFit/>
          </a:bodyPr>
          <a:lstStyle/>
          <a:p>
            <a:r>
              <a:rPr lang="en-US" sz="1400" b="0" i="0" dirty="0">
                <a:solidFill>
                  <a:srgbClr val="222222"/>
                </a:solidFill>
                <a:effectLst/>
                <a:latin typeface="Dyslexie" panose="02000000000000000000" pitchFamily="2" charset="0"/>
              </a:rPr>
              <a:t>multicellular organisms that have bodies full of pores and channels allowing water to circulate through them, consisting of jelly-like </a:t>
            </a:r>
            <a:r>
              <a:rPr lang="en-US" sz="1400" b="0" i="0" u="none" strike="noStrike" dirty="0" err="1">
                <a:solidFill>
                  <a:srgbClr val="0B0080"/>
                </a:solidFill>
                <a:effectLst/>
                <a:latin typeface="Dyslexie" panose="02000000000000000000" pitchFamily="2" charset="0"/>
                <a:hlinkClick r:id="rId5" tooltip="Mesohyl"/>
              </a:rPr>
              <a:t>mesohyl</a:t>
            </a:r>
            <a:r>
              <a:rPr lang="en-US" sz="1400" b="0" i="0" dirty="0">
                <a:solidFill>
                  <a:srgbClr val="222222"/>
                </a:solidFill>
                <a:effectLst/>
                <a:latin typeface="Dyslexie" panose="02000000000000000000" pitchFamily="2" charset="0"/>
              </a:rPr>
              <a:t> sandwiched between two thin layers of </a:t>
            </a:r>
            <a:r>
              <a:rPr lang="en-US" sz="1400" b="0" i="0" u="none" strike="noStrike" dirty="0">
                <a:solidFill>
                  <a:srgbClr val="0B0080"/>
                </a:solidFill>
                <a:effectLst/>
                <a:latin typeface="Dyslexie" panose="02000000000000000000" pitchFamily="2" charset="0"/>
                <a:hlinkClick r:id="rId6" tooltip="Cell (biology)"/>
              </a:rPr>
              <a:t>cells</a:t>
            </a:r>
            <a:r>
              <a:rPr lang="en-US" sz="1400" b="0" i="0" dirty="0">
                <a:solidFill>
                  <a:srgbClr val="222222"/>
                </a:solidFill>
                <a:effectLst/>
                <a:latin typeface="Dyslexie" panose="02000000000000000000" pitchFamily="2" charset="0"/>
              </a:rPr>
              <a:t>.</a:t>
            </a:r>
            <a:endParaRPr lang="en-US" sz="1400"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26" t="982" b="1300"/>
          <a:stretch/>
        </p:blipFill>
        <p:spPr bwMode="auto">
          <a:xfrm>
            <a:off x="2076886" y="2684406"/>
            <a:ext cx="4953458" cy="31517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
        <p:nvSpPr>
          <p:cNvPr id="11" name="Rectangle 10">
            <a:extLst>
              <a:ext uri="{FF2B5EF4-FFF2-40B4-BE49-F238E27FC236}">
                <a16:creationId xmlns:a16="http://schemas.microsoft.com/office/drawing/2014/main" id="{C5FF4BEA-5A61-4D68-883D-E1AAEFB16666}"/>
              </a:ext>
            </a:extLst>
          </p:cNvPr>
          <p:cNvSpPr/>
          <p:nvPr/>
        </p:nvSpPr>
        <p:spPr>
          <a:xfrm>
            <a:off x="441950" y="2921168"/>
            <a:ext cx="8260100" cy="1015663"/>
          </a:xfrm>
          <a:prstGeom prst="rect">
            <a:avLst/>
          </a:prstGeom>
        </p:spPr>
        <p:txBody>
          <a:bodyPr wrap="square">
            <a:spAutoFit/>
          </a:bodyPr>
          <a:lstStyle/>
          <a:p>
            <a:pPr algn="ctr"/>
            <a:r>
              <a:rPr lang="en-US" sz="6000" b="0" i="0" dirty="0">
                <a:solidFill>
                  <a:srgbClr val="222222"/>
                </a:solidFill>
                <a:effectLst/>
                <a:latin typeface="Dyslexie" panose="02000000000000000000" pitchFamily="2" charset="0"/>
              </a:rPr>
              <a:t>All other animals</a:t>
            </a:r>
            <a:endParaRPr lang="en-US" sz="6000" dirty="0">
              <a:latin typeface="Dyslexie" panose="02000000000000000000" pitchFamily="2" charset="0"/>
            </a:endParaRPr>
          </a:p>
        </p:txBody>
      </p:sp>
    </p:spTree>
    <p:extLst>
      <p:ext uri="{BB962C8B-B14F-4D97-AF65-F5344CB8AC3E}">
        <p14:creationId xmlns:p14="http://schemas.microsoft.com/office/powerpoint/2010/main" val="376443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4" descr="Related image">
            <a:hlinkClick r:id="rId2"/>
            <a:extLst>
              <a:ext uri="{FF2B5EF4-FFF2-40B4-BE49-F238E27FC236}">
                <a16:creationId xmlns:a16="http://schemas.microsoft.com/office/drawing/2014/main" id="{6DF85C6D-3F09-499B-A3E3-49C0630A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22" y="722351"/>
            <a:ext cx="6149555" cy="59527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C887DE-077B-4C76-9061-34E4C0830749}"/>
              </a:ext>
            </a:extLst>
          </p:cNvPr>
          <p:cNvSpPr/>
          <p:nvPr/>
        </p:nvSpPr>
        <p:spPr>
          <a:xfrm>
            <a:off x="2259106" y="722351"/>
            <a:ext cx="5157458" cy="2388402"/>
          </a:xfrm>
          <a:prstGeom prst="rect">
            <a:avLst/>
          </a:prstGeom>
          <a:noFill/>
          <a:ln w="57150">
            <a:solidFill>
              <a:srgbClr val="FA78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76142A-58A8-438A-B7F0-395EE6B6999A}"/>
              </a:ext>
            </a:extLst>
          </p:cNvPr>
          <p:cNvSpPr/>
          <p:nvPr/>
        </p:nvSpPr>
        <p:spPr>
          <a:xfrm>
            <a:off x="1855693" y="722351"/>
            <a:ext cx="415129" cy="2388402"/>
          </a:xfrm>
          <a:prstGeom prst="rect">
            <a:avLst/>
          </a:prstGeom>
          <a:noFill/>
          <a:ln w="57150">
            <a:solidFill>
              <a:srgbClr val="AA0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945286" y="2106576"/>
            <a:ext cx="6756763"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1219</TotalTime>
  <Words>752</Words>
  <Application>Microsoft Office PowerPoint</Application>
  <PresentationFormat>On-screen Show (4:3)</PresentationFormat>
  <Paragraphs>243</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29</cp:revision>
  <dcterms:created xsi:type="dcterms:W3CDTF">2019-12-09T06:28:50Z</dcterms:created>
  <dcterms:modified xsi:type="dcterms:W3CDTF">2019-12-11T00:09:52Z</dcterms:modified>
</cp:coreProperties>
</file>