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71" r:id="rId3"/>
    <p:sldId id="269" r:id="rId4"/>
    <p:sldId id="270" r:id="rId5"/>
    <p:sldId id="272" r:id="rId6"/>
    <p:sldId id="257" r:id="rId7"/>
    <p:sldId id="267" r:id="rId8"/>
    <p:sldId id="277" r:id="rId9"/>
    <p:sldId id="276" r:id="rId10"/>
    <p:sldId id="280" r:id="rId11"/>
    <p:sldId id="279" r:id="rId12"/>
    <p:sldId id="278" r:id="rId13"/>
    <p:sldId id="265" r:id="rId14"/>
    <p:sldId id="286" r:id="rId15"/>
    <p:sldId id="285" r:id="rId16"/>
    <p:sldId id="273" r:id="rId17"/>
    <p:sldId id="284" r:id="rId18"/>
    <p:sldId id="283" r:id="rId19"/>
    <p:sldId id="282" r:id="rId20"/>
    <p:sldId id="281" r:id="rId21"/>
    <p:sldId id="260" r:id="rId22"/>
    <p:sldId id="287" r:id="rId23"/>
    <p:sldId id="288" r:id="rId24"/>
    <p:sldId id="289" r:id="rId25"/>
    <p:sldId id="290" r:id="rId26"/>
    <p:sldId id="291" r:id="rId27"/>
    <p:sldId id="292" r:id="rId28"/>
    <p:sldId id="293" r:id="rId29"/>
    <p:sldId id="294" r:id="rId30"/>
    <p:sldId id="275" r:id="rId31"/>
    <p:sldId id="274"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B45A"/>
    <a:srgbClr val="F0F032"/>
    <a:srgbClr val="005AC8"/>
    <a:srgbClr val="FA78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686" autoAdjust="0"/>
  </p:normalViewPr>
  <p:slideViewPr>
    <p:cSldViewPr snapToGrid="0">
      <p:cViewPr varScale="1">
        <p:scale>
          <a:sx n="79" d="100"/>
          <a:sy n="79" d="100"/>
        </p:scale>
        <p:origin x="1507"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phldr="1"/>
      <dgm:spPr/>
      <dgm:t>
        <a:bodyPr/>
        <a:lstStyle/>
        <a:p>
          <a:endParaRPr lang="en-US"/>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phldr="1"/>
      <dgm:spPr/>
      <dgm:t>
        <a:bodyPr/>
        <a:lstStyle/>
        <a:p>
          <a:endParaRPr lang="en-US"/>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phldr="1"/>
      <dgm:spPr/>
      <dgm:t>
        <a:bodyPr/>
        <a:lstStyle/>
        <a:p>
          <a:endParaRPr lang="en-US"/>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phldr="1"/>
      <dgm:spPr/>
      <dgm:t>
        <a:bodyPr/>
        <a:lstStyle/>
        <a:p>
          <a:endParaRPr lang="en-US"/>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phldr="1"/>
      <dgm:spPr/>
      <dgm:t>
        <a:bodyPr/>
        <a:lstStyle/>
        <a:p>
          <a:endParaRPr lang="en-US"/>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phldr="1"/>
      <dgm:spPr/>
      <dgm:t>
        <a:bodyPr/>
        <a:lstStyle/>
        <a:p>
          <a:endParaRPr lang="en-US"/>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C4ED1-483C-47E1-B7C5-4DEDA060F38D}" type="datetimeFigureOut">
              <a:rPr lang="en-US" smtClean="0"/>
              <a:t>12/10/2019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F115E-096D-4D34-AC4F-E5CEA8111CE3}" type="slidenum">
              <a:rPr lang="en-US" smtClean="0"/>
              <a:t>‹#›</a:t>
            </a:fld>
            <a:endParaRPr lang="en-US"/>
          </a:p>
        </p:txBody>
      </p:sp>
    </p:spTree>
    <p:extLst>
      <p:ext uri="{BB962C8B-B14F-4D97-AF65-F5344CB8AC3E}">
        <p14:creationId xmlns:p14="http://schemas.microsoft.com/office/powerpoint/2010/main" val="293440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In-Class Presentation:</a:t>
            </a:r>
          </a:p>
          <a:p>
            <a:r>
              <a:rPr lang="en-US" sz="1200" b="0" i="0" kern="1200" dirty="0">
                <a:solidFill>
                  <a:schemeClr val="tx1"/>
                </a:solidFill>
                <a:effectLst/>
                <a:latin typeface="+mn-lt"/>
                <a:ea typeface="+mn-ea"/>
                <a:cs typeface="+mn-cs"/>
              </a:rPr>
              <a:t>Each group will have ~20 minutes to present their work on either December 11th or 13th. Each presentation should include: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Background on the biological question being investigated.</a:t>
            </a:r>
          </a:p>
          <a:p>
            <a:r>
              <a:rPr lang="en-US" sz="1200" b="0" i="0" kern="1200" dirty="0">
                <a:solidFill>
                  <a:schemeClr val="tx1"/>
                </a:solidFill>
                <a:effectLst/>
                <a:latin typeface="+mn-lt"/>
                <a:ea typeface="+mn-ea"/>
                <a:cs typeface="+mn-cs"/>
              </a:rPr>
              <a:t>A description of the workflow carried out by the group.</a:t>
            </a:r>
          </a:p>
          <a:p>
            <a:r>
              <a:rPr lang="en-US" sz="1200" b="0" i="0" kern="1200" dirty="0">
                <a:solidFill>
                  <a:schemeClr val="tx1"/>
                </a:solidFill>
                <a:effectLst/>
                <a:latin typeface="+mn-lt"/>
                <a:ea typeface="+mn-ea"/>
                <a:cs typeface="+mn-cs"/>
              </a:rPr>
              <a:t>An overview of the group's documentation.</a:t>
            </a:r>
          </a:p>
          <a:p>
            <a:r>
              <a:rPr lang="en-US" sz="1200" b="0" i="0" kern="1200" dirty="0">
                <a:solidFill>
                  <a:schemeClr val="tx1"/>
                </a:solidFill>
                <a:effectLst/>
                <a:latin typeface="+mn-lt"/>
                <a:ea typeface="+mn-ea"/>
                <a:cs typeface="+mn-cs"/>
              </a:rPr>
              <a:t>Presentation of results including comparison to results from the published paper.</a:t>
            </a:r>
          </a:p>
          <a:p>
            <a:r>
              <a:rPr lang="en-US" sz="1200" b="0" i="0" kern="1200" dirty="0">
                <a:solidFill>
                  <a:schemeClr val="tx1"/>
                </a:solidFill>
                <a:effectLst/>
                <a:latin typeface="+mn-lt"/>
                <a:ea typeface="+mn-ea"/>
                <a:cs typeface="+mn-cs"/>
              </a:rPr>
              <a:t>Please feel free to message the instructors on Slack if you are unclear about the requirements of the assignment or regarding the suitability of a particular manuscript for the assignment.</a:t>
            </a:r>
          </a:p>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a:t>
            </a:fld>
            <a:endParaRPr lang="en-US"/>
          </a:p>
        </p:txBody>
      </p:sp>
    </p:spTree>
    <p:extLst>
      <p:ext uri="{BB962C8B-B14F-4D97-AF65-F5344CB8AC3E}">
        <p14:creationId xmlns:p14="http://schemas.microsoft.com/office/powerpoint/2010/main" val="14099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we are: introductions</a:t>
            </a:r>
          </a:p>
          <a:p>
            <a:r>
              <a:rPr lang="en-US" dirty="0"/>
              <a:t>Names &amp; research / use of data skills</a:t>
            </a:r>
          </a:p>
        </p:txBody>
      </p:sp>
      <p:sp>
        <p:nvSpPr>
          <p:cNvPr id="4" name="Slide Number Placeholder 3"/>
          <p:cNvSpPr>
            <a:spLocks noGrp="1"/>
          </p:cNvSpPr>
          <p:nvPr>
            <p:ph type="sldNum" sz="quarter" idx="5"/>
          </p:nvPr>
        </p:nvSpPr>
        <p:spPr/>
        <p:txBody>
          <a:bodyPr/>
          <a:lstStyle/>
          <a:p>
            <a:fld id="{BB0F115E-096D-4D34-AC4F-E5CEA8111CE3}" type="slidenum">
              <a:rPr lang="en-US" smtClean="0"/>
              <a:t>2</a:t>
            </a:fld>
            <a:endParaRPr lang="en-US"/>
          </a:p>
        </p:txBody>
      </p:sp>
    </p:spTree>
    <p:extLst>
      <p:ext uri="{BB962C8B-B14F-4D97-AF65-F5344CB8AC3E}">
        <p14:creationId xmlns:p14="http://schemas.microsoft.com/office/powerpoint/2010/main" val="1967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paper did we choose?</a:t>
            </a:r>
          </a:p>
          <a:p>
            <a:r>
              <a:rPr lang="en-US" dirty="0"/>
              <a:t>“We choose …. as this not only fulfilled the requirements outlined, but it also provided an opportunity for some group members to begin to work with datasets and construct pipelines that they will more than likely be doing for future work.”</a:t>
            </a:r>
          </a:p>
        </p:txBody>
      </p:sp>
      <p:sp>
        <p:nvSpPr>
          <p:cNvPr id="4" name="Slide Number Placeholder 3"/>
          <p:cNvSpPr>
            <a:spLocks noGrp="1"/>
          </p:cNvSpPr>
          <p:nvPr>
            <p:ph type="sldNum" sz="quarter" idx="5"/>
          </p:nvPr>
        </p:nvSpPr>
        <p:spPr/>
        <p:txBody>
          <a:bodyPr/>
          <a:lstStyle/>
          <a:p>
            <a:fld id="{BB0F115E-096D-4D34-AC4F-E5CEA8111CE3}" type="slidenum">
              <a:rPr lang="en-US" smtClean="0"/>
              <a:t>3</a:t>
            </a:fld>
            <a:endParaRPr lang="en-US"/>
          </a:p>
        </p:txBody>
      </p:sp>
    </p:spTree>
    <p:extLst>
      <p:ext uri="{BB962C8B-B14F-4D97-AF65-F5344CB8AC3E}">
        <p14:creationId xmlns:p14="http://schemas.microsoft.com/office/powerpoint/2010/main" val="1869536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this paper?  (Benefits for group members)</a:t>
            </a:r>
          </a:p>
        </p:txBody>
      </p:sp>
      <p:sp>
        <p:nvSpPr>
          <p:cNvPr id="4" name="Slide Number Placeholder 3"/>
          <p:cNvSpPr>
            <a:spLocks noGrp="1"/>
          </p:cNvSpPr>
          <p:nvPr>
            <p:ph type="sldNum" sz="quarter" idx="5"/>
          </p:nvPr>
        </p:nvSpPr>
        <p:spPr/>
        <p:txBody>
          <a:bodyPr/>
          <a:lstStyle/>
          <a:p>
            <a:fld id="{BB0F115E-096D-4D34-AC4F-E5CEA8111CE3}" type="slidenum">
              <a:rPr lang="en-US" smtClean="0"/>
              <a:t>4</a:t>
            </a:fld>
            <a:endParaRPr lang="en-US"/>
          </a:p>
        </p:txBody>
      </p:sp>
    </p:spTree>
    <p:extLst>
      <p:ext uri="{BB962C8B-B14F-4D97-AF65-F5344CB8AC3E}">
        <p14:creationId xmlns:p14="http://schemas.microsoft.com/office/powerpoint/2010/main" val="228055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5</a:t>
            </a:fld>
            <a:endParaRPr lang="en-US"/>
          </a:p>
        </p:txBody>
      </p:sp>
    </p:spTree>
    <p:extLst>
      <p:ext uri="{BB962C8B-B14F-4D97-AF65-F5344CB8AC3E}">
        <p14:creationId xmlns:p14="http://schemas.microsoft.com/office/powerpoint/2010/main" val="358369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9</a:t>
            </a:fld>
            <a:endParaRPr lang="en-US"/>
          </a:p>
        </p:txBody>
      </p:sp>
    </p:spTree>
    <p:extLst>
      <p:ext uri="{BB962C8B-B14F-4D97-AF65-F5344CB8AC3E}">
        <p14:creationId xmlns:p14="http://schemas.microsoft.com/office/powerpoint/2010/main" val="61725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13</a:t>
            </a:fld>
            <a:endParaRPr lang="en-US"/>
          </a:p>
        </p:txBody>
      </p:sp>
    </p:spTree>
    <p:extLst>
      <p:ext uri="{BB962C8B-B14F-4D97-AF65-F5344CB8AC3E}">
        <p14:creationId xmlns:p14="http://schemas.microsoft.com/office/powerpoint/2010/main" val="35185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14</a:t>
            </a:fld>
            <a:endParaRPr lang="en-US"/>
          </a:p>
        </p:txBody>
      </p:sp>
    </p:spTree>
    <p:extLst>
      <p:ext uri="{BB962C8B-B14F-4D97-AF65-F5344CB8AC3E}">
        <p14:creationId xmlns:p14="http://schemas.microsoft.com/office/powerpoint/2010/main" val="3599125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15</a:t>
            </a:fld>
            <a:endParaRPr lang="en-US"/>
          </a:p>
        </p:txBody>
      </p:sp>
    </p:spTree>
    <p:extLst>
      <p:ext uri="{BB962C8B-B14F-4D97-AF65-F5344CB8AC3E}">
        <p14:creationId xmlns:p14="http://schemas.microsoft.com/office/powerpoint/2010/main" val="156436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1909-6E8E-4CEE-B3D8-E189675683C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10182D-B63D-4F03-96E4-A8295A5850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26A6C5A-F238-4122-8D85-8302AF151AE8}"/>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6D7F656E-565D-4746-B56C-E120BD1F4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64244-6C65-4D56-932A-B707EEBA27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56089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CD88-8282-41E0-8F0E-91F21DF29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93BD3F-FEAC-46C9-B645-774246761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71DB9-0CE1-405E-BE6A-D61A199DA166}"/>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E1987207-C446-49D4-9C0C-918924313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087A9-0739-48E2-B0EB-54FB037A2AA8}"/>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37538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0191B-0979-460A-8AA2-F32E8A47B17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760EB-CCDA-4B62-B133-5A62D659357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7DD87-7104-4C28-AFC2-4F789AF4D1C0}"/>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DF66B19F-502D-417F-AC41-06E370E32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ED9E-4E32-48E8-B13E-B467953F50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73686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1069-F8DD-46F2-86C0-4DC9BFCE2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02746-9A61-4F7B-A748-37C9244D1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3840-6BE0-460E-A146-40C98A2ACE10}"/>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37BDC30F-6DF9-4AF6-B407-6ED3C7917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168CC-2D0A-40AB-AEA0-A1A1A816D995}"/>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05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3CF5-3D8D-4CA2-9E3F-A98AA5A9C55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DAE3714-4BCF-4450-923C-A5B671CD38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D274C-7EE0-43AA-BDF3-4D8A5FCFC1C9}"/>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6AB125B0-7BED-43CF-A83E-7F02F726E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3BB55-3E85-44CC-98D6-0938279EA45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13161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0C15-49BF-489A-9227-9EA95E501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48BD9-8A58-4789-AF52-85CA6A6ED85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3B0AB5-5217-41FF-9F90-875FE795FFD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41A33-A5DB-4D86-9917-A874D6B32A7C}"/>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6" name="Footer Placeholder 5">
            <a:extLst>
              <a:ext uri="{FF2B5EF4-FFF2-40B4-BE49-F238E27FC236}">
                <a16:creationId xmlns:a16="http://schemas.microsoft.com/office/drawing/2014/main" id="{0D15F832-8E70-439D-BB77-C80851760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0270A-6CB4-42F4-8198-3C0CB92B9AE1}"/>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40303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9B12-DFF1-4F37-9141-9B64AECAE14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55E7E-4357-4BF5-B887-F56A4F7F44B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E7BEA-4108-4257-A27B-A45A735F50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18C87-E5E4-4757-938B-DCB5762EA60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27803-9955-4D3B-873D-412438F3631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AC166-F66D-4843-ABA6-6E6FE5AA7E51}"/>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8" name="Footer Placeholder 7">
            <a:extLst>
              <a:ext uri="{FF2B5EF4-FFF2-40B4-BE49-F238E27FC236}">
                <a16:creationId xmlns:a16="http://schemas.microsoft.com/office/drawing/2014/main" id="{AEDB0B8A-3892-4055-9BC2-93A25A89F8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DA878A-EBEB-4556-BE1F-779052996FC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2617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07F7-1A33-4D1A-876A-E5E503E4D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5A045-26C8-4313-ACED-AEC3BD4AD671}"/>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4" name="Footer Placeholder 3">
            <a:extLst>
              <a:ext uri="{FF2B5EF4-FFF2-40B4-BE49-F238E27FC236}">
                <a16:creationId xmlns:a16="http://schemas.microsoft.com/office/drawing/2014/main" id="{45131C8C-2B96-42F0-9B9F-00C46C39D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90371-F840-49CC-949F-E1F59D5C6990}"/>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106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9C07A-D6BD-4D59-B5C0-0451D23939C5}"/>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3" name="Footer Placeholder 2">
            <a:extLst>
              <a:ext uri="{FF2B5EF4-FFF2-40B4-BE49-F238E27FC236}">
                <a16:creationId xmlns:a16="http://schemas.microsoft.com/office/drawing/2014/main" id="{7585CD6A-8325-4201-B1F9-789C81B51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F11D9-2376-43A3-A0E6-B4964D578ED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7162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9F5-8D6C-4805-80C5-73E003F145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C6D420C-F693-485D-A1B7-5849A61DA2B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A1372-EEEB-4C1E-AC78-80DCCE83C5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B23AA3-7602-4C68-806E-EBF752F62A83}"/>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6" name="Footer Placeholder 5">
            <a:extLst>
              <a:ext uri="{FF2B5EF4-FFF2-40B4-BE49-F238E27FC236}">
                <a16:creationId xmlns:a16="http://schemas.microsoft.com/office/drawing/2014/main" id="{A13DEA76-FD23-4085-B740-E79771705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F292-69DF-4B1B-800B-3E4D22E5DA79}"/>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406070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6A3E-93A4-4516-9A8D-A8A510150D0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2E5521C-3659-43A5-8F53-CEF4704CDB4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9DABD48-BC63-4486-A58E-1FD97926D1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1C6BDF3-5CC1-4E62-B4BA-FA075E1EE670}"/>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6" name="Footer Placeholder 5">
            <a:extLst>
              <a:ext uri="{FF2B5EF4-FFF2-40B4-BE49-F238E27FC236}">
                <a16:creationId xmlns:a16="http://schemas.microsoft.com/office/drawing/2014/main" id="{11920649-2D4D-4CC4-83B0-37D69BD0D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C2E2-9C08-41C3-9BE4-C1DC94C90B8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96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5CBF1-C317-409C-9045-E37C3CA461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387EF-B03F-47A4-8A21-99E8315B716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39018-31B1-43EB-AAA2-4CCC2171AB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4091CA60-952E-4A9F-999B-1252733B89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7CE9B-8C79-409B-9F1F-6D442934533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BAE030-D765-4D6F-8C68-55248B2C1EB6}" type="slidenum">
              <a:rPr lang="en-US" smtClean="0"/>
              <a:t>‹#›</a:t>
            </a:fld>
            <a:endParaRPr lang="en-US"/>
          </a:p>
        </p:txBody>
      </p:sp>
    </p:spTree>
    <p:extLst>
      <p:ext uri="{BB962C8B-B14F-4D97-AF65-F5344CB8AC3E}">
        <p14:creationId xmlns:p14="http://schemas.microsoft.com/office/powerpoint/2010/main" val="37628160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google.com/url?sa=i&amp;source=images&amp;cd=&amp;ved=2ahUKEwi60I-Jg6zmAhUHC6wKHUt4BgcQjRx6BAgBEAQ&amp;url=https%3A%2F%2Fsix-kingdoms.weebly.com%2Fkingdom-animalia.html&amp;psig=AOvVaw2F29H5s5MGpRLDfhwJa5_j&amp;ust=1576099682444285" TargetMode="External"/><Relationship Id="rId3" Type="http://schemas.openxmlformats.org/officeDocument/2006/relationships/hyperlink" Target="https://en.wikipedia.org/wiki/Sponge" TargetMode="External"/><Relationship Id="rId7" Type="http://schemas.openxmlformats.org/officeDocument/2006/relationships/image" Target="../media/image5.jpeg"/><Relationship Id="rId2" Type="http://schemas.openxmlformats.org/officeDocument/2006/relationships/hyperlink" Target="https://en.wikipedia.org/wiki/Eumetazoa"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en.wikipedia.org/wiki/Cell_(biology)" TargetMode="External"/><Relationship Id="rId4" Type="http://schemas.openxmlformats.org/officeDocument/2006/relationships/hyperlink" Target="https://en.wikipedia.org/wiki/Mesohyl"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Nature communications">
            <a:extLst>
              <a:ext uri="{FF2B5EF4-FFF2-40B4-BE49-F238E27FC236}">
                <a16:creationId xmlns:a16="http://schemas.microsoft.com/office/drawing/2014/main" id="{703D9801-88B0-4ABA-B4D3-D5DF4C1039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 r="-1"/>
          <a:stretch/>
        </p:blipFill>
        <p:spPr bwMode="auto">
          <a:xfrm>
            <a:off x="2351917" y="2177969"/>
            <a:ext cx="6647473"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568CE5-D137-4603-937D-B319309F1B4C}"/>
              </a:ext>
            </a:extLst>
          </p:cNvPr>
          <p:cNvSpPr>
            <a:spLocks noGrp="1"/>
          </p:cNvSpPr>
          <p:nvPr>
            <p:ph type="ctrTitle"/>
          </p:nvPr>
        </p:nvSpPr>
        <p:spPr>
          <a:xfrm>
            <a:off x="304506" y="1406769"/>
            <a:ext cx="9144292" cy="442456"/>
          </a:xfrm>
        </p:spPr>
        <p:txBody>
          <a:bodyPr>
            <a:noAutofit/>
          </a:bodyPr>
          <a:lstStyle/>
          <a:p>
            <a:pPr algn="l"/>
            <a:r>
              <a:rPr lang="en-US" sz="2400" dirty="0">
                <a:latin typeface="Dyslexie" panose="02000000000000000000" pitchFamily="2" charset="0"/>
              </a:rPr>
              <a:t>Documenting </a:t>
            </a:r>
            <a:r>
              <a:rPr lang="en-US" sz="2400" dirty="0">
                <a:latin typeface="Batang" panose="020B0503020000020004" pitchFamily="18" charset="-127"/>
                <a:ea typeface="Batang" panose="020B0503020000020004" pitchFamily="18" charset="-127"/>
              </a:rPr>
              <a:t>nature</a:t>
            </a:r>
            <a:r>
              <a:rPr lang="en-US" sz="2400" dirty="0">
                <a:latin typeface="Dyslexie" panose="02000000000000000000" pitchFamily="2" charset="0"/>
              </a:rPr>
              <a:t>: recreating published data</a:t>
            </a:r>
          </a:p>
        </p:txBody>
      </p:sp>
      <p:pic>
        <p:nvPicPr>
          <p:cNvPr id="2054" name="Picture 6" descr="Related image">
            <a:extLst>
              <a:ext uri="{FF2B5EF4-FFF2-40B4-BE49-F238E27FC236}">
                <a16:creationId xmlns:a16="http://schemas.microsoft.com/office/drawing/2014/main" id="{3F225189-E6AC-4343-B779-C9F5888C93E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7CAB9-4113-490E-9FE0-3D1B8C1C31C6}"/>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9" name="TextBox 8">
            <a:extLst>
              <a:ext uri="{FF2B5EF4-FFF2-40B4-BE49-F238E27FC236}">
                <a16:creationId xmlns:a16="http://schemas.microsoft.com/office/drawing/2014/main" id="{0F244B44-2E24-43A9-8800-4C5AA69786D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10" name="TextBox 9">
            <a:extLst>
              <a:ext uri="{FF2B5EF4-FFF2-40B4-BE49-F238E27FC236}">
                <a16:creationId xmlns:a16="http://schemas.microsoft.com/office/drawing/2014/main" id="{4999C961-C53A-429B-A345-2D243A41870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1" name="TextBox 10">
            <a:extLst>
              <a:ext uri="{FF2B5EF4-FFF2-40B4-BE49-F238E27FC236}">
                <a16:creationId xmlns:a16="http://schemas.microsoft.com/office/drawing/2014/main" id="{1FCAA754-F576-409B-80E3-652A427C58A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2" name="TextBox 11">
            <a:extLst>
              <a:ext uri="{FF2B5EF4-FFF2-40B4-BE49-F238E27FC236}">
                <a16:creationId xmlns:a16="http://schemas.microsoft.com/office/drawing/2014/main" id="{1249AE04-2557-40DC-8A09-399DCCD0E0BF}"/>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Tree>
    <p:extLst>
      <p:ext uri="{BB962C8B-B14F-4D97-AF65-F5344CB8AC3E}">
        <p14:creationId xmlns:p14="http://schemas.microsoft.com/office/powerpoint/2010/main" val="414653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878F8763-9669-4680-BAFD-A1C6A50FA2AE}"/>
              </a:ext>
            </a:extLst>
          </p:cNvPr>
          <p:cNvSpPr/>
          <p:nvPr/>
        </p:nvSpPr>
        <p:spPr>
          <a:xfrm>
            <a:off x="838297" y="1798099"/>
            <a:ext cx="7810350" cy="646331"/>
          </a:xfrm>
          <a:prstGeom prst="rect">
            <a:avLst/>
          </a:prstGeom>
        </p:spPr>
        <p:txBody>
          <a:bodyPr wrap="square">
            <a:spAutoFit/>
          </a:bodyPr>
          <a:lstStyle/>
          <a:p>
            <a:r>
              <a:rPr lang="en-US" dirty="0">
                <a:latin typeface="Dyslexie" panose="02000000000000000000" pitchFamily="2" charset="0"/>
              </a:rPr>
              <a:t>-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
        <p:nvSpPr>
          <p:cNvPr id="12" name="Rectangle 11">
            <a:extLst>
              <a:ext uri="{FF2B5EF4-FFF2-40B4-BE49-F238E27FC236}">
                <a16:creationId xmlns:a16="http://schemas.microsoft.com/office/drawing/2014/main" id="{FCC94ECD-8E22-4EE7-AE61-5DFC55C77B8E}"/>
              </a:ext>
            </a:extLst>
          </p:cNvPr>
          <p:cNvSpPr/>
          <p:nvPr/>
        </p:nvSpPr>
        <p:spPr>
          <a:xfrm>
            <a:off x="257882" y="1242887"/>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3" name="Rectangle 12">
            <a:extLst>
              <a:ext uri="{FF2B5EF4-FFF2-40B4-BE49-F238E27FC236}">
                <a16:creationId xmlns:a16="http://schemas.microsoft.com/office/drawing/2014/main" id="{EF096E57-84AE-4161-BEBE-5C5C2EF142B3}"/>
              </a:ext>
            </a:extLst>
          </p:cNvPr>
          <p:cNvSpPr/>
          <p:nvPr/>
        </p:nvSpPr>
        <p:spPr>
          <a:xfrm>
            <a:off x="856789" y="2591432"/>
            <a:ext cx="7431933" cy="923330"/>
          </a:xfrm>
          <a:prstGeom prst="rect">
            <a:avLst/>
          </a:prstGeom>
        </p:spPr>
        <p:txBody>
          <a:bodyPr wrap="square">
            <a:spAutoFit/>
          </a:bodyPr>
          <a:lstStyle/>
          <a:p>
            <a:r>
              <a:rPr lang="en-US" dirty="0">
                <a:latin typeface="Dyslexie" panose="02000000000000000000" pitchFamily="2" charset="0"/>
              </a:rPr>
              <a:t>- Determine the developmental genes responsible during each stage of development using differential express</a:t>
            </a:r>
          </a:p>
        </p:txBody>
      </p:sp>
    </p:spTree>
    <p:extLst>
      <p:ext uri="{BB962C8B-B14F-4D97-AF65-F5344CB8AC3E}">
        <p14:creationId xmlns:p14="http://schemas.microsoft.com/office/powerpoint/2010/main" val="321235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4B453AE-07D8-4F09-B41E-62FE4DB83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2708" y="720969"/>
            <a:ext cx="4458102" cy="5610121"/>
          </a:xfrm>
        </p:spPr>
      </p:pic>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993182" y="1537698"/>
            <a:ext cx="3121619" cy="1200329"/>
          </a:xfrm>
          <a:prstGeom prst="rect">
            <a:avLst/>
          </a:prstGeom>
        </p:spPr>
        <p:txBody>
          <a:bodyPr wrap="square">
            <a:spAutoFit/>
          </a:bodyPr>
          <a:lstStyle/>
          <a:p>
            <a:r>
              <a:rPr lang="en-US" dirty="0">
                <a:latin typeface="Dyslexie" panose="02000000000000000000" pitchFamily="2" charset="0"/>
              </a:rPr>
              <a:t>-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Tree>
    <p:extLst>
      <p:ext uri="{BB962C8B-B14F-4D97-AF65-F5344CB8AC3E}">
        <p14:creationId xmlns:p14="http://schemas.microsoft.com/office/powerpoint/2010/main" val="384656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4B453AE-07D8-4F09-B41E-62FE4DB83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2708" y="720969"/>
            <a:ext cx="4458102" cy="5610121"/>
          </a:xfrm>
        </p:spPr>
      </p:pic>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5" name="Rectangle 14">
            <a:extLst>
              <a:ext uri="{FF2B5EF4-FFF2-40B4-BE49-F238E27FC236}">
                <a16:creationId xmlns:a16="http://schemas.microsoft.com/office/drawing/2014/main" id="{87C5E7B5-07AC-486E-A382-AEEA159C9ACC}"/>
              </a:ext>
            </a:extLst>
          </p:cNvPr>
          <p:cNvSpPr/>
          <p:nvPr/>
        </p:nvSpPr>
        <p:spPr>
          <a:xfrm>
            <a:off x="856034" y="1519813"/>
            <a:ext cx="3469782" cy="1754326"/>
          </a:xfrm>
          <a:prstGeom prst="rect">
            <a:avLst/>
          </a:prstGeom>
        </p:spPr>
        <p:txBody>
          <a:bodyPr wrap="square">
            <a:spAutoFit/>
          </a:bodyPr>
          <a:lstStyle/>
          <a:p>
            <a:r>
              <a:rPr lang="en-US" dirty="0">
                <a:latin typeface="Dyslexie" panose="02000000000000000000" pitchFamily="2" charset="0"/>
              </a:rPr>
              <a:t>- Determine the developmental genes responsible during each stage of development using differential express</a:t>
            </a:r>
          </a:p>
        </p:txBody>
      </p:sp>
    </p:spTree>
    <p:extLst>
      <p:ext uri="{BB962C8B-B14F-4D97-AF65-F5344CB8AC3E}">
        <p14:creationId xmlns:p14="http://schemas.microsoft.com/office/powerpoint/2010/main" val="43111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3740126" cy="461665"/>
          </a:xfrm>
          <a:prstGeom prst="rect">
            <a:avLst/>
          </a:prstGeom>
        </p:spPr>
        <p:txBody>
          <a:bodyPr wrap="none">
            <a:spAutoFit/>
          </a:bodyPr>
          <a:lstStyle/>
          <a:p>
            <a:r>
              <a:rPr lang="en-US" sz="2400" dirty="0">
                <a:latin typeface="Dyslexie" panose="02000000000000000000" pitchFamily="2" charset="0"/>
              </a:rPr>
              <a:t>Methods: Sampling</a:t>
            </a:r>
          </a:p>
        </p:txBody>
      </p:sp>
    </p:spTree>
    <p:extLst>
      <p:ext uri="{BB962C8B-B14F-4D97-AF65-F5344CB8AC3E}">
        <p14:creationId xmlns:p14="http://schemas.microsoft.com/office/powerpoint/2010/main" val="100433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4163319" cy="461665"/>
          </a:xfrm>
          <a:prstGeom prst="rect">
            <a:avLst/>
          </a:prstGeom>
        </p:spPr>
        <p:txBody>
          <a:bodyPr wrap="none">
            <a:spAutoFit/>
          </a:bodyPr>
          <a:lstStyle/>
          <a:p>
            <a:r>
              <a:rPr lang="en-US" sz="2400" dirty="0">
                <a:latin typeface="Dyslexie" panose="02000000000000000000" pitchFamily="2" charset="0"/>
              </a:rPr>
              <a:t>Methods: Sequencing</a:t>
            </a:r>
          </a:p>
        </p:txBody>
      </p:sp>
    </p:spTree>
    <p:extLst>
      <p:ext uri="{BB962C8B-B14F-4D97-AF65-F5344CB8AC3E}">
        <p14:creationId xmlns:p14="http://schemas.microsoft.com/office/powerpoint/2010/main" val="2953915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3573414" cy="461665"/>
          </a:xfrm>
          <a:prstGeom prst="rect">
            <a:avLst/>
          </a:prstGeom>
        </p:spPr>
        <p:txBody>
          <a:bodyPr wrap="none">
            <a:spAutoFit/>
          </a:bodyPr>
          <a:lstStyle/>
          <a:p>
            <a:r>
              <a:rPr lang="en-US" sz="2400" dirty="0">
                <a:latin typeface="Dyslexie" panose="02000000000000000000" pitchFamily="2" charset="0"/>
              </a:rPr>
              <a:t>Original workflow:</a:t>
            </a:r>
          </a:p>
        </p:txBody>
      </p:sp>
      <p:graphicFrame>
        <p:nvGraphicFramePr>
          <p:cNvPr id="3" name="Diagram 2">
            <a:extLst>
              <a:ext uri="{FF2B5EF4-FFF2-40B4-BE49-F238E27FC236}">
                <a16:creationId xmlns:a16="http://schemas.microsoft.com/office/drawing/2014/main" id="{23F98D0A-45D7-46D8-A3E9-67637B45F050}"/>
              </a:ext>
            </a:extLst>
          </p:cNvPr>
          <p:cNvGraphicFramePr/>
          <p:nvPr>
            <p:extLst>
              <p:ext uri="{D42A27DB-BD31-4B8C-83A1-F6EECF244321}">
                <p14:modId xmlns:p14="http://schemas.microsoft.com/office/powerpoint/2010/main" val="4156342903"/>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1815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729C50B7-F5D6-4BD2-9652-6A9AB05E83F9}"/>
              </a:ext>
            </a:extLst>
          </p:cNvPr>
          <p:cNvSpPr/>
          <p:nvPr/>
        </p:nvSpPr>
        <p:spPr>
          <a:xfrm>
            <a:off x="432222" y="1264587"/>
            <a:ext cx="6657592" cy="461665"/>
          </a:xfrm>
          <a:prstGeom prst="rect">
            <a:avLst/>
          </a:prstGeom>
        </p:spPr>
        <p:txBody>
          <a:bodyPr wrap="none">
            <a:spAutoFit/>
          </a:bodyPr>
          <a:lstStyle/>
          <a:p>
            <a:r>
              <a:rPr lang="en-US" sz="2400" dirty="0">
                <a:latin typeface="Dyslexie" panose="02000000000000000000" pitchFamily="2" charset="0"/>
              </a:rPr>
              <a:t>Planned workflow: Data collection</a:t>
            </a:r>
          </a:p>
        </p:txBody>
      </p:sp>
      <p:graphicFrame>
        <p:nvGraphicFramePr>
          <p:cNvPr id="15" name="Diagram 14">
            <a:extLst>
              <a:ext uri="{FF2B5EF4-FFF2-40B4-BE49-F238E27FC236}">
                <a16:creationId xmlns:a16="http://schemas.microsoft.com/office/drawing/2014/main" id="{23B13809-013D-4F23-A525-CCF63739743A}"/>
              </a:ext>
            </a:extLst>
          </p:cNvPr>
          <p:cNvGraphicFramePr/>
          <p:nvPr>
            <p:extLst>
              <p:ext uri="{D42A27DB-BD31-4B8C-83A1-F6EECF244321}">
                <p14:modId xmlns:p14="http://schemas.microsoft.com/office/powerpoint/2010/main" val="4054736955"/>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7145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ACC3C143-89D5-4971-A8A3-56D0F78AFBA5}"/>
              </a:ext>
            </a:extLst>
          </p:cNvPr>
          <p:cNvSpPr/>
          <p:nvPr/>
        </p:nvSpPr>
        <p:spPr>
          <a:xfrm>
            <a:off x="432222" y="1264587"/>
            <a:ext cx="7000634" cy="461665"/>
          </a:xfrm>
          <a:prstGeom prst="rect">
            <a:avLst/>
          </a:prstGeom>
        </p:spPr>
        <p:txBody>
          <a:bodyPr wrap="none">
            <a:spAutoFit/>
          </a:bodyPr>
          <a:lstStyle/>
          <a:p>
            <a:r>
              <a:rPr lang="en-US" sz="2400" dirty="0">
                <a:latin typeface="Dyslexie" panose="02000000000000000000" pitchFamily="2" charset="0"/>
              </a:rPr>
              <a:t>Planned workflow: Data Verification</a:t>
            </a:r>
          </a:p>
        </p:txBody>
      </p:sp>
      <p:graphicFrame>
        <p:nvGraphicFramePr>
          <p:cNvPr id="12" name="Diagram 11">
            <a:extLst>
              <a:ext uri="{FF2B5EF4-FFF2-40B4-BE49-F238E27FC236}">
                <a16:creationId xmlns:a16="http://schemas.microsoft.com/office/drawing/2014/main" id="{49D81C91-BDBA-4B36-B474-DA2AF06B2AED}"/>
              </a:ext>
            </a:extLst>
          </p:cNvPr>
          <p:cNvGraphicFramePr/>
          <p:nvPr>
            <p:extLst>
              <p:ext uri="{D42A27DB-BD31-4B8C-83A1-F6EECF244321}">
                <p14:modId xmlns:p14="http://schemas.microsoft.com/office/powerpoint/2010/main" val="4054736955"/>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6732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C386F7E2-5FE2-4A38-9473-0D93D000F115}"/>
              </a:ext>
            </a:extLst>
          </p:cNvPr>
          <p:cNvSpPr/>
          <p:nvPr/>
        </p:nvSpPr>
        <p:spPr>
          <a:xfrm>
            <a:off x="432222" y="1264587"/>
            <a:ext cx="7457491" cy="461665"/>
          </a:xfrm>
          <a:prstGeom prst="rect">
            <a:avLst/>
          </a:prstGeom>
        </p:spPr>
        <p:txBody>
          <a:bodyPr wrap="none">
            <a:spAutoFit/>
          </a:bodyPr>
          <a:lstStyle/>
          <a:p>
            <a:r>
              <a:rPr lang="en-US" sz="2400" dirty="0">
                <a:latin typeface="Dyslexie" panose="02000000000000000000" pitchFamily="2" charset="0"/>
              </a:rPr>
              <a:t>Planned workflow: Sequence alignment</a:t>
            </a:r>
          </a:p>
        </p:txBody>
      </p:sp>
      <p:graphicFrame>
        <p:nvGraphicFramePr>
          <p:cNvPr id="12" name="Diagram 11">
            <a:extLst>
              <a:ext uri="{FF2B5EF4-FFF2-40B4-BE49-F238E27FC236}">
                <a16:creationId xmlns:a16="http://schemas.microsoft.com/office/drawing/2014/main" id="{3D589EC9-37C1-4BC8-9947-5D1D2C4583D9}"/>
              </a:ext>
            </a:extLst>
          </p:cNvPr>
          <p:cNvGraphicFramePr/>
          <p:nvPr>
            <p:extLst>
              <p:ext uri="{D42A27DB-BD31-4B8C-83A1-F6EECF244321}">
                <p14:modId xmlns:p14="http://schemas.microsoft.com/office/powerpoint/2010/main" val="4054736955"/>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798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4F927E36-CCF4-40DD-A236-DCCBF771802F}"/>
              </a:ext>
            </a:extLst>
          </p:cNvPr>
          <p:cNvSpPr/>
          <p:nvPr/>
        </p:nvSpPr>
        <p:spPr>
          <a:xfrm>
            <a:off x="432222" y="1264587"/>
            <a:ext cx="7035900" cy="461665"/>
          </a:xfrm>
          <a:prstGeom prst="rect">
            <a:avLst/>
          </a:prstGeom>
        </p:spPr>
        <p:txBody>
          <a:bodyPr wrap="none">
            <a:spAutoFit/>
          </a:bodyPr>
          <a:lstStyle/>
          <a:p>
            <a:r>
              <a:rPr lang="en-US" sz="2400" dirty="0">
                <a:latin typeface="Dyslexie" panose="02000000000000000000" pitchFamily="2" charset="0"/>
              </a:rPr>
              <a:t>Planned workflow: Phylogenetic tree</a:t>
            </a:r>
          </a:p>
        </p:txBody>
      </p:sp>
      <p:graphicFrame>
        <p:nvGraphicFramePr>
          <p:cNvPr id="12" name="Diagram 11">
            <a:extLst>
              <a:ext uri="{FF2B5EF4-FFF2-40B4-BE49-F238E27FC236}">
                <a16:creationId xmlns:a16="http://schemas.microsoft.com/office/drawing/2014/main" id="{DB2C2D90-C680-4FEB-A314-8AA33AC86B04}"/>
              </a:ext>
            </a:extLst>
          </p:cNvPr>
          <p:cNvGraphicFramePr/>
          <p:nvPr>
            <p:extLst>
              <p:ext uri="{D42A27DB-BD31-4B8C-83A1-F6EECF244321}">
                <p14:modId xmlns:p14="http://schemas.microsoft.com/office/powerpoint/2010/main" val="4054736955"/>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17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Tree>
    <p:extLst>
      <p:ext uri="{BB962C8B-B14F-4D97-AF65-F5344CB8AC3E}">
        <p14:creationId xmlns:p14="http://schemas.microsoft.com/office/powerpoint/2010/main" val="3579552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959588AA-E643-4BD1-9D18-4D9119E6CBD5}"/>
              </a:ext>
            </a:extLst>
          </p:cNvPr>
          <p:cNvSpPr/>
          <p:nvPr/>
        </p:nvSpPr>
        <p:spPr>
          <a:xfrm>
            <a:off x="432222" y="1264587"/>
            <a:ext cx="5960286" cy="461665"/>
          </a:xfrm>
          <a:prstGeom prst="rect">
            <a:avLst/>
          </a:prstGeom>
        </p:spPr>
        <p:txBody>
          <a:bodyPr wrap="none">
            <a:spAutoFit/>
          </a:bodyPr>
          <a:lstStyle/>
          <a:p>
            <a:r>
              <a:rPr lang="en-US" sz="2400" dirty="0">
                <a:latin typeface="Dyslexie" panose="02000000000000000000" pitchFamily="2" charset="0"/>
              </a:rPr>
              <a:t>Planned workflow: Heat map??</a:t>
            </a:r>
          </a:p>
        </p:txBody>
      </p:sp>
      <p:graphicFrame>
        <p:nvGraphicFramePr>
          <p:cNvPr id="12" name="Diagram 11">
            <a:extLst>
              <a:ext uri="{FF2B5EF4-FFF2-40B4-BE49-F238E27FC236}">
                <a16:creationId xmlns:a16="http://schemas.microsoft.com/office/drawing/2014/main" id="{0E39A898-0D00-406D-A018-EA97A9A6D7CF}"/>
              </a:ext>
            </a:extLst>
          </p:cNvPr>
          <p:cNvGraphicFramePr/>
          <p:nvPr>
            <p:extLst>
              <p:ext uri="{D42A27DB-BD31-4B8C-83A1-F6EECF244321}">
                <p14:modId xmlns:p14="http://schemas.microsoft.com/office/powerpoint/2010/main" val="4054736955"/>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9145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616970" cy="461665"/>
          </a:xfrm>
          <a:prstGeom prst="rect">
            <a:avLst/>
          </a:prstGeom>
        </p:spPr>
        <p:txBody>
          <a:bodyPr wrap="none">
            <a:spAutoFit/>
          </a:bodyPr>
          <a:lstStyle/>
          <a:p>
            <a:r>
              <a:rPr lang="en-US" sz="2400" dirty="0">
                <a:latin typeface="Dyslexie" panose="02000000000000000000" pitchFamily="2" charset="0"/>
              </a:rPr>
              <a:t>Documentation “rules”:</a:t>
            </a:r>
          </a:p>
        </p:txBody>
      </p:sp>
      <p:sp>
        <p:nvSpPr>
          <p:cNvPr id="13" name="Rectangle 12">
            <a:extLst>
              <a:ext uri="{FF2B5EF4-FFF2-40B4-BE49-F238E27FC236}">
                <a16:creationId xmlns:a16="http://schemas.microsoft.com/office/drawing/2014/main" id="{2748AD7C-069E-460D-A32B-9DBFDBFC5987}"/>
              </a:ext>
            </a:extLst>
          </p:cNvPr>
          <p:cNvSpPr/>
          <p:nvPr/>
        </p:nvSpPr>
        <p:spPr>
          <a:xfrm>
            <a:off x="838297" y="1798099"/>
            <a:ext cx="7810350" cy="1754326"/>
          </a:xfrm>
          <a:prstGeom prst="rect">
            <a:avLst/>
          </a:prstGeom>
        </p:spPr>
        <p:txBody>
          <a:bodyPr wrap="square">
            <a:spAutoFit/>
          </a:bodyPr>
          <a:lstStyle/>
          <a:p>
            <a:pPr marL="285750" indent="-285750">
              <a:buFontTx/>
              <a:buChar char="-"/>
            </a:pPr>
            <a:r>
              <a:rPr lang="en-US" dirty="0">
                <a:latin typeface="Dyslexie" panose="02000000000000000000" pitchFamily="2" charset="0"/>
              </a:rPr>
              <a:t>Ensure that all commands written down</a:t>
            </a:r>
          </a:p>
          <a:p>
            <a:pPr marL="285750" indent="-285750">
              <a:buFontTx/>
              <a:buChar char="-"/>
            </a:pPr>
            <a:r>
              <a:rPr lang="en-US" dirty="0">
                <a:latin typeface="Dyslexie" panose="02000000000000000000" pitchFamily="2" charset="0"/>
              </a:rPr>
              <a:t>Write notes on mx logistics from original paper and assumptions made/justifications for</a:t>
            </a:r>
          </a:p>
          <a:p>
            <a:pPr marL="285750" indent="-285750">
              <a:buFontTx/>
              <a:buChar char="-"/>
            </a:pPr>
            <a:r>
              <a:rPr lang="en-US" dirty="0">
                <a:latin typeface="Dyslexie" panose="02000000000000000000" pitchFamily="2" charset="0"/>
              </a:rPr>
              <a:t>Have group member check if understand process</a:t>
            </a:r>
          </a:p>
          <a:p>
            <a:pPr marL="285750" indent="-285750">
              <a:buFontTx/>
              <a:buChar char="-"/>
            </a:pPr>
            <a:r>
              <a:rPr lang="en-US" dirty="0">
                <a:latin typeface="Dyslexie" panose="02000000000000000000" pitchFamily="2" charset="0"/>
              </a:rPr>
              <a:t>Compile in </a:t>
            </a:r>
            <a:r>
              <a:rPr lang="en-US" dirty="0" err="1">
                <a:latin typeface="Dyslexie" panose="02000000000000000000" pitchFamily="2" charset="0"/>
              </a:rPr>
              <a:t>Jupyter</a:t>
            </a:r>
            <a:r>
              <a:rPr lang="en-US" dirty="0">
                <a:latin typeface="Dyslexie" panose="02000000000000000000" pitchFamily="2" charset="0"/>
              </a:rPr>
              <a:t> document</a:t>
            </a:r>
          </a:p>
          <a:p>
            <a:endParaRPr lang="en-US" dirty="0">
              <a:latin typeface="Dyslexie" panose="02000000000000000000" pitchFamily="2" charset="0"/>
            </a:endParaRPr>
          </a:p>
        </p:txBody>
      </p:sp>
    </p:spTree>
    <p:extLst>
      <p:ext uri="{BB962C8B-B14F-4D97-AF65-F5344CB8AC3E}">
        <p14:creationId xmlns:p14="http://schemas.microsoft.com/office/powerpoint/2010/main" val="358152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3183885" cy="461665"/>
          </a:xfrm>
          <a:prstGeom prst="rect">
            <a:avLst/>
          </a:prstGeom>
        </p:spPr>
        <p:txBody>
          <a:bodyPr wrap="none">
            <a:spAutoFit/>
          </a:bodyPr>
          <a:lstStyle/>
          <a:p>
            <a:r>
              <a:rPr lang="en-US" sz="2400" dirty="0">
                <a:latin typeface="Dyslexie" panose="02000000000000000000" pitchFamily="2" charset="0"/>
              </a:rPr>
              <a:t>Data Collection</a:t>
            </a:r>
          </a:p>
        </p:txBody>
      </p:sp>
    </p:spTree>
    <p:extLst>
      <p:ext uri="{BB962C8B-B14F-4D97-AF65-F5344CB8AC3E}">
        <p14:creationId xmlns:p14="http://schemas.microsoft.com/office/powerpoint/2010/main" val="3940395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2050561" cy="461665"/>
          </a:xfrm>
          <a:prstGeom prst="rect">
            <a:avLst/>
          </a:prstGeom>
        </p:spPr>
        <p:txBody>
          <a:bodyPr wrap="none">
            <a:spAutoFit/>
          </a:bodyPr>
          <a:lstStyle/>
          <a:p>
            <a:r>
              <a:rPr lang="en-US" sz="2400" dirty="0">
                <a:latin typeface="Dyslexie" panose="02000000000000000000" pitchFamily="2" charset="0"/>
              </a:rPr>
              <a:t>Alignment</a:t>
            </a:r>
          </a:p>
        </p:txBody>
      </p:sp>
    </p:spTree>
    <p:extLst>
      <p:ext uri="{BB962C8B-B14F-4D97-AF65-F5344CB8AC3E}">
        <p14:creationId xmlns:p14="http://schemas.microsoft.com/office/powerpoint/2010/main" val="840955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1008609" cy="461665"/>
          </a:xfrm>
          <a:prstGeom prst="rect">
            <a:avLst/>
          </a:prstGeom>
        </p:spPr>
        <p:txBody>
          <a:bodyPr wrap="none">
            <a:spAutoFit/>
          </a:bodyPr>
          <a:lstStyle/>
          <a:p>
            <a:r>
              <a:rPr lang="en-US" sz="2400" dirty="0">
                <a:latin typeface="Dyslexie" panose="02000000000000000000" pitchFamily="2" charset="0"/>
              </a:rPr>
              <a:t>Tree</a:t>
            </a:r>
          </a:p>
        </p:txBody>
      </p:sp>
    </p:spTree>
    <p:extLst>
      <p:ext uri="{BB962C8B-B14F-4D97-AF65-F5344CB8AC3E}">
        <p14:creationId xmlns:p14="http://schemas.microsoft.com/office/powerpoint/2010/main" val="3969539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2052165" cy="461665"/>
          </a:xfrm>
          <a:prstGeom prst="rect">
            <a:avLst/>
          </a:prstGeom>
        </p:spPr>
        <p:txBody>
          <a:bodyPr wrap="none">
            <a:spAutoFit/>
          </a:bodyPr>
          <a:lstStyle/>
          <a:p>
            <a:r>
              <a:rPr lang="en-US" sz="2400" dirty="0">
                <a:latin typeface="Dyslexie" panose="02000000000000000000" pitchFamily="2" charset="0"/>
              </a:rPr>
              <a:t>Heat Map</a:t>
            </a:r>
          </a:p>
        </p:txBody>
      </p:sp>
    </p:spTree>
    <p:extLst>
      <p:ext uri="{BB962C8B-B14F-4D97-AF65-F5344CB8AC3E}">
        <p14:creationId xmlns:p14="http://schemas.microsoft.com/office/powerpoint/2010/main" val="3333650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3183885" cy="461665"/>
          </a:xfrm>
          <a:prstGeom prst="rect">
            <a:avLst/>
          </a:prstGeom>
        </p:spPr>
        <p:txBody>
          <a:bodyPr wrap="none">
            <a:spAutoFit/>
          </a:bodyPr>
          <a:lstStyle/>
          <a:p>
            <a:r>
              <a:rPr lang="en-US" sz="2400" dirty="0">
                <a:latin typeface="Dyslexie" panose="02000000000000000000" pitchFamily="2" charset="0"/>
              </a:rPr>
              <a:t>Data Collection</a:t>
            </a:r>
          </a:p>
        </p:txBody>
      </p:sp>
    </p:spTree>
    <p:extLst>
      <p:ext uri="{BB962C8B-B14F-4D97-AF65-F5344CB8AC3E}">
        <p14:creationId xmlns:p14="http://schemas.microsoft.com/office/powerpoint/2010/main" val="85310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2050561" cy="461665"/>
          </a:xfrm>
          <a:prstGeom prst="rect">
            <a:avLst/>
          </a:prstGeom>
        </p:spPr>
        <p:txBody>
          <a:bodyPr wrap="none">
            <a:spAutoFit/>
          </a:bodyPr>
          <a:lstStyle/>
          <a:p>
            <a:r>
              <a:rPr lang="en-US" sz="2400" dirty="0">
                <a:latin typeface="Dyslexie" panose="02000000000000000000" pitchFamily="2" charset="0"/>
              </a:rPr>
              <a:t>Alignment</a:t>
            </a:r>
          </a:p>
        </p:txBody>
      </p:sp>
    </p:spTree>
    <p:extLst>
      <p:ext uri="{BB962C8B-B14F-4D97-AF65-F5344CB8AC3E}">
        <p14:creationId xmlns:p14="http://schemas.microsoft.com/office/powerpoint/2010/main" val="2502960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1008609" cy="461665"/>
          </a:xfrm>
          <a:prstGeom prst="rect">
            <a:avLst/>
          </a:prstGeom>
        </p:spPr>
        <p:txBody>
          <a:bodyPr wrap="none">
            <a:spAutoFit/>
          </a:bodyPr>
          <a:lstStyle/>
          <a:p>
            <a:r>
              <a:rPr lang="en-US" sz="2400" dirty="0">
                <a:latin typeface="Dyslexie" panose="02000000000000000000" pitchFamily="2" charset="0"/>
              </a:rPr>
              <a:t>Tree</a:t>
            </a:r>
          </a:p>
        </p:txBody>
      </p:sp>
    </p:spTree>
    <p:extLst>
      <p:ext uri="{BB962C8B-B14F-4D97-AF65-F5344CB8AC3E}">
        <p14:creationId xmlns:p14="http://schemas.microsoft.com/office/powerpoint/2010/main" val="2053264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2052165" cy="461665"/>
          </a:xfrm>
          <a:prstGeom prst="rect">
            <a:avLst/>
          </a:prstGeom>
        </p:spPr>
        <p:txBody>
          <a:bodyPr wrap="none">
            <a:spAutoFit/>
          </a:bodyPr>
          <a:lstStyle/>
          <a:p>
            <a:r>
              <a:rPr lang="en-US" sz="2400" dirty="0">
                <a:latin typeface="Dyslexie" panose="02000000000000000000" pitchFamily="2" charset="0"/>
              </a:rPr>
              <a:t>Heat Map</a:t>
            </a:r>
          </a:p>
        </p:txBody>
      </p:sp>
    </p:spTree>
    <p:extLst>
      <p:ext uri="{BB962C8B-B14F-4D97-AF65-F5344CB8AC3E}">
        <p14:creationId xmlns:p14="http://schemas.microsoft.com/office/powerpoint/2010/main" val="230650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2" name="Picture 11">
            <a:extLst>
              <a:ext uri="{FF2B5EF4-FFF2-40B4-BE49-F238E27FC236}">
                <a16:creationId xmlns:a16="http://schemas.microsoft.com/office/drawing/2014/main" id="{C83AAFBC-4EE5-4415-B475-B3AC0FB7111B}"/>
              </a:ext>
            </a:extLst>
          </p:cNvPr>
          <p:cNvPicPr>
            <a:picLocks noChangeAspect="1"/>
          </p:cNvPicPr>
          <p:nvPr/>
        </p:nvPicPr>
        <p:blipFill rotWithShape="1">
          <a:blip r:embed="rId3"/>
          <a:srcRect l="12500" t="16366" r="18971" b="21177"/>
          <a:stretch/>
        </p:blipFill>
        <p:spPr>
          <a:xfrm>
            <a:off x="438465" y="911460"/>
            <a:ext cx="8131147" cy="4168539"/>
          </a:xfrm>
          <a:prstGeom prst="rect">
            <a:avLst/>
          </a:prstGeom>
        </p:spPr>
      </p:pic>
    </p:spTree>
    <p:extLst>
      <p:ext uri="{BB962C8B-B14F-4D97-AF65-F5344CB8AC3E}">
        <p14:creationId xmlns:p14="http://schemas.microsoft.com/office/powerpoint/2010/main" val="1718174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Tree>
    <p:extLst>
      <p:ext uri="{BB962C8B-B14F-4D97-AF65-F5344CB8AC3E}">
        <p14:creationId xmlns:p14="http://schemas.microsoft.com/office/powerpoint/2010/main" val="1697746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2" descr="Image result for color blind safe colors RGB">
            <a:extLst>
              <a:ext uri="{FF2B5EF4-FFF2-40B4-BE49-F238E27FC236}">
                <a16:creationId xmlns:a16="http://schemas.microsoft.com/office/drawing/2014/main" id="{EB8CBEC3-056E-4FAC-A95D-0E7DE5E65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7665"/>
            <a:ext cx="9144000" cy="340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75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Tree>
    <p:extLst>
      <p:ext uri="{BB962C8B-B14F-4D97-AF65-F5344CB8AC3E}">
        <p14:creationId xmlns:p14="http://schemas.microsoft.com/office/powerpoint/2010/main" val="347473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Why this paper?</a:t>
            </a:r>
          </a:p>
        </p:txBody>
      </p:sp>
    </p:spTree>
    <p:extLst>
      <p:ext uri="{BB962C8B-B14F-4D97-AF65-F5344CB8AC3E}">
        <p14:creationId xmlns:p14="http://schemas.microsoft.com/office/powerpoint/2010/main" val="296928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5" name="Title 1">
            <a:extLst>
              <a:ext uri="{FF2B5EF4-FFF2-40B4-BE49-F238E27FC236}">
                <a16:creationId xmlns:a16="http://schemas.microsoft.com/office/drawing/2014/main" id="{BF4A4CA7-36DF-41FD-ABEF-A5639B142189}"/>
              </a:ext>
            </a:extLst>
          </p:cNvPr>
          <p:cNvSpPr txBox="1">
            <a:spLocks/>
          </p:cNvSpPr>
          <p:nvPr/>
        </p:nvSpPr>
        <p:spPr>
          <a:xfrm>
            <a:off x="1456294" y="2568241"/>
            <a:ext cx="6231411"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dirty="0">
                <a:latin typeface="Dyslexie" panose="02000000000000000000" pitchFamily="2" charset="0"/>
              </a:rPr>
              <a:t>But first, what do you mean sponge or eumetazoan?</a:t>
            </a:r>
          </a:p>
        </p:txBody>
      </p:sp>
    </p:spTree>
    <p:extLst>
      <p:ext uri="{BB962C8B-B14F-4D97-AF65-F5344CB8AC3E}">
        <p14:creationId xmlns:p14="http://schemas.microsoft.com/office/powerpoint/2010/main" val="351665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6" name="Title 1">
            <a:extLst>
              <a:ext uri="{FF2B5EF4-FFF2-40B4-BE49-F238E27FC236}">
                <a16:creationId xmlns:a16="http://schemas.microsoft.com/office/drawing/2014/main" id="{1D3F8746-5722-47C6-A645-951DD1C4BA96}"/>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sponge?</a:t>
            </a:r>
          </a:p>
        </p:txBody>
      </p:sp>
      <p:sp>
        <p:nvSpPr>
          <p:cNvPr id="15" name="Rectangle 14">
            <a:extLst>
              <a:ext uri="{FF2B5EF4-FFF2-40B4-BE49-F238E27FC236}">
                <a16:creationId xmlns:a16="http://schemas.microsoft.com/office/drawing/2014/main" id="{86E62C27-1DD0-4EAE-B0F0-0C6DB3907809}"/>
              </a:ext>
            </a:extLst>
          </p:cNvPr>
          <p:cNvSpPr/>
          <p:nvPr/>
        </p:nvSpPr>
        <p:spPr>
          <a:xfrm>
            <a:off x="0" y="6488668"/>
            <a:ext cx="4052713" cy="369332"/>
          </a:xfrm>
          <a:prstGeom prst="rect">
            <a:avLst/>
          </a:prstGeom>
        </p:spPr>
        <p:txBody>
          <a:bodyPr wrap="none">
            <a:spAutoFit/>
          </a:bodyPr>
          <a:lstStyle/>
          <a:p>
            <a:r>
              <a:rPr lang="en-US" dirty="0">
                <a:hlinkClick r:id="rId2"/>
              </a:rPr>
              <a:t>https://en.wikipedia.org/wiki/Eumetazoa</a:t>
            </a:r>
            <a:endParaRPr lang="en-US" dirty="0"/>
          </a:p>
        </p:txBody>
      </p:sp>
      <p:sp>
        <p:nvSpPr>
          <p:cNvPr id="17" name="Rectangle 16">
            <a:extLst>
              <a:ext uri="{FF2B5EF4-FFF2-40B4-BE49-F238E27FC236}">
                <a16:creationId xmlns:a16="http://schemas.microsoft.com/office/drawing/2014/main" id="{CDB11C9F-6284-4ED3-B7DF-C8796B518735}"/>
              </a:ext>
            </a:extLst>
          </p:cNvPr>
          <p:cNvSpPr/>
          <p:nvPr/>
        </p:nvSpPr>
        <p:spPr>
          <a:xfrm>
            <a:off x="3896903" y="6495153"/>
            <a:ext cx="3710439" cy="369332"/>
          </a:xfrm>
          <a:prstGeom prst="rect">
            <a:avLst/>
          </a:prstGeom>
        </p:spPr>
        <p:txBody>
          <a:bodyPr wrap="none">
            <a:spAutoFit/>
          </a:bodyPr>
          <a:lstStyle/>
          <a:p>
            <a:r>
              <a:rPr lang="en-US" dirty="0">
                <a:hlinkClick r:id="rId3"/>
              </a:rPr>
              <a:t>https://en.wikipedia.org/wiki/Sponge</a:t>
            </a:r>
            <a:endParaRPr lang="en-US" dirty="0"/>
          </a:p>
        </p:txBody>
      </p:sp>
      <p:sp>
        <p:nvSpPr>
          <p:cNvPr id="18" name="Rectangle 17">
            <a:extLst>
              <a:ext uri="{FF2B5EF4-FFF2-40B4-BE49-F238E27FC236}">
                <a16:creationId xmlns:a16="http://schemas.microsoft.com/office/drawing/2014/main" id="{0FAD1F5E-710E-4FAF-B406-FEC0930BF417}"/>
              </a:ext>
            </a:extLst>
          </p:cNvPr>
          <p:cNvSpPr/>
          <p:nvPr/>
        </p:nvSpPr>
        <p:spPr>
          <a:xfrm>
            <a:off x="527217" y="1777668"/>
            <a:ext cx="4218923" cy="1384995"/>
          </a:xfrm>
          <a:prstGeom prst="rect">
            <a:avLst/>
          </a:prstGeom>
        </p:spPr>
        <p:txBody>
          <a:bodyPr wrap="square">
            <a:spAutoFit/>
          </a:bodyPr>
          <a:lstStyle/>
          <a:p>
            <a:r>
              <a:rPr lang="en-US" sz="1400" b="0" i="0" dirty="0">
                <a:solidFill>
                  <a:srgbClr val="222222"/>
                </a:solidFill>
                <a:effectLst/>
                <a:latin typeface="Dyslexie" panose="02000000000000000000" pitchFamily="2" charset="0"/>
              </a:rPr>
              <a:t>multicellular organisms that have bodies full of pores and channels allowing water to circulate through them, consisting of jelly-like </a:t>
            </a:r>
            <a:r>
              <a:rPr lang="en-US" sz="1400" b="0" i="0" u="none" strike="noStrike" dirty="0" err="1">
                <a:solidFill>
                  <a:srgbClr val="0B0080"/>
                </a:solidFill>
                <a:effectLst/>
                <a:latin typeface="Dyslexie" panose="02000000000000000000" pitchFamily="2" charset="0"/>
                <a:hlinkClick r:id="rId4" tooltip="Mesohyl"/>
              </a:rPr>
              <a:t>mesohyl</a:t>
            </a:r>
            <a:r>
              <a:rPr lang="en-US" sz="1400" b="0" i="0" dirty="0">
                <a:solidFill>
                  <a:srgbClr val="222222"/>
                </a:solidFill>
                <a:effectLst/>
                <a:latin typeface="Dyslexie" panose="02000000000000000000" pitchFamily="2" charset="0"/>
              </a:rPr>
              <a:t> sandwiched between two thin layers of </a:t>
            </a:r>
            <a:r>
              <a:rPr lang="en-US" sz="1400" b="0" i="0" u="none" strike="noStrike" dirty="0">
                <a:solidFill>
                  <a:srgbClr val="0B0080"/>
                </a:solidFill>
                <a:effectLst/>
                <a:latin typeface="Dyslexie" panose="02000000000000000000" pitchFamily="2" charset="0"/>
                <a:hlinkClick r:id="rId5" tooltip="Cell (biology)"/>
              </a:rPr>
              <a:t>cells</a:t>
            </a:r>
            <a:r>
              <a:rPr lang="en-US" sz="1400" b="0" i="0" dirty="0">
                <a:solidFill>
                  <a:srgbClr val="222222"/>
                </a:solidFill>
                <a:effectLst/>
                <a:latin typeface="Dyslexie" panose="02000000000000000000" pitchFamily="2" charset="0"/>
              </a:rPr>
              <a:t>.</a:t>
            </a:r>
            <a:endParaRPr lang="en-US" sz="1400" dirty="0">
              <a:latin typeface="Dyslexie" panose="02000000000000000000" pitchFamily="2" charset="0"/>
            </a:endParaRPr>
          </a:p>
        </p:txBody>
      </p:sp>
      <p:pic>
        <p:nvPicPr>
          <p:cNvPr id="1032" name="Picture 8" descr="Image result for porifera body structures clip">
            <a:extLst>
              <a:ext uri="{FF2B5EF4-FFF2-40B4-BE49-F238E27FC236}">
                <a16:creationId xmlns:a16="http://schemas.microsoft.com/office/drawing/2014/main" id="{82277F07-72C6-4E47-969B-C3809A7109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5820" y="1002294"/>
            <a:ext cx="3254863" cy="21060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7664CA9D-B04E-46F3-8F2F-53B4937586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50" y="3222462"/>
            <a:ext cx="4856030" cy="36420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Related image">
            <a:hlinkClick r:id="rId8"/>
            <a:extLst>
              <a:ext uri="{FF2B5EF4-FFF2-40B4-BE49-F238E27FC236}">
                <a16:creationId xmlns:a16="http://schemas.microsoft.com/office/drawing/2014/main" id="{6BB21EF0-9534-4030-BBD8-34D617A946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3354" y="899706"/>
            <a:ext cx="4290646" cy="415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83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Title 1">
            <a:extLst>
              <a:ext uri="{FF2B5EF4-FFF2-40B4-BE49-F238E27FC236}">
                <a16:creationId xmlns:a16="http://schemas.microsoft.com/office/drawing/2014/main" id="{F215100B-E1A6-4BC9-8D41-1383EE3983DB}"/>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eumetazoan?</a:t>
            </a:r>
          </a:p>
        </p:txBody>
      </p:sp>
    </p:spTree>
    <p:extLst>
      <p:ext uri="{BB962C8B-B14F-4D97-AF65-F5344CB8AC3E}">
        <p14:creationId xmlns:p14="http://schemas.microsoft.com/office/powerpoint/2010/main" val="376443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Title 1">
            <a:extLst>
              <a:ext uri="{FF2B5EF4-FFF2-40B4-BE49-F238E27FC236}">
                <a16:creationId xmlns:a16="http://schemas.microsoft.com/office/drawing/2014/main" id="{F215100B-E1A6-4BC9-8D41-1383EE3983DB}"/>
              </a:ext>
            </a:extLst>
          </p:cNvPr>
          <p:cNvSpPr txBox="1">
            <a:spLocks/>
          </p:cNvSpPr>
          <p:nvPr/>
        </p:nvSpPr>
        <p:spPr>
          <a:xfrm>
            <a:off x="441950" y="900110"/>
            <a:ext cx="8494914"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History between sponges and eumetazoans:</a:t>
            </a:r>
          </a:p>
        </p:txBody>
      </p:sp>
    </p:spTree>
    <p:extLst>
      <p:ext uri="{BB962C8B-B14F-4D97-AF65-F5344CB8AC3E}">
        <p14:creationId xmlns:p14="http://schemas.microsoft.com/office/powerpoint/2010/main" val="285277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2" name="Title 1">
            <a:extLst>
              <a:ext uri="{FF2B5EF4-FFF2-40B4-BE49-F238E27FC236}">
                <a16:creationId xmlns:a16="http://schemas.microsoft.com/office/drawing/2014/main" id="{47605878-2EFA-4ACB-9C97-2C4C2B054120}"/>
              </a:ext>
            </a:extLst>
          </p:cNvPr>
          <p:cNvSpPr txBox="1">
            <a:spLocks/>
          </p:cNvSpPr>
          <p:nvPr/>
        </p:nvSpPr>
        <p:spPr>
          <a:xfrm>
            <a:off x="441950" y="1221000"/>
            <a:ext cx="8260100" cy="51773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Main objective of their study: </a:t>
            </a:r>
          </a:p>
        </p:txBody>
      </p:sp>
      <p:sp>
        <p:nvSpPr>
          <p:cNvPr id="17" name="Rectangle 16">
            <a:extLst>
              <a:ext uri="{FF2B5EF4-FFF2-40B4-BE49-F238E27FC236}">
                <a16:creationId xmlns:a16="http://schemas.microsoft.com/office/drawing/2014/main" id="{2C852C25-A4D5-4AB5-B0B4-474E7BFD8399}"/>
              </a:ext>
            </a:extLst>
          </p:cNvPr>
          <p:cNvSpPr/>
          <p:nvPr/>
        </p:nvSpPr>
        <p:spPr>
          <a:xfrm>
            <a:off x="1945286" y="2106576"/>
            <a:ext cx="6756763" cy="923330"/>
          </a:xfrm>
          <a:prstGeom prst="rect">
            <a:avLst/>
          </a:prstGeom>
        </p:spPr>
        <p:txBody>
          <a:bodyPr wrap="square">
            <a:spAutoFit/>
          </a:bodyPr>
          <a:lstStyle/>
          <a:p>
            <a:pPr algn="ctr"/>
            <a:r>
              <a:rPr lang="en-US" dirty="0">
                <a:latin typeface="Dyslexie" panose="02000000000000000000" pitchFamily="2" charset="0"/>
              </a:rPr>
              <a:t>To investigate what causes different body plans on a macroevolutionary scale using sponges and eumetazoans.</a:t>
            </a:r>
          </a:p>
        </p:txBody>
      </p:sp>
      <p:pic>
        <p:nvPicPr>
          <p:cNvPr id="18" name="Picture 6" descr="Related image">
            <a:extLst>
              <a:ext uri="{FF2B5EF4-FFF2-40B4-BE49-F238E27FC236}">
                <a16:creationId xmlns:a16="http://schemas.microsoft.com/office/drawing/2014/main" id="{6977D05D-554F-4E37-B865-1A22B9A70ED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03223" y="2423596"/>
            <a:ext cx="6286500" cy="4857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C6DAF46-3583-4891-8910-306F1366C078}"/>
              </a:ext>
            </a:extLst>
          </p:cNvPr>
          <p:cNvPicPr>
            <a:picLocks noChangeAspect="1"/>
          </p:cNvPicPr>
          <p:nvPr/>
        </p:nvPicPr>
        <p:blipFill rotWithShape="1">
          <a:blip r:embed="rId5"/>
          <a:srcRect l="17488" t="51251" r="19591" b="21176"/>
          <a:stretch/>
        </p:blipFill>
        <p:spPr>
          <a:xfrm>
            <a:off x="1945287" y="4019731"/>
            <a:ext cx="6756763" cy="1665479"/>
          </a:xfrm>
          <a:prstGeom prst="rect">
            <a:avLst/>
          </a:prstGeom>
          <a:ln w="19050">
            <a:solidFill>
              <a:schemeClr val="tx1"/>
            </a:solidFill>
          </a:ln>
        </p:spPr>
      </p:pic>
    </p:spTree>
    <p:extLst>
      <p:ext uri="{BB962C8B-B14F-4D97-AF65-F5344CB8AC3E}">
        <p14:creationId xmlns:p14="http://schemas.microsoft.com/office/powerpoint/2010/main" val="2103237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1156</TotalTime>
  <Words>639</Words>
  <Application>Microsoft Office PowerPoint</Application>
  <PresentationFormat>On-screen Show (4:3)</PresentationFormat>
  <Paragraphs>226</Paragraphs>
  <Slides>32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Batang</vt:lpstr>
      <vt:lpstr>Arial</vt:lpstr>
      <vt:lpstr>Calibri</vt:lpstr>
      <vt:lpstr>Calibri Light</vt:lpstr>
      <vt:lpstr>Dyslexie</vt:lpstr>
      <vt:lpstr>Office Theme</vt:lpstr>
      <vt:lpstr>Documenting nature: recreating published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Developmental gene expression provides clues to relationships between sponge and eumetazoan body plans</dc:title>
  <dc:creator>Ryan Fortune</dc:creator>
  <cp:lastModifiedBy>Elizabeth Glynne</cp:lastModifiedBy>
  <cp:revision>16</cp:revision>
  <dcterms:created xsi:type="dcterms:W3CDTF">2019-12-09T06:28:50Z</dcterms:created>
  <dcterms:modified xsi:type="dcterms:W3CDTF">2019-12-10T23:04:39Z</dcterms:modified>
</cp:coreProperties>
</file>