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9" r:id="rId3"/>
    <p:sldId id="270" r:id="rId4"/>
    <p:sldId id="272" r:id="rId5"/>
    <p:sldId id="257" r:id="rId6"/>
    <p:sldId id="267" r:id="rId7"/>
    <p:sldId id="277" r:id="rId8"/>
    <p:sldId id="276" r:id="rId9"/>
    <p:sldId id="279" r:id="rId10"/>
    <p:sldId id="301" r:id="rId11"/>
    <p:sldId id="265" r:id="rId12"/>
    <p:sldId id="302" r:id="rId13"/>
    <p:sldId id="273" r:id="rId14"/>
    <p:sldId id="282" r:id="rId15"/>
    <p:sldId id="281" r:id="rId16"/>
    <p:sldId id="305" r:id="rId17"/>
    <p:sldId id="260" r:id="rId18"/>
    <p:sldId id="287" r:id="rId19"/>
    <p:sldId id="298" r:id="rId20"/>
    <p:sldId id="303" r:id="rId21"/>
    <p:sldId id="293" r:id="rId22"/>
    <p:sldId id="304" r:id="rId23"/>
    <p:sldId id="294" r:id="rId24"/>
    <p:sldId id="275" r:id="rId25"/>
    <p:sldId id="299" r:id="rId26"/>
    <p:sldId id="295"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C8"/>
    <a:srgbClr val="0AB45A"/>
    <a:srgbClr val="FA78FA"/>
    <a:srgbClr val="AA0A3C"/>
    <a:srgbClr val="006E82"/>
    <a:srgbClr val="FA2800"/>
    <a:srgbClr val="00A0FA"/>
    <a:srgbClr val="F0F0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3102" autoAdjust="0"/>
  </p:normalViewPr>
  <p:slideViewPr>
    <p:cSldViewPr snapToGrid="0">
      <p:cViewPr>
        <p:scale>
          <a:sx n="162" d="100"/>
          <a:sy n="162" d="100"/>
        </p:scale>
        <p:origin x="-1824"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err="1"/>
            <a:t>Fasta</a:t>
          </a:r>
          <a:r>
            <a:rPr lang="en-US" dirty="0"/>
            <a:t> file</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Aligned using </a:t>
          </a:r>
          <a:r>
            <a:rPr lang="en-US" dirty="0" err="1"/>
            <a:t>Clustal</a:t>
          </a:r>
          <a:endParaRPr lang="en-US" dirty="0"/>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dgm:spPr/>
      <dgm:t>
        <a:bodyPr/>
        <a:lstStyle/>
        <a:p>
          <a:r>
            <a:rPr lang="en-US" dirty="0"/>
            <a:t>Converted to Nexus format</a:t>
          </a:r>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9F9A03C6-DF23-4F03-BE85-24501C33864F}">
      <dgm:prSet phldrT="[Text]"/>
      <dgm:spPr/>
      <dgm:t>
        <a:bodyPr/>
        <a:lstStyle/>
        <a:p>
          <a:r>
            <a:rPr lang="en-US" dirty="0"/>
            <a:t>Run </a:t>
          </a:r>
          <a:r>
            <a:rPr lang="en-US" dirty="0" err="1"/>
            <a:t>MrBayes</a:t>
          </a:r>
          <a:endParaRPr lang="en-US" dirty="0"/>
        </a:p>
      </dgm:t>
    </dgm:pt>
    <dgm:pt modelId="{10DC7534-5866-495E-8BE3-2C3215AD97F7}" type="parTrans" cxnId="{08BF7F4D-B4F9-433B-B325-556F123546B0}">
      <dgm:prSet/>
      <dgm:spPr/>
      <dgm:t>
        <a:bodyPr/>
        <a:lstStyle/>
        <a:p>
          <a:endParaRPr lang="en-US"/>
        </a:p>
      </dgm:t>
    </dgm:pt>
    <dgm:pt modelId="{BE9A3851-EA3A-4809-B86F-881DF96A815E}" type="sibTrans" cxnId="{08BF7F4D-B4F9-433B-B325-556F123546B0}">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1"/>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1"/>
      <dgm:spPr/>
    </dgm:pt>
    <dgm:pt modelId="{9F0BF059-863C-4F7C-A63A-F1F4CA490CF0}" type="pres">
      <dgm:prSet presAssocID="{362B6F71-2C4F-4317-9EC8-498FECBC478E}" presName="hierChild3" presStyleCnt="0"/>
      <dgm:spPr/>
    </dgm:pt>
    <dgm:pt modelId="{5C9946F2-E2BB-4B54-B854-74F49C310EB2}" type="pres">
      <dgm:prSet presAssocID="{10DC7534-5866-495E-8BE3-2C3215AD97F7}" presName="Name19" presStyleLbl="parChTrans1D4" presStyleIdx="0" presStyleCnt="2"/>
      <dgm:spPr/>
    </dgm:pt>
    <dgm:pt modelId="{BBBB1BAA-FA08-44E8-B65A-F178EAEB2CE6}" type="pres">
      <dgm:prSet presAssocID="{9F9A03C6-DF23-4F03-BE85-24501C33864F}" presName="Name21" presStyleCnt="0"/>
      <dgm:spPr/>
    </dgm:pt>
    <dgm:pt modelId="{CCC6C37A-BD73-4601-ACB4-EFB7110DA8D5}" type="pres">
      <dgm:prSet presAssocID="{9F9A03C6-DF23-4F03-BE85-24501C33864F}" presName="level2Shape" presStyleLbl="node4" presStyleIdx="0" presStyleCnt="2"/>
      <dgm:spPr/>
    </dgm:pt>
    <dgm:pt modelId="{315C3B99-9507-4540-9CB4-1FD07F720251}" type="pres">
      <dgm:prSet presAssocID="{9F9A03C6-DF23-4F03-BE85-24501C33864F}" presName="hierChild3" presStyleCnt="0"/>
      <dgm:spPr/>
    </dgm:pt>
    <dgm:pt modelId="{ECFCD44B-153F-47BE-AC0B-085156E5B810}" type="pres">
      <dgm:prSet presAssocID="{20529B5F-1AFA-4853-AFC2-AA3CC05FC23F}" presName="Name19" presStyleLbl="parChTrans1D4" presStyleIdx="1" presStyleCnt="2"/>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4" presStyleIdx="1" presStyleCnt="2"/>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Lst>
  <dgm:cxnLst>
    <dgm:cxn modelId="{98596802-B5DE-4359-AE03-89485F2F209A}" type="presOf" srcId="{9F9A03C6-DF23-4F03-BE85-24501C33864F}" destId="{CCC6C37A-BD73-4601-ACB4-EFB7110DA8D5}" srcOrd="0" destOrd="0" presId="urn:microsoft.com/office/officeart/2005/8/layout/hierarchy6"/>
    <dgm:cxn modelId="{472B1210-5581-4B02-8AAB-4080117896E3}" srcId="{B727F245-4F93-4119-B764-B9ADAED66400}" destId="{362B6F71-2C4F-4317-9EC8-498FECBC478E}" srcOrd="0" destOrd="0" parTransId="{EBDB7462-7388-49FC-8946-19AE7418E50A}" sibTransId="{41A990D1-C92D-434F-9C15-CE8D25416D9E}"/>
    <dgm:cxn modelId="{43E3992C-D753-42C4-B090-104984152E42}" type="presOf" srcId="{10DC7534-5866-495E-8BE3-2C3215AD97F7}" destId="{5C9946F2-E2BB-4B54-B854-74F49C310EB2}" srcOrd="0" destOrd="0" presId="urn:microsoft.com/office/officeart/2005/8/layout/hierarchy6"/>
    <dgm:cxn modelId="{08BF7F4D-B4F9-433B-B325-556F123546B0}" srcId="{362B6F71-2C4F-4317-9EC8-498FECBC478E}" destId="{9F9A03C6-DF23-4F03-BE85-24501C33864F}" srcOrd="0" destOrd="0" parTransId="{10DC7534-5866-495E-8BE3-2C3215AD97F7}" sibTransId="{BE9A3851-EA3A-4809-B86F-881DF96A815E}"/>
    <dgm:cxn modelId="{C8B8717C-4640-42FB-B1FE-32A6D31BCEDE}" type="presOf" srcId="{B727F245-4F93-4119-B764-B9ADAED66400}" destId="{822E8B1A-00BA-4B0F-90B8-18F0336C57F6}"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69B7F588-2CB4-4C6F-9666-026BE0B175FA}" srcId="{9F9A03C6-DF23-4F03-BE85-24501C33864F}" destId="{B384ECA6-AD20-4D0D-AA7C-A433FC69E5C2}" srcOrd="0" destOrd="0" parTransId="{20529B5F-1AFA-4853-AFC2-AA3CC05FC23F}" sibTransId="{F4EB0A57-0DA4-49AF-BEA4-499052467AFF}"/>
    <dgm:cxn modelId="{0E51708F-E48F-444E-A80E-AD659DC95D65}" type="presOf" srcId="{C9423769-D2C8-4F94-846B-7D5A16C918E2}" destId="{E25C3278-2C7F-4DF4-954B-3BDD0C88303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26B993C9-98AE-45F2-AC1B-D978F16AAFD8}" type="presOf" srcId="{20529B5F-1AFA-4853-AFC2-AA3CC05FC23F}" destId="{ECFCD44B-153F-47BE-AC0B-085156E5B810}" srcOrd="0" destOrd="0" presId="urn:microsoft.com/office/officeart/2005/8/layout/hierarchy6"/>
    <dgm:cxn modelId="{0BCF22D6-C400-4BCC-84A5-066E14C729B3}" type="presOf" srcId="{B384ECA6-AD20-4D0D-AA7C-A433FC69E5C2}" destId="{05A807ED-5EF2-45D8-AE5B-1CD7418B6077}"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B540B37-C52F-4ED1-9C34-FCB944A5B666}" type="presParOf" srcId="{9F0BF059-863C-4F7C-A63A-F1F4CA490CF0}" destId="{5C9946F2-E2BB-4B54-B854-74F49C310EB2}" srcOrd="0" destOrd="0" presId="urn:microsoft.com/office/officeart/2005/8/layout/hierarchy6"/>
    <dgm:cxn modelId="{1572CAE9-3BF2-4B92-86AA-759537972E98}" type="presParOf" srcId="{9F0BF059-863C-4F7C-A63A-F1F4CA490CF0}" destId="{BBBB1BAA-FA08-44E8-B65A-F178EAEB2CE6}" srcOrd="1" destOrd="0" presId="urn:microsoft.com/office/officeart/2005/8/layout/hierarchy6"/>
    <dgm:cxn modelId="{F0931048-D692-43A2-8CB0-912E726109BC}" type="presParOf" srcId="{BBBB1BAA-FA08-44E8-B65A-F178EAEB2CE6}" destId="{CCC6C37A-BD73-4601-ACB4-EFB7110DA8D5}" srcOrd="0" destOrd="0" presId="urn:microsoft.com/office/officeart/2005/8/layout/hierarchy6"/>
    <dgm:cxn modelId="{66D1CEE4-D2CE-45C8-B9B8-42555F4F496E}" type="presParOf" srcId="{BBBB1BAA-FA08-44E8-B65A-F178EAEB2CE6}" destId="{315C3B99-9507-4540-9CB4-1FD07F720251}" srcOrd="1" destOrd="0" presId="urn:microsoft.com/office/officeart/2005/8/layout/hierarchy6"/>
    <dgm:cxn modelId="{609D45E9-51E0-4298-9742-D2F08DB45E90}" type="presParOf" srcId="{315C3B99-9507-4540-9CB4-1FD07F720251}" destId="{ECFCD44B-153F-47BE-AC0B-085156E5B810}" srcOrd="0" destOrd="0" presId="urn:microsoft.com/office/officeart/2005/8/layout/hierarchy6"/>
    <dgm:cxn modelId="{0407692F-2717-4EF7-8254-366F2C7F4F66}" type="presParOf" srcId="{315C3B99-9507-4540-9CB4-1FD07F720251}" destId="{766C36B4-47B4-4CBE-91F2-1523D930C047}" srcOrd="1" destOrd="0" presId="urn:microsoft.com/office/officeart/2005/8/layout/hierarchy6"/>
    <dgm:cxn modelId="{E14BB53F-1B73-4F1C-9755-ADAF979AB59E}" type="presParOf" srcId="{766C36B4-47B4-4CBE-91F2-1523D930C047}" destId="{05A807ED-5EF2-45D8-AE5B-1CD7418B6077}" srcOrd="0" destOrd="0" presId="urn:microsoft.com/office/officeart/2005/8/layout/hierarchy6"/>
    <dgm:cxn modelId="{D5C545EC-720D-43FA-836A-95480C6DAB3C}"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Sequence alignment</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RSEM</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2BA38ACC-78CB-4052-AC7D-83344B3F76AC}">
      <dgm:prSet phldrT="[Text]"/>
      <dgm:spPr/>
      <dgm:t>
        <a:bodyPr/>
        <a:lstStyle/>
        <a:p>
          <a:r>
            <a:rPr lang="en-US" dirty="0"/>
            <a:t>Bowtie2</a:t>
          </a:r>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dgm:spPr/>
      <dgm:t>
        <a:bodyPr/>
        <a:lstStyle/>
        <a:p>
          <a:r>
            <a:rPr lang="en-US" dirty="0"/>
            <a:t>Count Data for </a:t>
          </a:r>
          <a:r>
            <a:rPr lang="en-US" dirty="0" err="1"/>
            <a:t>DESeq</a:t>
          </a:r>
          <a:endParaRPr lang="en-US" dirty="0"/>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0" presStyleCnt="1"/>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0" presStyleCnt="1" custLinFactNeighborX="-65678" custLinFactNeighborY="-4361"/>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Lst>
  <dgm:cxnLst>
    <dgm:cxn modelId="{11B38B1A-072E-4113-9F34-385B80B3C0CA}" type="presOf" srcId="{DD705CB8-984B-4881-A1AB-069427C93122}" destId="{6060F710-9C30-484B-BCA4-695BA2D8448A}"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5C2D6A6B-1854-41D7-B556-53D5A5504FB3}" srcId="{2BA38ACC-78CB-4052-AC7D-83344B3F76AC}" destId="{90AEFB84-1338-4240-A3EC-68F3C92149EC}" srcOrd="0" destOrd="0" parTransId="{DD705CB8-984B-4881-A1AB-069427C93122}" sibTransId="{5E4A4361-7AC6-46D4-AF99-B3531D6816A5}"/>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Count data</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err="1"/>
            <a:t>DESeq</a:t>
          </a:r>
          <a:r>
            <a:rPr lang="en-US" dirty="0"/>
            <a:t> normalized</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ECFCD44B-153F-47BE-AC0B-085156E5B810}" type="pres">
      <dgm:prSet presAssocID="{20529B5F-1AFA-4853-AFC2-AA3CC05FC23F}" presName="Name19" presStyleLbl="parChTrans1D3" presStyleIdx="0" presStyleCnt="1"/>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3" presStyleIdx="0" presStyleCnt="1"/>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Lst>
  <dgm:cxnLst>
    <dgm:cxn modelId="{C8B8717C-4640-42FB-B1FE-32A6D31BCEDE}" type="presOf" srcId="{B727F245-4F93-4119-B764-B9ADAED66400}" destId="{822E8B1A-00BA-4B0F-90B8-18F0336C57F6}" srcOrd="0" destOrd="0" presId="urn:microsoft.com/office/officeart/2005/8/layout/hierarchy6"/>
    <dgm:cxn modelId="{69B7F588-2CB4-4C6F-9666-026BE0B175FA}" srcId="{B727F245-4F93-4119-B764-B9ADAED66400}" destId="{B384ECA6-AD20-4D0D-AA7C-A433FC69E5C2}" srcOrd="0" destOrd="0" parTransId="{20529B5F-1AFA-4853-AFC2-AA3CC05FC23F}" sibTransId="{F4EB0A57-0DA4-49AF-BEA4-499052467AFF}"/>
    <dgm:cxn modelId="{6A55C08C-FC8E-4747-95AF-12B979CE6341}" type="presOf" srcId="{B384ECA6-AD20-4D0D-AA7C-A433FC69E5C2}" destId="{05A807ED-5EF2-45D8-AE5B-1CD7418B6077}"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51A9A4E0-6AE1-4DB1-9D47-B0144A383F1B}" type="presOf" srcId="{20529B5F-1AFA-4853-AFC2-AA3CC05FC23F}" destId="{ECFCD44B-153F-47BE-AC0B-085156E5B810}"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B8118B8A-EAAD-450C-93E1-687CB688D3FA}" type="presParOf" srcId="{EF6348E2-F1BC-41CB-B5FA-75C1D56DB8D2}" destId="{ECFCD44B-153F-47BE-AC0B-085156E5B810}" srcOrd="0" destOrd="0" presId="urn:microsoft.com/office/officeart/2005/8/layout/hierarchy6"/>
    <dgm:cxn modelId="{D00D7A7D-0C03-458C-8356-9A0CE1DA7316}" type="presParOf" srcId="{EF6348E2-F1BC-41CB-B5FA-75C1D56DB8D2}" destId="{766C36B4-47B4-4CBE-91F2-1523D930C047}" srcOrd="1" destOrd="0" presId="urn:microsoft.com/office/officeart/2005/8/layout/hierarchy6"/>
    <dgm:cxn modelId="{A335EEE0-2A83-4AD0-82E2-2F0A95234343}" type="presParOf" srcId="{766C36B4-47B4-4CBE-91F2-1523D930C047}" destId="{05A807ED-5EF2-45D8-AE5B-1CD7418B6077}" srcOrd="0" destOrd="0" presId="urn:microsoft.com/office/officeart/2005/8/layout/hierarchy6"/>
    <dgm:cxn modelId="{14442DF3-6683-4C80-BF3B-01CC97719813}"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3105787" y="2361"/>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Fasta</a:t>
          </a:r>
          <a:r>
            <a:rPr lang="en-US" sz="1400" kern="1200" dirty="0"/>
            <a:t> file</a:t>
          </a:r>
        </a:p>
      </dsp:txBody>
      <dsp:txXfrm>
        <a:off x="3128539" y="25113"/>
        <a:ext cx="1119729" cy="731318"/>
      </dsp:txXfrm>
    </dsp:sp>
    <dsp:sp modelId="{96C48980-A0CD-4E4A-BC68-F2194729EB0A}">
      <dsp:nvSpPr>
        <dsp:cNvPr id="0" name=""/>
        <dsp:cNvSpPr/>
      </dsp:nvSpPr>
      <dsp:spPr>
        <a:xfrm>
          <a:off x="3642684" y="779183"/>
          <a:ext cx="91440" cy="310728"/>
        </a:xfrm>
        <a:custGeom>
          <a:avLst/>
          <a:gdLst/>
          <a:ahLst/>
          <a:cxnLst/>
          <a:rect l="0" t="0" r="0" b="0"/>
          <a:pathLst>
            <a:path>
              <a:moveTo>
                <a:pt x="45720" y="0"/>
              </a:moveTo>
              <a:lnTo>
                <a:pt x="45720" y="3107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105787" y="1089912"/>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Aligned using </a:t>
          </a:r>
          <a:r>
            <a:rPr lang="en-US" sz="1400" kern="1200" dirty="0" err="1"/>
            <a:t>Clustal</a:t>
          </a:r>
          <a:endParaRPr lang="en-US" sz="1400" kern="1200" dirty="0"/>
        </a:p>
      </dsp:txBody>
      <dsp:txXfrm>
        <a:off x="3128539" y="1112664"/>
        <a:ext cx="1119729" cy="731318"/>
      </dsp:txXfrm>
    </dsp:sp>
    <dsp:sp modelId="{7B6EC39C-6336-4C4E-A454-54B9AA3030FF}">
      <dsp:nvSpPr>
        <dsp:cNvPr id="0" name=""/>
        <dsp:cNvSpPr/>
      </dsp:nvSpPr>
      <dsp:spPr>
        <a:xfrm>
          <a:off x="3642684" y="1866734"/>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3105787" y="2177462"/>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Converted to Nexus format</a:t>
          </a:r>
        </a:p>
      </dsp:txBody>
      <dsp:txXfrm>
        <a:off x="3128539" y="2200214"/>
        <a:ext cx="1119729" cy="731318"/>
      </dsp:txXfrm>
    </dsp:sp>
    <dsp:sp modelId="{5C9946F2-E2BB-4B54-B854-74F49C310EB2}">
      <dsp:nvSpPr>
        <dsp:cNvPr id="0" name=""/>
        <dsp:cNvSpPr/>
      </dsp:nvSpPr>
      <dsp:spPr>
        <a:xfrm>
          <a:off x="3642684" y="2954285"/>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6C37A-BD73-4601-ACB4-EFB7110DA8D5}">
      <dsp:nvSpPr>
        <dsp:cNvPr id="0" name=""/>
        <dsp:cNvSpPr/>
      </dsp:nvSpPr>
      <dsp:spPr>
        <a:xfrm>
          <a:off x="3105787" y="3265013"/>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Run </a:t>
          </a:r>
          <a:r>
            <a:rPr lang="en-US" sz="1400" kern="1200" dirty="0" err="1"/>
            <a:t>MrBayes</a:t>
          </a:r>
          <a:endParaRPr lang="en-US" sz="1400" kern="1200" dirty="0"/>
        </a:p>
      </dsp:txBody>
      <dsp:txXfrm>
        <a:off x="3128539" y="3287765"/>
        <a:ext cx="1119729" cy="731318"/>
      </dsp:txXfrm>
    </dsp:sp>
    <dsp:sp modelId="{ECFCD44B-153F-47BE-AC0B-085156E5B810}">
      <dsp:nvSpPr>
        <dsp:cNvPr id="0" name=""/>
        <dsp:cNvSpPr/>
      </dsp:nvSpPr>
      <dsp:spPr>
        <a:xfrm>
          <a:off x="3642684" y="4041835"/>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105787" y="4352564"/>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Visualization</a:t>
          </a:r>
        </a:p>
      </dsp:txBody>
      <dsp:txXfrm>
        <a:off x="3128539" y="4375316"/>
        <a:ext cx="1119729" cy="731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3117764" y="445"/>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Sequence alignment</a:t>
          </a:r>
        </a:p>
      </dsp:txBody>
      <dsp:txXfrm>
        <a:off x="3149081" y="31762"/>
        <a:ext cx="1541224" cy="1006605"/>
      </dsp:txXfrm>
    </dsp:sp>
    <dsp:sp modelId="{96C48980-A0CD-4E4A-BC68-F2194729EB0A}">
      <dsp:nvSpPr>
        <dsp:cNvPr id="0" name=""/>
        <dsp:cNvSpPr/>
      </dsp:nvSpPr>
      <dsp:spPr>
        <a:xfrm>
          <a:off x="2877185" y="1069684"/>
          <a:ext cx="1042508" cy="427695"/>
        </a:xfrm>
        <a:custGeom>
          <a:avLst/>
          <a:gdLst/>
          <a:ahLst/>
          <a:cxnLst/>
          <a:rect l="0" t="0" r="0" b="0"/>
          <a:pathLst>
            <a:path>
              <a:moveTo>
                <a:pt x="1042508" y="0"/>
              </a:moveTo>
              <a:lnTo>
                <a:pt x="1042508" y="213847"/>
              </a:lnTo>
              <a:lnTo>
                <a:pt x="0" y="213847"/>
              </a:lnTo>
              <a:lnTo>
                <a:pt x="0" y="427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075255" y="1497380"/>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RSEM</a:t>
          </a:r>
        </a:p>
      </dsp:txBody>
      <dsp:txXfrm>
        <a:off x="2106572" y="1528697"/>
        <a:ext cx="1541224" cy="1006605"/>
      </dsp:txXfrm>
    </dsp:sp>
    <dsp:sp modelId="{667A4CE5-1C37-4F92-B905-3AD81A3D9953}">
      <dsp:nvSpPr>
        <dsp:cNvPr id="0" name=""/>
        <dsp:cNvSpPr/>
      </dsp:nvSpPr>
      <dsp:spPr>
        <a:xfrm>
          <a:off x="3919693" y="1069684"/>
          <a:ext cx="1042508" cy="427695"/>
        </a:xfrm>
        <a:custGeom>
          <a:avLst/>
          <a:gdLst/>
          <a:ahLst/>
          <a:cxnLst/>
          <a:rect l="0" t="0" r="0" b="0"/>
          <a:pathLst>
            <a:path>
              <a:moveTo>
                <a:pt x="0" y="0"/>
              </a:moveTo>
              <a:lnTo>
                <a:pt x="0" y="213847"/>
              </a:lnTo>
              <a:lnTo>
                <a:pt x="1042508" y="213847"/>
              </a:lnTo>
              <a:lnTo>
                <a:pt x="1042508" y="427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160272" y="1497380"/>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Bowtie2</a:t>
          </a:r>
        </a:p>
      </dsp:txBody>
      <dsp:txXfrm>
        <a:off x="4191589" y="1528697"/>
        <a:ext cx="1541224" cy="1006605"/>
      </dsp:txXfrm>
    </dsp:sp>
    <dsp:sp modelId="{6060F710-9C30-484B-BCA4-695BA2D8448A}">
      <dsp:nvSpPr>
        <dsp:cNvPr id="0" name=""/>
        <dsp:cNvSpPr/>
      </dsp:nvSpPr>
      <dsp:spPr>
        <a:xfrm>
          <a:off x="3908819" y="2566619"/>
          <a:ext cx="1053382" cy="381066"/>
        </a:xfrm>
        <a:custGeom>
          <a:avLst/>
          <a:gdLst/>
          <a:ahLst/>
          <a:cxnLst/>
          <a:rect l="0" t="0" r="0" b="0"/>
          <a:pathLst>
            <a:path>
              <a:moveTo>
                <a:pt x="1053382" y="0"/>
              </a:moveTo>
              <a:lnTo>
                <a:pt x="1053382" y="190533"/>
              </a:lnTo>
              <a:lnTo>
                <a:pt x="0" y="190533"/>
              </a:lnTo>
              <a:lnTo>
                <a:pt x="0" y="3810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3106889" y="2947685"/>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Count Data for </a:t>
          </a:r>
          <a:r>
            <a:rPr lang="en-US" sz="2300" kern="1200" dirty="0" err="1"/>
            <a:t>DESeq</a:t>
          </a:r>
          <a:endParaRPr lang="en-US" sz="2300" kern="1200" dirty="0"/>
        </a:p>
      </dsp:txBody>
      <dsp:txXfrm>
        <a:off x="3138206" y="2979002"/>
        <a:ext cx="1541224" cy="1006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2247304" y="3571"/>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Count data</a:t>
          </a:r>
        </a:p>
      </dsp:txBody>
      <dsp:txXfrm>
        <a:off x="2278573" y="34840"/>
        <a:ext cx="1538852" cy="1005055"/>
      </dsp:txXfrm>
    </dsp:sp>
    <dsp:sp modelId="{96C48980-A0CD-4E4A-BC68-F2194729EB0A}">
      <dsp:nvSpPr>
        <dsp:cNvPr id="0" name=""/>
        <dsp:cNvSpPr/>
      </dsp:nvSpPr>
      <dsp:spPr>
        <a:xfrm>
          <a:off x="3002280" y="1071165"/>
          <a:ext cx="91440" cy="427037"/>
        </a:xfrm>
        <a:custGeom>
          <a:avLst/>
          <a:gdLst/>
          <a:ahLst/>
          <a:cxnLst/>
          <a:rect l="0" t="0" r="0" b="0"/>
          <a:pathLst>
            <a:path>
              <a:moveTo>
                <a:pt x="45720" y="0"/>
              </a:moveTo>
              <a:lnTo>
                <a:pt x="45720" y="427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247304" y="1498203"/>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DESeq</a:t>
          </a:r>
          <a:r>
            <a:rPr lang="en-US" sz="2100" kern="1200" dirty="0"/>
            <a:t> normalized</a:t>
          </a:r>
        </a:p>
      </dsp:txBody>
      <dsp:txXfrm>
        <a:off x="2278573" y="1529472"/>
        <a:ext cx="1538852" cy="1005055"/>
      </dsp:txXfrm>
    </dsp:sp>
    <dsp:sp modelId="{ECFCD44B-153F-47BE-AC0B-085156E5B810}">
      <dsp:nvSpPr>
        <dsp:cNvPr id="0" name=""/>
        <dsp:cNvSpPr/>
      </dsp:nvSpPr>
      <dsp:spPr>
        <a:xfrm>
          <a:off x="3002280" y="2565796"/>
          <a:ext cx="91440" cy="427037"/>
        </a:xfrm>
        <a:custGeom>
          <a:avLst/>
          <a:gdLst/>
          <a:ahLst/>
          <a:cxnLst/>
          <a:rect l="0" t="0" r="0" b="0"/>
          <a:pathLst>
            <a:path>
              <a:moveTo>
                <a:pt x="45720" y="0"/>
              </a:moveTo>
              <a:lnTo>
                <a:pt x="45720" y="4270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2247304" y="2992834"/>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2278573" y="3024103"/>
        <a:ext cx="1538852" cy="10050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20</a:t>
            </a:fld>
            <a:endParaRPr lang="en-US"/>
          </a:p>
        </p:txBody>
      </p:sp>
    </p:spTree>
    <p:extLst>
      <p:ext uri="{BB962C8B-B14F-4D97-AF65-F5344CB8AC3E}">
        <p14:creationId xmlns:p14="http://schemas.microsoft.com/office/powerpoint/2010/main" val="40011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turn out well. Comb results. </a:t>
            </a:r>
            <a:br>
              <a:rPr lang="en-US" dirty="0"/>
            </a:br>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21</a:t>
            </a:fld>
            <a:endParaRPr lang="en-US"/>
          </a:p>
        </p:txBody>
      </p:sp>
    </p:spTree>
    <p:extLst>
      <p:ext uri="{BB962C8B-B14F-4D97-AF65-F5344CB8AC3E}">
        <p14:creationId xmlns:p14="http://schemas.microsoft.com/office/powerpoint/2010/main" val="1893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name issues</a:t>
            </a:r>
          </a:p>
        </p:txBody>
      </p:sp>
      <p:sp>
        <p:nvSpPr>
          <p:cNvPr id="4" name="Slide Number Placeholder 3"/>
          <p:cNvSpPr>
            <a:spLocks noGrp="1"/>
          </p:cNvSpPr>
          <p:nvPr>
            <p:ph type="sldNum" sz="quarter" idx="5"/>
          </p:nvPr>
        </p:nvSpPr>
        <p:spPr/>
        <p:txBody>
          <a:bodyPr/>
          <a:lstStyle/>
          <a:p>
            <a:fld id="{BB0F115E-096D-4D34-AC4F-E5CEA8111CE3}" type="slidenum">
              <a:rPr lang="en-US" smtClean="0"/>
              <a:t>22</a:t>
            </a:fld>
            <a:endParaRPr lang="en-US"/>
          </a:p>
        </p:txBody>
      </p:sp>
    </p:spTree>
    <p:extLst>
      <p:ext uri="{BB962C8B-B14F-4D97-AF65-F5344CB8AC3E}">
        <p14:creationId xmlns:p14="http://schemas.microsoft.com/office/powerpoint/2010/main" val="231413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heat map</a:t>
            </a:r>
          </a:p>
        </p:txBody>
      </p:sp>
      <p:sp>
        <p:nvSpPr>
          <p:cNvPr id="4" name="Slide Number Placeholder 3"/>
          <p:cNvSpPr>
            <a:spLocks noGrp="1"/>
          </p:cNvSpPr>
          <p:nvPr>
            <p:ph type="sldNum" sz="quarter" idx="5"/>
          </p:nvPr>
        </p:nvSpPr>
        <p:spPr/>
        <p:txBody>
          <a:bodyPr/>
          <a:lstStyle/>
          <a:p>
            <a:fld id="{BB0F115E-096D-4D34-AC4F-E5CEA8111CE3}" type="slidenum">
              <a:rPr lang="en-US" smtClean="0"/>
              <a:t>23</a:t>
            </a:fld>
            <a:endParaRPr lang="en-US"/>
          </a:p>
        </p:txBody>
      </p:sp>
    </p:spTree>
    <p:extLst>
      <p:ext uri="{BB962C8B-B14F-4D97-AF65-F5344CB8AC3E}">
        <p14:creationId xmlns:p14="http://schemas.microsoft.com/office/powerpoint/2010/main" val="150742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comparison of results and replication</a:t>
            </a:r>
          </a:p>
        </p:txBody>
      </p:sp>
      <p:sp>
        <p:nvSpPr>
          <p:cNvPr id="4" name="Slide Number Placeholder 3"/>
          <p:cNvSpPr>
            <a:spLocks noGrp="1"/>
          </p:cNvSpPr>
          <p:nvPr>
            <p:ph type="sldNum" sz="quarter" idx="5"/>
          </p:nvPr>
        </p:nvSpPr>
        <p:spPr/>
        <p:txBody>
          <a:bodyPr/>
          <a:lstStyle/>
          <a:p>
            <a:fld id="{BB0F115E-096D-4D34-AC4F-E5CEA8111CE3}" type="slidenum">
              <a:rPr lang="en-US" smtClean="0"/>
              <a:t>24</a:t>
            </a:fld>
            <a:endParaRPr lang="en-US"/>
          </a:p>
        </p:txBody>
      </p:sp>
    </p:spTree>
    <p:extLst>
      <p:ext uri="{BB962C8B-B14F-4D97-AF65-F5344CB8AC3E}">
        <p14:creationId xmlns:p14="http://schemas.microsoft.com/office/powerpoint/2010/main" val="268167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thoughts and final comments about replication of a Nature paper</a:t>
            </a:r>
          </a:p>
        </p:txBody>
      </p:sp>
      <p:sp>
        <p:nvSpPr>
          <p:cNvPr id="4" name="Slide Number Placeholder 3"/>
          <p:cNvSpPr>
            <a:spLocks noGrp="1"/>
          </p:cNvSpPr>
          <p:nvPr>
            <p:ph type="sldNum" sz="quarter" idx="5"/>
          </p:nvPr>
        </p:nvSpPr>
        <p:spPr/>
        <p:txBody>
          <a:bodyPr/>
          <a:lstStyle/>
          <a:p>
            <a:fld id="{BB0F115E-096D-4D34-AC4F-E5CEA8111CE3}" type="slidenum">
              <a:rPr lang="en-US" smtClean="0"/>
              <a:t>25</a:t>
            </a:fld>
            <a:endParaRPr lang="en-US"/>
          </a:p>
        </p:txBody>
      </p:sp>
    </p:spTree>
    <p:extLst>
      <p:ext uri="{BB962C8B-B14F-4D97-AF65-F5344CB8AC3E}">
        <p14:creationId xmlns:p14="http://schemas.microsoft.com/office/powerpoint/2010/main" val="11385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2738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8</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11</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12</a:t>
            </a:fld>
            <a:endParaRPr lang="en-US"/>
          </a:p>
        </p:txBody>
      </p:sp>
    </p:spTree>
    <p:extLst>
      <p:ext uri="{BB962C8B-B14F-4D97-AF65-F5344CB8AC3E}">
        <p14:creationId xmlns:p14="http://schemas.microsoft.com/office/powerpoint/2010/main" val="42044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19</a:t>
            </a:fld>
            <a:endParaRPr lang="en-US"/>
          </a:p>
        </p:txBody>
      </p:sp>
    </p:spTree>
    <p:extLst>
      <p:ext uri="{BB962C8B-B14F-4D97-AF65-F5344CB8AC3E}">
        <p14:creationId xmlns:p14="http://schemas.microsoft.com/office/powerpoint/2010/main" val="7932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weeger/BCB546X_FinalGroup"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umetazo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Spong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3" name="Title 1">
            <a:extLst>
              <a:ext uri="{FF2B5EF4-FFF2-40B4-BE49-F238E27FC236}">
                <a16:creationId xmlns:a16="http://schemas.microsoft.com/office/drawing/2014/main" id="{546C0E2D-F390-460A-89B9-CAA18234A737}"/>
              </a:ext>
            </a:extLst>
          </p:cNvPr>
          <p:cNvSpPr txBox="1">
            <a:spLocks/>
          </p:cNvSpPr>
          <p:nvPr/>
        </p:nvSpPr>
        <p:spPr>
          <a:xfrm>
            <a:off x="4279900" y="4888153"/>
            <a:ext cx="4114800" cy="56211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2400" dirty="0">
                <a:latin typeface="Dyslexie" panose="02000000000000000000" pitchFamily="2" charset="0"/>
              </a:rPr>
              <a:t>The eclectics:</a:t>
            </a:r>
          </a:p>
          <a:p>
            <a:pPr algn="l"/>
            <a:endParaRPr lang="en-US" sz="2400" dirty="0">
              <a:latin typeface="Dyslexie" panose="02000000000000000000" pitchFamily="2" charset="0"/>
            </a:endParaRPr>
          </a:p>
        </p:txBody>
      </p:sp>
      <p:sp>
        <p:nvSpPr>
          <p:cNvPr id="14" name="Title 1">
            <a:extLst>
              <a:ext uri="{FF2B5EF4-FFF2-40B4-BE49-F238E27FC236}">
                <a16:creationId xmlns:a16="http://schemas.microsoft.com/office/drawing/2014/main" id="{611B45A6-58ED-4775-A1A7-4F353E31DE2F}"/>
              </a:ext>
            </a:extLst>
          </p:cNvPr>
          <p:cNvSpPr txBox="1">
            <a:spLocks/>
          </p:cNvSpPr>
          <p:nvPr/>
        </p:nvSpPr>
        <p:spPr>
          <a:xfrm>
            <a:off x="4831124" y="4908841"/>
            <a:ext cx="3764256" cy="180811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000" dirty="0">
                <a:latin typeface="Dyslexie" panose="02000000000000000000" pitchFamily="2" charset="0"/>
              </a:rPr>
              <a:t>Elizabeth Glynne</a:t>
            </a:r>
          </a:p>
          <a:p>
            <a:r>
              <a:rPr lang="en-US" sz="2000" dirty="0">
                <a:latin typeface="Dyslexie" panose="02000000000000000000" pitchFamily="2" charset="0"/>
              </a:rPr>
              <a:t>Axelle </a:t>
            </a:r>
            <a:r>
              <a:rPr lang="en-US" sz="2000" dirty="0" err="1">
                <a:latin typeface="Dyslexie" panose="02000000000000000000" pitchFamily="2" charset="0"/>
              </a:rPr>
              <a:t>Weeger</a:t>
            </a:r>
            <a:endParaRPr lang="en-US" sz="2000" dirty="0">
              <a:latin typeface="Dyslexie" panose="02000000000000000000" pitchFamily="2" charset="0"/>
            </a:endParaRPr>
          </a:p>
          <a:p>
            <a:r>
              <a:rPr lang="en-US" sz="2000" dirty="0" err="1">
                <a:latin typeface="Dyslexie" panose="02000000000000000000" pitchFamily="2" charset="0"/>
              </a:rPr>
              <a:t>Huyu</a:t>
            </a:r>
            <a:r>
              <a:rPr lang="en-US" sz="2000" dirty="0">
                <a:latin typeface="Dyslexie" panose="02000000000000000000" pitchFamily="2" charset="0"/>
              </a:rPr>
              <a:t> Liu</a:t>
            </a:r>
          </a:p>
          <a:p>
            <a:r>
              <a:rPr lang="en-US" sz="2000" dirty="0">
                <a:latin typeface="Dyslexie" panose="02000000000000000000" pitchFamily="2" charset="0"/>
              </a:rPr>
              <a:t>Ryan Fortune</a:t>
            </a:r>
          </a:p>
          <a:p>
            <a:r>
              <a:rPr lang="en-US" sz="2000" dirty="0">
                <a:latin typeface="Dyslexie" panose="02000000000000000000" pitchFamily="2" charset="0"/>
              </a:rPr>
              <a:t>Akhil </a:t>
            </a:r>
            <a:r>
              <a:rPr lang="en-US" sz="2000" dirty="0" err="1">
                <a:latin typeface="Dyslexie" panose="02000000000000000000" pitchFamily="2" charset="0"/>
              </a:rPr>
              <a:t>Anilkumar</a:t>
            </a:r>
            <a:endParaRPr lang="en-US" sz="2000" dirty="0">
              <a:latin typeface="Dyslexie" panose="02000000000000000000" pitchFamily="2" charset="0"/>
            </a:endParaRP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3" name="Rectangle 12">
            <a:extLst>
              <a:ext uri="{FF2B5EF4-FFF2-40B4-BE49-F238E27FC236}">
                <a16:creationId xmlns:a16="http://schemas.microsoft.com/office/drawing/2014/main" id="{9F1C674B-B245-4258-BD53-534DCD100063}"/>
              </a:ext>
            </a:extLst>
          </p:cNvPr>
          <p:cNvSpPr/>
          <p:nvPr/>
        </p:nvSpPr>
        <p:spPr>
          <a:xfrm>
            <a:off x="846645" y="3100566"/>
            <a:ext cx="4186719" cy="1477328"/>
          </a:xfrm>
          <a:prstGeom prst="rect">
            <a:avLst/>
          </a:prstGeom>
        </p:spPr>
        <p:txBody>
          <a:bodyPr wrap="square">
            <a:spAutoFit/>
          </a:bodyPr>
          <a:lstStyle/>
          <a:p>
            <a:r>
              <a:rPr lang="en-US" dirty="0">
                <a:latin typeface="Dyslexie" panose="02000000000000000000" pitchFamily="2" charset="0"/>
              </a:rPr>
              <a:t>2. Determine the developmental genes responsible during each stage of development using differential expression</a:t>
            </a:r>
          </a:p>
        </p:txBody>
      </p:sp>
      <p:pic>
        <p:nvPicPr>
          <p:cNvPr id="15" name="Content Placeholder 4" descr="A close up of a map&#10;&#10;Description automatically generated">
            <a:extLst>
              <a:ext uri="{FF2B5EF4-FFF2-40B4-BE49-F238E27FC236}">
                <a16:creationId xmlns:a16="http://schemas.microsoft.com/office/drawing/2014/main" id="{86363003-D02C-4576-9284-725E338433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5806831" y="783492"/>
            <a:ext cx="1998902" cy="5610121"/>
          </a:xfrm>
        </p:spPr>
      </p:pic>
    </p:spTree>
    <p:extLst>
      <p:ext uri="{BB962C8B-B14F-4D97-AF65-F5344CB8AC3E}">
        <p14:creationId xmlns:p14="http://schemas.microsoft.com/office/powerpoint/2010/main" val="294417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822347"/>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Adult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dirty="0">
                <a:latin typeface="Dyslexie" panose="02000000000000000000" pitchFamily="2" charset="0"/>
              </a:rPr>
              <a:t> collected from fjords near Bergen, Norway</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564773"/>
            <a:ext cx="8344209" cy="923330"/>
          </a:xfrm>
          <a:prstGeom prst="rect">
            <a:avLst/>
          </a:prstGeom>
        </p:spPr>
        <p:txBody>
          <a:bodyPr wrap="square">
            <a:spAutoFit/>
          </a:bodyPr>
          <a:lstStyle/>
          <a:p>
            <a:pPr marL="285750" indent="-285750">
              <a:buFontTx/>
              <a:buChar char="-"/>
            </a:pPr>
            <a:r>
              <a:rPr lang="en-US" dirty="0">
                <a:latin typeface="Dyslexie" panose="02000000000000000000" pitchFamily="2" charset="0"/>
              </a:rPr>
              <a:t>Only midbody fragments were used to investigate expression changes during oogenesis and embryonic development</a:t>
            </a:r>
          </a:p>
        </p:txBody>
      </p:sp>
      <p:sp>
        <p:nvSpPr>
          <p:cNvPr id="14" name="Rectangle 13">
            <a:extLst>
              <a:ext uri="{FF2B5EF4-FFF2-40B4-BE49-F238E27FC236}">
                <a16:creationId xmlns:a16="http://schemas.microsoft.com/office/drawing/2014/main" id="{E1FBA060-D6EF-4420-86A4-BD0FC34AEB79}"/>
              </a:ext>
            </a:extLst>
          </p:cNvPr>
          <p:cNvSpPr/>
          <p:nvPr/>
        </p:nvSpPr>
        <p:spPr>
          <a:xfrm>
            <a:off x="799791" y="3484847"/>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Determined 9 embryonic stages</a:t>
            </a:r>
            <a:endParaRPr lang="en-US" i="1" dirty="0">
              <a:latin typeface="Dyslexie" panose="02000000000000000000" pitchFamily="2" charset="0"/>
            </a:endParaRPr>
          </a:p>
        </p:txBody>
      </p:sp>
      <p:sp>
        <p:nvSpPr>
          <p:cNvPr id="15" name="Rectangle 14">
            <a:extLst>
              <a:ext uri="{FF2B5EF4-FFF2-40B4-BE49-F238E27FC236}">
                <a16:creationId xmlns:a16="http://schemas.microsoft.com/office/drawing/2014/main" id="{23A653A1-76F4-4C81-9918-83E71C13B032}"/>
              </a:ext>
            </a:extLst>
          </p:cNvPr>
          <p:cNvSpPr/>
          <p:nvPr/>
        </p:nvSpPr>
        <p:spPr>
          <a:xfrm>
            <a:off x="799791" y="3889488"/>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Isolated RNA from released larvae without adult tissue</a:t>
            </a:r>
            <a:endParaRPr lang="en-US" i="1" dirty="0">
              <a:latin typeface="Dyslexie" panose="02000000000000000000" pitchFamily="2" charset="0"/>
            </a:endParaRPr>
          </a:p>
        </p:txBody>
      </p:sp>
      <p:sp>
        <p:nvSpPr>
          <p:cNvPr id="16" name="Rectangle 15">
            <a:extLst>
              <a:ext uri="{FF2B5EF4-FFF2-40B4-BE49-F238E27FC236}">
                <a16:creationId xmlns:a16="http://schemas.microsoft.com/office/drawing/2014/main" id="{6574879F-C36C-4549-8DA8-F8FA1714AA69}"/>
              </a:ext>
            </a:extLst>
          </p:cNvPr>
          <p:cNvSpPr/>
          <p:nvPr/>
        </p:nvSpPr>
        <p:spPr>
          <a:xfrm>
            <a:off x="799791" y="4311571"/>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Genomic DNA isolated from non-reproductive single specimens and juveniles grown in the lab</a:t>
            </a:r>
            <a:endParaRPr lang="en-US" i="1" dirty="0">
              <a:latin typeface="Dyslexie" panose="02000000000000000000" pitchFamily="2" charset="0"/>
            </a:endParaRPr>
          </a:p>
        </p:txBody>
      </p:sp>
      <p:sp>
        <p:nvSpPr>
          <p:cNvPr id="2" name="Rectangle 1">
            <a:extLst>
              <a:ext uri="{FF2B5EF4-FFF2-40B4-BE49-F238E27FC236}">
                <a16:creationId xmlns:a16="http://schemas.microsoft.com/office/drawing/2014/main" id="{CBADC619-1F8B-4BC7-B8A2-B72EDAFC4F8E}"/>
              </a:ext>
            </a:extLst>
          </p:cNvPr>
          <p:cNvSpPr/>
          <p:nvPr/>
        </p:nvSpPr>
        <p:spPr>
          <a:xfrm>
            <a:off x="799790" y="5121260"/>
            <a:ext cx="8082662" cy="369332"/>
          </a:xfrm>
          <a:prstGeom prst="rect">
            <a:avLst/>
          </a:prstGeom>
        </p:spPr>
        <p:txBody>
          <a:bodyPr wrap="none">
            <a:spAutoFit/>
          </a:bodyPr>
          <a:lstStyle/>
          <a:p>
            <a:r>
              <a:rPr lang="en-US" dirty="0">
                <a:latin typeface="Dyslexie" panose="02000000000000000000" pitchFamily="2" charset="0"/>
              </a:rPr>
              <a:t>- For RNA and DNA, used </a:t>
            </a:r>
            <a:r>
              <a:rPr lang="en-US" dirty="0" err="1">
                <a:latin typeface="Dyslexie" panose="02000000000000000000" pitchFamily="2" charset="0"/>
              </a:rPr>
              <a:t>AllPrep</a:t>
            </a:r>
            <a:r>
              <a:rPr lang="en-US" dirty="0">
                <a:latin typeface="Dyslexie" panose="02000000000000000000" pitchFamily="2" charset="0"/>
              </a:rPr>
              <a:t> DNA/RNA Mini Kit</a:t>
            </a:r>
            <a:endParaRPr lang="en-US" dirty="0"/>
          </a:p>
        </p:txBody>
      </p:sp>
    </p:spTree>
    <p:extLst>
      <p:ext uri="{BB962C8B-B14F-4D97-AF65-F5344CB8AC3E}">
        <p14:creationId xmlns:p14="http://schemas.microsoft.com/office/powerpoint/2010/main" val="10043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942090"/>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Used Illumina to create complementary DNA and genomic libraries were constructed and sequenced</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684516"/>
            <a:ext cx="8344209" cy="369332"/>
          </a:xfrm>
          <a:prstGeom prst="rect">
            <a:avLst/>
          </a:prstGeom>
        </p:spPr>
        <p:txBody>
          <a:bodyPr wrap="square">
            <a:spAutoFit/>
          </a:bodyPr>
          <a:lstStyle/>
          <a:p>
            <a:pPr marL="285750" indent="-285750">
              <a:buFontTx/>
              <a:buChar char="-"/>
            </a:pPr>
            <a:r>
              <a:rPr lang="en-US" i="1" dirty="0">
                <a:latin typeface="Dyslexie" panose="02000000000000000000" pitchFamily="2" charset="0"/>
              </a:rPr>
              <a:t>de-novo</a:t>
            </a:r>
            <a:r>
              <a:rPr lang="en-US" dirty="0">
                <a:latin typeface="Dyslexie" panose="02000000000000000000" pitchFamily="2" charset="0"/>
              </a:rPr>
              <a:t> assemblies of the genome and transcriptome</a:t>
            </a:r>
            <a:endParaRPr lang="en-US" i="1" dirty="0">
              <a:latin typeface="Dyslexie" panose="02000000000000000000" pitchFamily="2" charset="0"/>
            </a:endParaRPr>
          </a:p>
        </p:txBody>
      </p:sp>
      <p:sp>
        <p:nvSpPr>
          <p:cNvPr id="17" name="Rectangle 16">
            <a:extLst>
              <a:ext uri="{FF2B5EF4-FFF2-40B4-BE49-F238E27FC236}">
                <a16:creationId xmlns:a16="http://schemas.microsoft.com/office/drawing/2014/main" id="{CC6A33EE-0A4C-4C5F-9DF0-5C11B4D314D1}"/>
              </a:ext>
            </a:extLst>
          </p:cNvPr>
          <p:cNvSpPr/>
          <p:nvPr/>
        </p:nvSpPr>
        <p:spPr>
          <a:xfrm>
            <a:off x="799789" y="3109645"/>
            <a:ext cx="8344209" cy="923330"/>
          </a:xfrm>
          <a:prstGeom prst="rect">
            <a:avLst/>
          </a:prstGeom>
        </p:spPr>
        <p:txBody>
          <a:bodyPr wrap="square">
            <a:spAutoFit/>
          </a:bodyPr>
          <a:lstStyle/>
          <a:p>
            <a:pPr marL="285750" indent="-285750">
              <a:buFontTx/>
              <a:buChar char="-"/>
            </a:pPr>
            <a:r>
              <a:rPr lang="en-US" i="1" dirty="0">
                <a:latin typeface="Dyslexie" panose="02000000000000000000" pitchFamily="2" charset="0"/>
              </a:rPr>
              <a:t>S. </a:t>
            </a:r>
            <a:r>
              <a:rPr lang="en-US" i="1" dirty="0" err="1">
                <a:latin typeface="Dyslexie" panose="02000000000000000000" pitchFamily="2" charset="0"/>
              </a:rPr>
              <a:t>ciliatum</a:t>
            </a:r>
            <a:r>
              <a:rPr lang="en-US" dirty="0">
                <a:latin typeface="Dyslexie" panose="02000000000000000000" pitchFamily="2" charset="0"/>
              </a:rPr>
              <a:t> genomic scaffolds and </a:t>
            </a:r>
            <a:r>
              <a:rPr lang="en-US" dirty="0" err="1">
                <a:latin typeface="Dyslexie" panose="02000000000000000000" pitchFamily="2" charset="0"/>
              </a:rPr>
              <a:t>compl</a:t>
            </a:r>
            <a:r>
              <a:rPr lang="en-US" dirty="0">
                <a:latin typeface="Dyslexie" panose="02000000000000000000" pitchFamily="2" charset="0"/>
              </a:rPr>
              <a:t>. DNA contigs identified by aligning them with juvenile-derived genomic sequences</a:t>
            </a:r>
            <a:endParaRPr lang="en-US" i="1" dirty="0">
              <a:latin typeface="Dyslexie" panose="02000000000000000000" pitchFamily="2" charset="0"/>
            </a:endParaRPr>
          </a:p>
        </p:txBody>
      </p:sp>
      <p:pic>
        <p:nvPicPr>
          <p:cNvPr id="19" name="Picture 6" descr="Related image">
            <a:extLst>
              <a:ext uri="{FF2B5EF4-FFF2-40B4-BE49-F238E27FC236}">
                <a16:creationId xmlns:a16="http://schemas.microsoft.com/office/drawing/2014/main" id="{E0B952A8-F139-476E-93FA-375CB8FDBB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0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558206" cy="461665"/>
          </a:xfrm>
          <a:prstGeom prst="rect">
            <a:avLst/>
          </a:prstGeom>
        </p:spPr>
        <p:txBody>
          <a:bodyPr wrap="none">
            <a:spAutoFit/>
          </a:bodyPr>
          <a:lstStyle/>
          <a:p>
            <a:r>
              <a:rPr lang="en-US" sz="2400" dirty="0">
                <a:latin typeface="Dyslexie" panose="02000000000000000000" pitchFamily="2" charset="0"/>
              </a:rPr>
              <a:t>Planned workflow: Data download</a:t>
            </a:r>
          </a:p>
        </p:txBody>
      </p:sp>
      <p:sp>
        <p:nvSpPr>
          <p:cNvPr id="2" name="TextBox 1">
            <a:extLst>
              <a:ext uri="{FF2B5EF4-FFF2-40B4-BE49-F238E27FC236}">
                <a16:creationId xmlns:a16="http://schemas.microsoft.com/office/drawing/2014/main" id="{192D2829-4D4A-4CEC-AD20-13439A0D630E}"/>
              </a:ext>
            </a:extLst>
          </p:cNvPr>
          <p:cNvSpPr txBox="1"/>
          <p:nvPr/>
        </p:nvSpPr>
        <p:spPr>
          <a:xfrm flipH="1">
            <a:off x="1565659" y="2211355"/>
            <a:ext cx="6470191" cy="830997"/>
          </a:xfrm>
          <a:prstGeom prst="rect">
            <a:avLst/>
          </a:prstGeom>
          <a:noFill/>
        </p:spPr>
        <p:txBody>
          <a:bodyPr wrap="square" rtlCol="0">
            <a:spAutoFit/>
          </a:bodyPr>
          <a:lstStyle/>
          <a:p>
            <a:r>
              <a:rPr lang="en-US" sz="2400" dirty="0"/>
              <a:t>Raw data was downloaded from the repositories provided in the paper’s method. </a:t>
            </a:r>
          </a:p>
        </p:txBody>
      </p:sp>
      <p:pic>
        <p:nvPicPr>
          <p:cNvPr id="12" name="Picture 6" descr="Related image">
            <a:extLst>
              <a:ext uri="{FF2B5EF4-FFF2-40B4-BE49-F238E27FC236}">
                <a16:creationId xmlns:a16="http://schemas.microsoft.com/office/drawing/2014/main" id="{1B4CDF7A-8631-47ED-B5A7-E9E98C942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4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382842" y="911642"/>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1445895160"/>
              </p:ext>
            </p:extLst>
          </p:nvPr>
        </p:nvGraphicFramePr>
        <p:xfrm>
          <a:off x="852792" y="1521857"/>
          <a:ext cx="7376808" cy="5131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801953623"/>
              </p:ext>
            </p:extLst>
          </p:nvPr>
        </p:nvGraphicFramePr>
        <p:xfrm>
          <a:off x="852792" y="1726252"/>
          <a:ext cx="783938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traight Connector 3">
            <a:extLst>
              <a:ext uri="{FF2B5EF4-FFF2-40B4-BE49-F238E27FC236}">
                <a16:creationId xmlns:a16="http://schemas.microsoft.com/office/drawing/2014/main" id="{29B00D1D-AE90-41BD-ADCB-DAAAC210B213}"/>
              </a:ext>
            </a:extLst>
          </p:cNvPr>
          <p:cNvSpPr/>
          <p:nvPr/>
        </p:nvSpPr>
        <p:spPr>
          <a:xfrm>
            <a:off x="4743857" y="4232712"/>
            <a:ext cx="994469" cy="407987"/>
          </a:xfrm>
          <a:custGeom>
            <a:avLst/>
            <a:gdLst/>
            <a:ahLst/>
            <a:cxnLst/>
            <a:rect l="0" t="0" r="0" b="0"/>
            <a:pathLst>
              <a:path>
                <a:moveTo>
                  <a:pt x="994469" y="0"/>
                </a:moveTo>
                <a:lnTo>
                  <a:pt x="994469" y="203993"/>
                </a:lnTo>
                <a:lnTo>
                  <a:pt x="0" y="203993"/>
                </a:lnTo>
                <a:lnTo>
                  <a:pt x="0"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26BB4201-91F0-4FA3-BF97-6900DA72C21F}"/>
              </a:ext>
            </a:extLst>
          </p:cNvPr>
          <p:cNvSpPr/>
          <p:nvPr/>
        </p:nvSpPr>
        <p:spPr>
          <a:xfrm>
            <a:off x="3756270" y="4232711"/>
            <a:ext cx="994469" cy="407987"/>
          </a:xfrm>
          <a:custGeom>
            <a:avLst/>
            <a:gdLst/>
            <a:ahLst/>
            <a:cxnLst/>
            <a:rect l="0" t="0" r="0" b="0"/>
            <a:pathLst>
              <a:path>
                <a:moveTo>
                  <a:pt x="0" y="0"/>
                </a:moveTo>
                <a:lnTo>
                  <a:pt x="0" y="203993"/>
                </a:lnTo>
                <a:lnTo>
                  <a:pt x="994469" y="203993"/>
                </a:lnTo>
                <a:lnTo>
                  <a:pt x="994469"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1191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8" name="Diagram 17">
            <a:extLst>
              <a:ext uri="{FF2B5EF4-FFF2-40B4-BE49-F238E27FC236}">
                <a16:creationId xmlns:a16="http://schemas.microsoft.com/office/drawing/2014/main" id="{37C879B7-BD67-4516-8011-674453E82AB1}"/>
              </a:ext>
            </a:extLst>
          </p:cNvPr>
          <p:cNvGraphicFramePr/>
          <p:nvPr>
            <p:extLst>
              <p:ext uri="{D42A27DB-BD31-4B8C-83A1-F6EECF244321}">
                <p14:modId xmlns:p14="http://schemas.microsoft.com/office/powerpoint/2010/main" val="4138148851"/>
              </p:ext>
            </p:extLst>
          </p:nvPr>
        </p:nvGraphicFramePr>
        <p:xfrm>
          <a:off x="1524000" y="19767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6913164" cy="461665"/>
          </a:xfrm>
          <a:prstGeom prst="rect">
            <a:avLst/>
          </a:prstGeom>
        </p:spPr>
        <p:txBody>
          <a:bodyPr wrap="square">
            <a:spAutoFit/>
          </a:bodyPr>
          <a:lstStyle/>
          <a:p>
            <a:r>
              <a:rPr lang="en-US" sz="2400" dirty="0">
                <a:latin typeface="Dyslexie" panose="02000000000000000000" pitchFamily="2" charset="0"/>
              </a:rPr>
              <a:t>Guidelines for how we documented:</a:t>
            </a:r>
          </a:p>
        </p:txBody>
      </p:sp>
      <p:sp>
        <p:nvSpPr>
          <p:cNvPr id="13" name="Rectangle 12">
            <a:extLst>
              <a:ext uri="{FF2B5EF4-FFF2-40B4-BE49-F238E27FC236}">
                <a16:creationId xmlns:a16="http://schemas.microsoft.com/office/drawing/2014/main" id="{2748AD7C-069E-460D-A32B-9DBFDBFC5987}"/>
              </a:ext>
            </a:extLst>
          </p:cNvPr>
          <p:cNvSpPr/>
          <p:nvPr/>
        </p:nvSpPr>
        <p:spPr>
          <a:xfrm>
            <a:off x="814851" y="2095584"/>
            <a:ext cx="7810350" cy="3139321"/>
          </a:xfrm>
          <a:prstGeom prst="rect">
            <a:avLst/>
          </a:prstGeom>
        </p:spPr>
        <p:txBody>
          <a:bodyPr wrap="square">
            <a:spAutoFit/>
          </a:bodyPr>
          <a:lstStyle/>
          <a:p>
            <a:pPr marL="285750" indent="-285750">
              <a:buFontTx/>
              <a:buChar char="-"/>
            </a:pPr>
            <a:r>
              <a:rPr lang="en-US" dirty="0">
                <a:latin typeface="Dyslexie" panose="02000000000000000000" pitchFamily="2" charset="0"/>
              </a:rPr>
              <a:t>Tracked all steps taken</a:t>
            </a:r>
          </a:p>
          <a:p>
            <a:pPr marL="742950" lvl="1" indent="-285750">
              <a:buFontTx/>
              <a:buChar char="-"/>
            </a:pPr>
            <a:r>
              <a:rPr lang="en-US" dirty="0">
                <a:latin typeface="Dyslexie" panose="02000000000000000000" pitchFamily="2" charset="0"/>
              </a:rPr>
              <a:t>Including </a:t>
            </a:r>
            <a:r>
              <a:rPr lang="en-US" dirty="0" err="1">
                <a:latin typeface="Dyslexie" panose="02000000000000000000" pitchFamily="2" charset="0"/>
              </a:rPr>
              <a:t>intersteps</a:t>
            </a:r>
            <a:r>
              <a:rPr lang="en-US" dirty="0">
                <a:latin typeface="Dyslexie" panose="02000000000000000000" pitchFamily="2" charset="0"/>
              </a:rPr>
              <a:t>, versions, packages, etc.</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what information was missing from original publication </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how we made assumptions and justified choices on what we chose for versions or parameters</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Had group members verifying each others work</a:t>
            </a:r>
          </a:p>
        </p:txBody>
      </p:sp>
    </p:spTree>
    <p:extLst>
      <p:ext uri="{BB962C8B-B14F-4D97-AF65-F5344CB8AC3E}">
        <p14:creationId xmlns:p14="http://schemas.microsoft.com/office/powerpoint/2010/main" val="35815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535216" cy="461665"/>
          </a:xfrm>
          <a:prstGeom prst="rect">
            <a:avLst/>
          </a:prstGeom>
        </p:spPr>
        <p:txBody>
          <a:bodyPr wrap="none">
            <a:spAutoFit/>
          </a:bodyPr>
          <a:lstStyle/>
          <a:p>
            <a:r>
              <a:rPr lang="en-US" sz="2400" dirty="0">
                <a:latin typeface="Dyslexie" panose="02000000000000000000" pitchFamily="2" charset="0"/>
              </a:rPr>
              <a:t>Where we documented:</a:t>
            </a:r>
          </a:p>
        </p:txBody>
      </p:sp>
      <p:sp>
        <p:nvSpPr>
          <p:cNvPr id="9" name="Rectangle 8">
            <a:extLst>
              <a:ext uri="{FF2B5EF4-FFF2-40B4-BE49-F238E27FC236}">
                <a16:creationId xmlns:a16="http://schemas.microsoft.com/office/drawing/2014/main" id="{995C0685-BA4D-417F-B8C6-040F82405874}"/>
              </a:ext>
            </a:extLst>
          </p:cNvPr>
          <p:cNvSpPr/>
          <p:nvPr/>
        </p:nvSpPr>
        <p:spPr>
          <a:xfrm>
            <a:off x="814851" y="2095584"/>
            <a:ext cx="7810350" cy="3416320"/>
          </a:xfrm>
          <a:prstGeom prst="rect">
            <a:avLst/>
          </a:prstGeom>
        </p:spPr>
        <p:txBody>
          <a:bodyPr wrap="square">
            <a:spAutoFit/>
          </a:bodyPr>
          <a:lstStyle/>
          <a:p>
            <a:pPr marL="285750" indent="-285750">
              <a:buFontTx/>
              <a:buChar char="-"/>
            </a:pPr>
            <a:r>
              <a:rPr lang="en-US" dirty="0">
                <a:latin typeface="Dyslexie" panose="02000000000000000000" pitchFamily="2" charset="0"/>
              </a:rPr>
              <a:t>Files are stored on </a:t>
            </a:r>
            <a:r>
              <a:rPr lang="en-US" dirty="0" err="1">
                <a:latin typeface="Dyslexie" panose="02000000000000000000" pitchFamily="2" charset="0"/>
              </a:rPr>
              <a:t>Github</a:t>
            </a:r>
            <a:r>
              <a:rPr lang="en-US" dirty="0">
                <a:latin typeface="Dyslexie" panose="02000000000000000000" pitchFamily="2" charset="0"/>
              </a:rPr>
              <a:t> : </a:t>
            </a:r>
          </a:p>
          <a:p>
            <a:pPr marL="1657350" lvl="3" indent="-285750">
              <a:buFontTx/>
              <a:buChar char="-"/>
            </a:pPr>
            <a:r>
              <a:rPr lang="en-US" dirty="0">
                <a:hlinkClick r:id="rId2"/>
              </a:rPr>
              <a:t>https://github.com/aweeger/BCB546X_FinalGroup</a:t>
            </a:r>
            <a:endParaRPr lang="en-US" dirty="0">
              <a:latin typeface="Dyslexie" panose="02000000000000000000" pitchFamily="2" charset="0"/>
            </a:endParaRP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Created consolidated workflow with </a:t>
            </a:r>
            <a:r>
              <a:rPr lang="en-US" dirty="0" err="1">
                <a:latin typeface="Dyslexie" panose="02000000000000000000" pitchFamily="2" charset="0"/>
              </a:rPr>
              <a:t>Juptyer</a:t>
            </a:r>
            <a:r>
              <a:rPr lang="en-US" dirty="0">
                <a:latin typeface="Dyslexie" panose="02000000000000000000" pitchFamily="2" charset="0"/>
              </a:rPr>
              <a:t> notebook</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Used HPC /</a:t>
            </a:r>
            <a:r>
              <a:rPr lang="en-US" i="1" dirty="0" err="1">
                <a:latin typeface="Dyslexie" panose="02000000000000000000" pitchFamily="2" charset="0"/>
              </a:rPr>
              <a:t>ptmp</a:t>
            </a:r>
            <a:r>
              <a:rPr lang="en-US" dirty="0">
                <a:latin typeface="Dyslexie" panose="02000000000000000000" pitchFamily="2" charset="0"/>
              </a:rPr>
              <a:t> for large files</a:t>
            </a: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endParaRPr lang="en-US" dirty="0">
              <a:latin typeface="Dyslexie" panose="02000000000000000000" pitchFamily="2" charset="0"/>
            </a:endParaRPr>
          </a:p>
        </p:txBody>
      </p:sp>
      <p:pic>
        <p:nvPicPr>
          <p:cNvPr id="10" name="Picture 6" descr="Related image">
            <a:extLst>
              <a:ext uri="{FF2B5EF4-FFF2-40B4-BE49-F238E27FC236}">
                <a16:creationId xmlns:a16="http://schemas.microsoft.com/office/drawing/2014/main" id="{9CEB6BE5-0653-4B31-9FDD-7A1FD8BD22F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695700"/>
            <a:ext cx="4630767" cy="35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9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7" name="Content Placeholder 4" descr="A close up of a map&#10;&#10;Description automatically generated">
            <a:extLst>
              <a:ext uri="{FF2B5EF4-FFF2-40B4-BE49-F238E27FC236}">
                <a16:creationId xmlns:a16="http://schemas.microsoft.com/office/drawing/2014/main" id="{2536B65A-4736-4F95-A225-C6446F30E5DF}"/>
              </a:ext>
            </a:extLst>
          </p:cNvPr>
          <p:cNvPicPr>
            <a:picLocks noChangeAspect="1"/>
          </p:cNvPicPr>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a:prstGeom prst="rect">
            <a:avLst/>
          </a:prstGeom>
        </p:spPr>
      </p:pic>
      <p:sp>
        <p:nvSpPr>
          <p:cNvPr id="4" name="Content Placeholder 3">
            <a:extLst>
              <a:ext uri="{FF2B5EF4-FFF2-40B4-BE49-F238E27FC236}">
                <a16:creationId xmlns:a16="http://schemas.microsoft.com/office/drawing/2014/main" id="{9FAC13BF-DED1-4D8F-B2B2-11783126CAE9}"/>
              </a:ext>
            </a:extLst>
          </p:cNvPr>
          <p:cNvSpPr>
            <a:spLocks noGrp="1"/>
          </p:cNvSpPr>
          <p:nvPr>
            <p:ph idx="1"/>
          </p:nvPr>
        </p:nvSpPr>
        <p:spPr/>
        <p:txBody>
          <a:bodyPr/>
          <a:lstStyle/>
          <a:p>
            <a:endParaRPr lang="en-US"/>
          </a:p>
        </p:txBody>
      </p:sp>
      <p:pic>
        <p:nvPicPr>
          <p:cNvPr id="18" name="Picture 6" descr="Related image">
            <a:extLst>
              <a:ext uri="{FF2B5EF4-FFF2-40B4-BE49-F238E27FC236}">
                <a16:creationId xmlns:a16="http://schemas.microsoft.com/office/drawing/2014/main" id="{ECA2DDB8-39A1-4045-BB07-7C1B9CE9D34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6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sp>
        <p:nvSpPr>
          <p:cNvPr id="14" name="Rectangle 13">
            <a:extLst>
              <a:ext uri="{FF2B5EF4-FFF2-40B4-BE49-F238E27FC236}">
                <a16:creationId xmlns:a16="http://schemas.microsoft.com/office/drawing/2014/main" id="{0F26053B-4051-4B7B-B53F-B14607DC779E}"/>
              </a:ext>
            </a:extLst>
          </p:cNvPr>
          <p:cNvSpPr/>
          <p:nvPr/>
        </p:nvSpPr>
        <p:spPr>
          <a:xfrm>
            <a:off x="814850" y="3543384"/>
            <a:ext cx="2494407" cy="1938992"/>
          </a:xfrm>
          <a:prstGeom prst="rect">
            <a:avLst/>
          </a:prstGeom>
        </p:spPr>
        <p:txBody>
          <a:bodyPr wrap="square">
            <a:spAutoFit/>
          </a:bodyPr>
          <a:lstStyle/>
          <a:p>
            <a:r>
              <a:rPr lang="en-US" sz="2000" dirty="0">
                <a:latin typeface="Dyslexie" panose="02000000000000000000" pitchFamily="2" charset="0"/>
              </a:rPr>
              <a:t>2. Heat map</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5" name="Content Placeholder 4" descr="A close up of a map&#10;&#10;Description automatically generated">
            <a:extLst>
              <a:ext uri="{FF2B5EF4-FFF2-40B4-BE49-F238E27FC236}">
                <a16:creationId xmlns:a16="http://schemas.microsoft.com/office/drawing/2014/main" id="{B6D42039-1067-48FE-897A-583D87B3914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p:spPr>
      </p:pic>
      <p:pic>
        <p:nvPicPr>
          <p:cNvPr id="16" name="Content Placeholder 4" descr="A close up of a map&#10;&#10;Description automatically generated">
            <a:extLst>
              <a:ext uri="{FF2B5EF4-FFF2-40B4-BE49-F238E27FC236}">
                <a16:creationId xmlns:a16="http://schemas.microsoft.com/office/drawing/2014/main" id="{5096E3AE-C4DB-40CF-A8B3-CD3E96600DFE}"/>
              </a:ext>
            </a:extLst>
          </p:cNvPr>
          <p:cNvPicPr>
            <a:picLocks noChangeAspect="1"/>
          </p:cNvPicPr>
          <p:nvPr/>
        </p:nvPicPr>
        <p:blipFill rotWithShape="1">
          <a:blip r:embed="rId3">
            <a:extLst>
              <a:ext uri="{28A0092B-C50C-407E-A947-70E740481C1C}">
                <a14:useLocalDpi xmlns:a14="http://schemas.microsoft.com/office/drawing/2010/main" val="0"/>
              </a:ext>
            </a:extLst>
          </a:blip>
          <a:srcRect l="55163"/>
          <a:stretch/>
        </p:blipFill>
        <p:spPr>
          <a:xfrm>
            <a:off x="6851860" y="838702"/>
            <a:ext cx="1998902" cy="5610121"/>
          </a:xfrm>
          <a:prstGeom prst="rect">
            <a:avLst/>
          </a:prstGeom>
        </p:spPr>
      </p:pic>
      <p:pic>
        <p:nvPicPr>
          <p:cNvPr id="17" name="Picture 6" descr="Related image">
            <a:extLst>
              <a:ext uri="{FF2B5EF4-FFF2-40B4-BE49-F238E27FC236}">
                <a16:creationId xmlns:a16="http://schemas.microsoft.com/office/drawing/2014/main" id="{EC54CDFD-82D9-4C5C-963B-4D81715F472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5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pic>
        <p:nvPicPr>
          <p:cNvPr id="9" name="Content Placeholder 4" descr="A close up of a map&#10;&#10;Description automatically generated">
            <a:extLst>
              <a:ext uri="{FF2B5EF4-FFF2-40B4-BE49-F238E27FC236}">
                <a16:creationId xmlns:a16="http://schemas.microsoft.com/office/drawing/2014/main" id="{D57D7838-86D9-4CE2-BB35-0E871D6EA42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1167384" y="1871645"/>
            <a:ext cx="1435384" cy="4312139"/>
          </a:xfrm>
        </p:spPr>
      </p:pic>
      <p:pic>
        <p:nvPicPr>
          <p:cNvPr id="2" name="Picture 1">
            <a:extLst>
              <a:ext uri="{FF2B5EF4-FFF2-40B4-BE49-F238E27FC236}">
                <a16:creationId xmlns:a16="http://schemas.microsoft.com/office/drawing/2014/main" id="{280F8193-BA6F-4BD7-8F83-5252D6C1FCE9}"/>
              </a:ext>
            </a:extLst>
          </p:cNvPr>
          <p:cNvPicPr>
            <a:picLocks noChangeAspect="1"/>
          </p:cNvPicPr>
          <p:nvPr/>
        </p:nvPicPr>
        <p:blipFill rotWithShape="1">
          <a:blip r:embed="rId4"/>
          <a:srcRect l="1071" t="13175" r="58921" b="11904"/>
          <a:stretch/>
        </p:blipFill>
        <p:spPr>
          <a:xfrm>
            <a:off x="3964389" y="1871645"/>
            <a:ext cx="3693194" cy="4190041"/>
          </a:xfrm>
          <a:prstGeom prst="rect">
            <a:avLst/>
          </a:prstGeom>
        </p:spPr>
      </p:pic>
      <p:sp>
        <p:nvSpPr>
          <p:cNvPr id="13" name="Rectangle 12">
            <a:extLst>
              <a:ext uri="{FF2B5EF4-FFF2-40B4-BE49-F238E27FC236}">
                <a16:creationId xmlns:a16="http://schemas.microsoft.com/office/drawing/2014/main" id="{3DCD4E95-33D6-4450-BEED-F3EF101D020E}"/>
              </a:ext>
            </a:extLst>
          </p:cNvPr>
          <p:cNvSpPr/>
          <p:nvPr/>
        </p:nvSpPr>
        <p:spPr>
          <a:xfrm>
            <a:off x="3756270" y="1726252"/>
            <a:ext cx="3101730" cy="4457532"/>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16181-099B-4A3D-8ECA-D5424477D021}"/>
              </a:ext>
            </a:extLst>
          </p:cNvPr>
          <p:cNvSpPr/>
          <p:nvPr/>
        </p:nvSpPr>
        <p:spPr>
          <a:xfrm>
            <a:off x="0" y="6534834"/>
            <a:ext cx="2799184"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TreeView</a:t>
            </a:r>
            <a:r>
              <a:rPr lang="en-US" sz="1100" dirty="0">
                <a:latin typeface="Dyslexie" panose="02000000000000000000" pitchFamily="2" charset="0"/>
              </a:rPr>
              <a:t>)</a:t>
            </a:r>
          </a:p>
        </p:txBody>
      </p:sp>
    </p:spTree>
    <p:extLst>
      <p:ext uri="{BB962C8B-B14F-4D97-AF65-F5344CB8AC3E}">
        <p14:creationId xmlns:p14="http://schemas.microsoft.com/office/powerpoint/2010/main" val="20532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sp>
        <p:nvSpPr>
          <p:cNvPr id="14" name="Rectangle 13">
            <a:extLst>
              <a:ext uri="{FF2B5EF4-FFF2-40B4-BE49-F238E27FC236}">
                <a16:creationId xmlns:a16="http://schemas.microsoft.com/office/drawing/2014/main" id="{1F1FA763-8552-4955-8DA7-FCC9DE4F7330}"/>
              </a:ext>
            </a:extLst>
          </p:cNvPr>
          <p:cNvSpPr/>
          <p:nvPr/>
        </p:nvSpPr>
        <p:spPr>
          <a:xfrm>
            <a:off x="0" y="6596390"/>
            <a:ext cx="2584580"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FigTree</a:t>
            </a:r>
            <a:r>
              <a:rPr lang="en-US" sz="1100" dirty="0">
                <a:latin typeface="Dyslexie" panose="02000000000000000000" pitchFamily="2" charset="0"/>
              </a:rPr>
              <a:t>)</a:t>
            </a:r>
          </a:p>
        </p:txBody>
      </p:sp>
      <p:pic>
        <p:nvPicPr>
          <p:cNvPr id="18" name="Picture 17">
            <a:extLst>
              <a:ext uri="{FF2B5EF4-FFF2-40B4-BE49-F238E27FC236}">
                <a16:creationId xmlns:a16="http://schemas.microsoft.com/office/drawing/2014/main" id="{7FCB9139-7F70-4FA9-9C99-3EDC36782D7B}"/>
              </a:ext>
            </a:extLst>
          </p:cNvPr>
          <p:cNvPicPr>
            <a:picLocks noChangeAspect="1"/>
          </p:cNvPicPr>
          <p:nvPr/>
        </p:nvPicPr>
        <p:blipFill>
          <a:blip r:embed="rId3"/>
          <a:stretch>
            <a:fillRect/>
          </a:stretch>
        </p:blipFill>
        <p:spPr>
          <a:xfrm>
            <a:off x="320781" y="2334510"/>
            <a:ext cx="8160722" cy="4262236"/>
          </a:xfrm>
          <a:prstGeom prst="rect">
            <a:avLst/>
          </a:prstGeom>
        </p:spPr>
      </p:pic>
      <p:pic>
        <p:nvPicPr>
          <p:cNvPr id="19" name="Picture 18">
            <a:extLst>
              <a:ext uri="{FF2B5EF4-FFF2-40B4-BE49-F238E27FC236}">
                <a16:creationId xmlns:a16="http://schemas.microsoft.com/office/drawing/2014/main" id="{AC8A57B9-3CD2-4E2F-ACD3-2C303E945A5D}"/>
              </a:ext>
            </a:extLst>
          </p:cNvPr>
          <p:cNvPicPr>
            <a:picLocks noChangeAspect="1"/>
          </p:cNvPicPr>
          <p:nvPr/>
        </p:nvPicPr>
        <p:blipFill rotWithShape="1">
          <a:blip r:embed="rId3"/>
          <a:srcRect r="72232" b="95350"/>
          <a:stretch/>
        </p:blipFill>
        <p:spPr>
          <a:xfrm>
            <a:off x="947997" y="2026508"/>
            <a:ext cx="6397389" cy="559511"/>
          </a:xfrm>
          <a:prstGeom prst="rect">
            <a:avLst/>
          </a:prstGeom>
          <a:ln>
            <a:solidFill>
              <a:schemeClr val="tx1"/>
            </a:solidFill>
          </a:ln>
        </p:spPr>
      </p:pic>
    </p:spTree>
    <p:extLst>
      <p:ext uri="{BB962C8B-B14F-4D97-AF65-F5344CB8AC3E}">
        <p14:creationId xmlns:p14="http://schemas.microsoft.com/office/powerpoint/2010/main" val="2134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FDF3D806-F585-4BDD-899B-AB3C39FB0E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2555565" y="591353"/>
            <a:ext cx="1978307" cy="5552318"/>
          </a:xfrm>
        </p:spPr>
      </p:pic>
      <p:pic>
        <p:nvPicPr>
          <p:cNvPr id="3" name="Picture 2" descr="A close up of a logo&#10;&#10;Description automatically generated">
            <a:extLst>
              <a:ext uri="{FF2B5EF4-FFF2-40B4-BE49-F238E27FC236}">
                <a16:creationId xmlns:a16="http://schemas.microsoft.com/office/drawing/2014/main" id="{6C87DED6-5F11-4CF2-A462-CDBDE2A8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537" y="610015"/>
            <a:ext cx="2998207" cy="5246228"/>
          </a:xfrm>
          <a:prstGeom prst="rect">
            <a:avLst/>
          </a:prstGeom>
        </p:spPr>
      </p:pic>
      <p:sp>
        <p:nvSpPr>
          <p:cNvPr id="11" name="Rectangle 10">
            <a:extLst>
              <a:ext uri="{FF2B5EF4-FFF2-40B4-BE49-F238E27FC236}">
                <a16:creationId xmlns:a16="http://schemas.microsoft.com/office/drawing/2014/main" id="{5006AA9B-FA9D-44E7-9256-A9DEC5F8A90E}"/>
              </a:ext>
            </a:extLst>
          </p:cNvPr>
          <p:cNvSpPr/>
          <p:nvPr/>
        </p:nvSpPr>
        <p:spPr>
          <a:xfrm>
            <a:off x="5401555" y="4637314"/>
            <a:ext cx="2775159" cy="1304813"/>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DD1A99-5FCC-4CF7-9955-6EEF57F6E17D}"/>
              </a:ext>
            </a:extLst>
          </p:cNvPr>
          <p:cNvSpPr/>
          <p:nvPr/>
        </p:nvSpPr>
        <p:spPr>
          <a:xfrm>
            <a:off x="2192554" y="4823927"/>
            <a:ext cx="2775159" cy="1118200"/>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48B968-69A5-4DBF-9C2E-A137C0B44FC0}"/>
              </a:ext>
            </a:extLst>
          </p:cNvPr>
          <p:cNvSpPr/>
          <p:nvPr/>
        </p:nvSpPr>
        <p:spPr>
          <a:xfrm>
            <a:off x="5401555" y="3195916"/>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146217-589A-4E20-916B-0C6DE4964FA8}"/>
              </a:ext>
            </a:extLst>
          </p:cNvPr>
          <p:cNvSpPr/>
          <p:nvPr/>
        </p:nvSpPr>
        <p:spPr>
          <a:xfrm>
            <a:off x="2192554" y="3836560"/>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1B0E8B-0E7F-4171-9BC8-2B08B0F3AA8B}"/>
              </a:ext>
            </a:extLst>
          </p:cNvPr>
          <p:cNvSpPr/>
          <p:nvPr/>
        </p:nvSpPr>
        <p:spPr>
          <a:xfrm>
            <a:off x="3623507" y="749552"/>
            <a:ext cx="180210" cy="976700"/>
          </a:xfrm>
          <a:prstGeom prst="rect">
            <a:avLst/>
          </a:prstGeom>
          <a:noFill/>
          <a:ln w="57150">
            <a:solidFill>
              <a:srgbClr val="005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AB93DC-7740-4632-9C27-7783A0219BD0}"/>
              </a:ext>
            </a:extLst>
          </p:cNvPr>
          <p:cNvSpPr/>
          <p:nvPr/>
        </p:nvSpPr>
        <p:spPr>
          <a:xfrm>
            <a:off x="7706884" y="699275"/>
            <a:ext cx="180210" cy="976700"/>
          </a:xfrm>
          <a:prstGeom prst="rect">
            <a:avLst/>
          </a:prstGeom>
          <a:noFill/>
          <a:ln w="57150">
            <a:solidFill>
              <a:srgbClr val="005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50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F06D7858-2317-41BA-A947-F8421836B85D}"/>
              </a:ext>
            </a:extLst>
          </p:cNvPr>
          <p:cNvSpPr>
            <a:spLocks noGrp="1"/>
          </p:cNvSpPr>
          <p:nvPr>
            <p:ph idx="1"/>
          </p:nvPr>
        </p:nvSpPr>
        <p:spPr>
          <a:xfrm>
            <a:off x="628650" y="1449809"/>
            <a:ext cx="7886700" cy="4351338"/>
          </a:xfrm>
        </p:spPr>
        <p:txBody>
          <a:bodyPr>
            <a:normAutofit lnSpcReduction="10000"/>
          </a:bodyPr>
          <a:lstStyle/>
          <a:p>
            <a:r>
              <a:rPr lang="en-US" dirty="0">
                <a:latin typeface="Dyslexie" panose="02000000000000000000" pitchFamily="2" charset="0"/>
              </a:rPr>
              <a:t>Phylogenetic tree</a:t>
            </a:r>
          </a:p>
          <a:p>
            <a:pPr lvl="1"/>
            <a:r>
              <a:rPr lang="en-US" dirty="0">
                <a:latin typeface="Dyslexie" panose="02000000000000000000" pitchFamily="2" charset="0"/>
              </a:rPr>
              <a:t>Our tree is significantly different from the published tree</a:t>
            </a:r>
          </a:p>
          <a:p>
            <a:pPr lvl="1"/>
            <a:r>
              <a:rPr lang="en-US" dirty="0">
                <a:latin typeface="Dyslexie" panose="02000000000000000000" pitchFamily="2" charset="0"/>
              </a:rPr>
              <a:t>There were multiple steps where we do not know if we used similar parameters</a:t>
            </a:r>
          </a:p>
          <a:p>
            <a:pPr marL="342900" lvl="1" indent="0">
              <a:buNone/>
            </a:pPr>
            <a:endParaRPr lang="en-US" dirty="0">
              <a:latin typeface="Dyslexie" panose="02000000000000000000" pitchFamily="2" charset="0"/>
            </a:endParaRPr>
          </a:p>
          <a:p>
            <a:endParaRPr lang="en-US" dirty="0">
              <a:latin typeface="Dyslexie" panose="02000000000000000000" pitchFamily="2" charset="0"/>
            </a:endParaRPr>
          </a:p>
          <a:p>
            <a:r>
              <a:rPr lang="en-US" dirty="0">
                <a:latin typeface="Dyslexie" panose="02000000000000000000" pitchFamily="2" charset="0"/>
              </a:rPr>
              <a:t>Heatmap</a:t>
            </a:r>
          </a:p>
          <a:p>
            <a:pPr lvl="1"/>
            <a:r>
              <a:rPr lang="en-US" dirty="0">
                <a:latin typeface="Dyslexie" panose="02000000000000000000" pitchFamily="2" charset="0"/>
              </a:rPr>
              <a:t>Our heatmap is visually different, but contains some regions that look very similar. </a:t>
            </a:r>
          </a:p>
          <a:p>
            <a:pPr lvl="1"/>
            <a:r>
              <a:rPr lang="en-US" dirty="0">
                <a:latin typeface="Dyslexie" panose="02000000000000000000" pitchFamily="2" charset="0"/>
              </a:rPr>
              <a:t>We could not match parameters exactly, but were able to replicate this figure more faithfully.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This paper did not provide enough information for an intuitive replication of their figures. </a:t>
            </a:r>
          </a:p>
        </p:txBody>
      </p:sp>
    </p:spTree>
    <p:extLst>
      <p:ext uri="{BB962C8B-B14F-4D97-AF65-F5344CB8AC3E}">
        <p14:creationId xmlns:p14="http://schemas.microsoft.com/office/powerpoint/2010/main" val="169774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B21F6EDE-8E72-41D9-84AD-1C8161A06A5E}"/>
              </a:ext>
            </a:extLst>
          </p:cNvPr>
          <p:cNvSpPr>
            <a:spLocks noGrp="1"/>
          </p:cNvSpPr>
          <p:nvPr>
            <p:ph idx="1"/>
          </p:nvPr>
        </p:nvSpPr>
        <p:spPr>
          <a:xfrm>
            <a:off x="526790" y="1253331"/>
            <a:ext cx="7886700" cy="4351338"/>
          </a:xfrm>
        </p:spPr>
        <p:txBody>
          <a:bodyPr>
            <a:normAutofit fontScale="92500" lnSpcReduction="20000"/>
          </a:bodyPr>
          <a:lstStyle/>
          <a:p>
            <a:pPr marL="0" indent="0" algn="ctr">
              <a:buNone/>
            </a:pPr>
            <a:r>
              <a:rPr lang="en-US" sz="2800" dirty="0">
                <a:latin typeface="Dyslexie" panose="02000000000000000000" pitchFamily="2" charset="0"/>
              </a:rPr>
              <a:t>This was a lot harder than anticipated.</a:t>
            </a:r>
          </a:p>
          <a:p>
            <a:endParaRPr lang="en-US" dirty="0">
              <a:latin typeface="Dyslexie" panose="02000000000000000000" pitchFamily="2" charset="0"/>
            </a:endParaRPr>
          </a:p>
          <a:p>
            <a:r>
              <a:rPr lang="en-US" dirty="0">
                <a:latin typeface="Dyslexie" panose="02000000000000000000" pitchFamily="2" charset="0"/>
              </a:rPr>
              <a:t>Major roadblocks</a:t>
            </a:r>
          </a:p>
          <a:p>
            <a:pPr lvl="1"/>
            <a:r>
              <a:rPr lang="en-US" dirty="0">
                <a:latin typeface="Dyslexie" panose="02000000000000000000" pitchFamily="2" charset="0"/>
              </a:rPr>
              <a:t>No documentation of intermediate file processing steps</a:t>
            </a:r>
          </a:p>
          <a:p>
            <a:pPr lvl="1"/>
            <a:r>
              <a:rPr lang="en-US" dirty="0">
                <a:latin typeface="Dyslexie" panose="02000000000000000000" pitchFamily="2" charset="0"/>
              </a:rPr>
              <a:t>No parameter documentation of each program</a:t>
            </a:r>
          </a:p>
          <a:p>
            <a:pPr lvl="1"/>
            <a:r>
              <a:rPr lang="en-US" dirty="0">
                <a:latin typeface="Dyslexie" panose="02000000000000000000" pitchFamily="2" charset="0"/>
              </a:rPr>
              <a:t>No documentation of program version</a:t>
            </a:r>
          </a:p>
          <a:p>
            <a:pPr marL="342900" lvl="1" indent="0">
              <a:buNone/>
            </a:pPr>
            <a:endParaRPr lang="en-US" dirty="0">
              <a:latin typeface="Dyslexie" panose="02000000000000000000" pitchFamily="2" charset="0"/>
            </a:endParaRPr>
          </a:p>
          <a:p>
            <a:pPr marL="0" indent="0">
              <a:buNone/>
            </a:pPr>
            <a:r>
              <a:rPr lang="en-US" dirty="0">
                <a:latin typeface="Dyslexie" panose="02000000000000000000" pitchFamily="2" charset="0"/>
              </a:rPr>
              <a:t>Even in a premiere journal, documentation requirements are not sufficient to ensure easy replication of results.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Based on this experiment, we would not be able to come to the same conclusions that the original authors drew from these figures. </a:t>
            </a:r>
          </a:p>
        </p:txBody>
      </p:sp>
    </p:spTree>
    <p:extLst>
      <p:ext uri="{BB962C8B-B14F-4D97-AF65-F5344CB8AC3E}">
        <p14:creationId xmlns:p14="http://schemas.microsoft.com/office/powerpoint/2010/main" val="214565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781576"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Questions</a:t>
            </a:r>
            <a:r>
              <a:rPr lang="en-US" sz="3600" dirty="0">
                <a:latin typeface="Dyslexie" panose="02000000000000000000" pitchFamily="2" charset="0"/>
              </a:rPr>
              <a:t>?</a:t>
            </a:r>
          </a:p>
        </p:txBody>
      </p:sp>
    </p:spTree>
    <p:extLst>
      <p:ext uri="{BB962C8B-B14F-4D97-AF65-F5344CB8AC3E}">
        <p14:creationId xmlns:p14="http://schemas.microsoft.com/office/powerpoint/2010/main" val="347473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843318"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Thank you!</a:t>
            </a:r>
            <a:endParaRPr lang="en-US" sz="3600" dirty="0">
              <a:latin typeface="Dyslexie" panose="02000000000000000000" pitchFamily="2" charset="0"/>
            </a:endParaRPr>
          </a:p>
        </p:txBody>
      </p:sp>
    </p:spTree>
    <p:extLst>
      <p:ext uri="{BB962C8B-B14F-4D97-AF65-F5344CB8AC3E}">
        <p14:creationId xmlns:p14="http://schemas.microsoft.com/office/powerpoint/2010/main" val="3314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1048483" y="1250296"/>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
        <p:nvSpPr>
          <p:cNvPr id="3" name="Rectangle 2">
            <a:extLst>
              <a:ext uri="{FF2B5EF4-FFF2-40B4-BE49-F238E27FC236}">
                <a16:creationId xmlns:a16="http://schemas.microsoft.com/office/drawing/2014/main" id="{90B3D49A-01CF-4C04-97B5-A24698FA2848}"/>
              </a:ext>
            </a:extLst>
          </p:cNvPr>
          <p:cNvSpPr/>
          <p:nvPr/>
        </p:nvSpPr>
        <p:spPr>
          <a:xfrm>
            <a:off x="1407165" y="2061574"/>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Paper from Nature communications</a:t>
            </a:r>
          </a:p>
          <a:p>
            <a:pPr lvl="1"/>
            <a:r>
              <a:rPr lang="en-US" dirty="0">
                <a:latin typeface="Dyslexie" panose="02000000000000000000" pitchFamily="2" charset="0"/>
              </a:rPr>
              <a:t>i.e. Read by scientists from all backgrounds</a:t>
            </a:r>
          </a:p>
        </p:txBody>
      </p:sp>
      <p:sp>
        <p:nvSpPr>
          <p:cNvPr id="12" name="Rectangle 11">
            <a:extLst>
              <a:ext uri="{FF2B5EF4-FFF2-40B4-BE49-F238E27FC236}">
                <a16:creationId xmlns:a16="http://schemas.microsoft.com/office/drawing/2014/main" id="{FFF0E093-0724-4847-86D9-25D29F53E7A8}"/>
              </a:ext>
            </a:extLst>
          </p:cNvPr>
          <p:cNvSpPr/>
          <p:nvPr/>
        </p:nvSpPr>
        <p:spPr>
          <a:xfrm>
            <a:off x="1407164" y="2872463"/>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Approachable # of figures</a:t>
            </a:r>
          </a:p>
        </p:txBody>
      </p:sp>
      <p:sp>
        <p:nvSpPr>
          <p:cNvPr id="13" name="Rectangle 12">
            <a:extLst>
              <a:ext uri="{FF2B5EF4-FFF2-40B4-BE49-F238E27FC236}">
                <a16:creationId xmlns:a16="http://schemas.microsoft.com/office/drawing/2014/main" id="{3E3D5C2B-8024-4F4D-BA83-94DD131F6F13}"/>
              </a:ext>
            </a:extLst>
          </p:cNvPr>
          <p:cNvSpPr/>
          <p:nvPr/>
        </p:nvSpPr>
        <p:spPr>
          <a:xfrm>
            <a:off x="1407164" y="3452532"/>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Should be well documented</a:t>
            </a:r>
          </a:p>
        </p:txBody>
      </p:sp>
      <p:sp>
        <p:nvSpPr>
          <p:cNvPr id="14" name="Rectangle 13">
            <a:extLst>
              <a:ext uri="{FF2B5EF4-FFF2-40B4-BE49-F238E27FC236}">
                <a16:creationId xmlns:a16="http://schemas.microsoft.com/office/drawing/2014/main" id="{EB12C660-043B-46EB-9DC2-7A573822C3B8}"/>
              </a:ext>
            </a:extLst>
          </p:cNvPr>
          <p:cNvSpPr/>
          <p:nvPr/>
        </p:nvSpPr>
        <p:spPr>
          <a:xfrm>
            <a:off x="1407164" y="4032601"/>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Recent publication</a:t>
            </a:r>
          </a:p>
        </p:txBody>
      </p:sp>
      <p:sp>
        <p:nvSpPr>
          <p:cNvPr id="15" name="Rectangle 14">
            <a:extLst>
              <a:ext uri="{FF2B5EF4-FFF2-40B4-BE49-F238E27FC236}">
                <a16:creationId xmlns:a16="http://schemas.microsoft.com/office/drawing/2014/main" id="{A96BE99D-886C-4125-9D73-CD37CFA24752}"/>
              </a:ext>
            </a:extLst>
          </p:cNvPr>
          <p:cNvSpPr/>
          <p:nvPr/>
        </p:nvSpPr>
        <p:spPr>
          <a:xfrm>
            <a:off x="1407164" y="4612670"/>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Beneficial for group members to work with this type of data</a:t>
            </a:r>
          </a:p>
        </p:txBody>
      </p:sp>
    </p:spTree>
    <p:extLst>
      <p:ext uri="{BB962C8B-B14F-4D97-AF65-F5344CB8AC3E}">
        <p14:creationId xmlns:p14="http://schemas.microsoft.com/office/powerpoint/2010/main" val="29692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pic>
        <p:nvPicPr>
          <p:cNvPr id="12" name="Picture 6" descr="Related image">
            <a:extLst>
              <a:ext uri="{FF2B5EF4-FFF2-40B4-BE49-F238E27FC236}">
                <a16:creationId xmlns:a16="http://schemas.microsoft.com/office/drawing/2014/main" id="{2CFEF82B-80B0-4DFF-A337-B13B77C56D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5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3"/>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4"/>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803317" y="1816117"/>
            <a:ext cx="8260100" cy="646331"/>
          </a:xfrm>
          <a:prstGeom prst="rect">
            <a:avLst/>
          </a:prstGeom>
        </p:spPr>
        <p:txBody>
          <a:bodyPr wrap="square">
            <a:spAutoFit/>
          </a:bodyPr>
          <a:lstStyle/>
          <a:p>
            <a:r>
              <a:rPr lang="en-US" b="0" i="0" dirty="0">
                <a:solidFill>
                  <a:srgbClr val="222222"/>
                </a:solidFill>
                <a:effectLst/>
                <a:latin typeface="Dyslexie" panose="02000000000000000000" pitchFamily="2" charset="0"/>
              </a:rPr>
              <a:t>Multicellular organism, body full of pores and channels for water circulation</a:t>
            </a:r>
            <a:endParaRPr lang="en-US"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6" t="982" b="1300"/>
          <a:stretch/>
        </p:blipFill>
        <p:spPr bwMode="auto">
          <a:xfrm>
            <a:off x="2076886" y="2684406"/>
            <a:ext cx="4953458" cy="31517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
        <p:nvSpPr>
          <p:cNvPr id="11" name="Rectangle 10">
            <a:extLst>
              <a:ext uri="{FF2B5EF4-FFF2-40B4-BE49-F238E27FC236}">
                <a16:creationId xmlns:a16="http://schemas.microsoft.com/office/drawing/2014/main" id="{C5FF4BEA-5A61-4D68-883D-E1AAEFB16666}"/>
              </a:ext>
            </a:extLst>
          </p:cNvPr>
          <p:cNvSpPr/>
          <p:nvPr/>
        </p:nvSpPr>
        <p:spPr>
          <a:xfrm>
            <a:off x="1759104" y="2324942"/>
            <a:ext cx="6826096" cy="1938992"/>
          </a:xfrm>
          <a:prstGeom prst="rect">
            <a:avLst/>
          </a:prstGeom>
        </p:spPr>
        <p:txBody>
          <a:bodyPr wrap="square">
            <a:spAutoFit/>
          </a:bodyPr>
          <a:lstStyle/>
          <a:p>
            <a:pPr algn="ctr"/>
            <a:r>
              <a:rPr lang="en-US" sz="6000" b="0" i="0" dirty="0">
                <a:solidFill>
                  <a:srgbClr val="222222"/>
                </a:solidFill>
                <a:effectLst/>
                <a:latin typeface="Dyslexie" panose="02000000000000000000" pitchFamily="2" charset="0"/>
              </a:rPr>
              <a:t>All other animals</a:t>
            </a:r>
            <a:endParaRPr lang="en-US" sz="6000" dirty="0">
              <a:latin typeface="Dyslexie" panose="02000000000000000000" pitchFamily="2" charset="0"/>
            </a:endParaRPr>
          </a:p>
        </p:txBody>
      </p:sp>
      <p:pic>
        <p:nvPicPr>
          <p:cNvPr id="13" name="Picture 6" descr="Related image">
            <a:extLst>
              <a:ext uri="{FF2B5EF4-FFF2-40B4-BE49-F238E27FC236}">
                <a16:creationId xmlns:a16="http://schemas.microsoft.com/office/drawing/2014/main" id="{E1439B9F-6CB4-4FFC-9A3C-B6FFE6AB5C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4" descr="Related image">
            <a:hlinkClick r:id="rId2"/>
            <a:extLst>
              <a:ext uri="{FF2B5EF4-FFF2-40B4-BE49-F238E27FC236}">
                <a16:creationId xmlns:a16="http://schemas.microsoft.com/office/drawing/2014/main" id="{6DF85C6D-3F09-499B-A3E3-49C0630A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22" y="722351"/>
            <a:ext cx="6149555" cy="59527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C887DE-077B-4C76-9061-34E4C0830749}"/>
              </a:ext>
            </a:extLst>
          </p:cNvPr>
          <p:cNvSpPr/>
          <p:nvPr/>
        </p:nvSpPr>
        <p:spPr>
          <a:xfrm>
            <a:off x="2259106" y="722351"/>
            <a:ext cx="5157458" cy="2388402"/>
          </a:xfrm>
          <a:prstGeom prst="rect">
            <a:avLst/>
          </a:prstGeom>
          <a:noFill/>
          <a:ln w="57150">
            <a:solidFill>
              <a:srgbClr val="FA78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076142A-58A8-438A-B7F0-395EE6B6999A}"/>
              </a:ext>
            </a:extLst>
          </p:cNvPr>
          <p:cNvSpPr/>
          <p:nvPr/>
        </p:nvSpPr>
        <p:spPr>
          <a:xfrm>
            <a:off x="1855693" y="722351"/>
            <a:ext cx="415129" cy="2388402"/>
          </a:xfrm>
          <a:prstGeom prst="rect">
            <a:avLst/>
          </a:prstGeom>
          <a:noFill/>
          <a:ln w="57150">
            <a:solidFill>
              <a:srgbClr val="AA0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476593" y="2266895"/>
            <a:ext cx="7460271"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803" b="23136"/>
          <a:stretch/>
        </p:blipFill>
        <p:spPr>
          <a:xfrm>
            <a:off x="5981180" y="1444151"/>
            <a:ext cx="1435384" cy="4312139"/>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1052</Words>
  <Application>Microsoft Office PowerPoint</Application>
  <PresentationFormat>On-screen Show (4:3)</PresentationFormat>
  <Paragraphs>292</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55</cp:revision>
  <dcterms:created xsi:type="dcterms:W3CDTF">2019-12-09T06:28:50Z</dcterms:created>
  <dcterms:modified xsi:type="dcterms:W3CDTF">2019-12-11T19:01:27Z</dcterms:modified>
</cp:coreProperties>
</file>