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84" r:id="rId4"/>
    <p:sldId id="283" r:id="rId5"/>
    <p:sldId id="285" r:id="rId6"/>
    <p:sldId id="286" r:id="rId7"/>
    <p:sldId id="265" r:id="rId8"/>
    <p:sldId id="288" r:id="rId9"/>
    <p:sldId id="289" r:id="rId10"/>
    <p:sldId id="290" r:id="rId11"/>
    <p:sldId id="287" r:id="rId12"/>
    <p:sldId id="282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F92258-8A63-410B-8385-4626727FD5B4}">
          <p14:sldIdLst>
            <p14:sldId id="259"/>
            <p14:sldId id="260"/>
            <p14:sldId id="284"/>
            <p14:sldId id="283"/>
            <p14:sldId id="285"/>
            <p14:sldId id="286"/>
          </p14:sldIdLst>
        </p14:section>
        <p14:section name="另外思路" id="{584BD3FB-1C29-4DE8-B583-7B0E88B75B6C}">
          <p14:sldIdLst>
            <p14:sldId id="265"/>
            <p14:sldId id="288"/>
            <p14:sldId id="289"/>
            <p14:sldId id="290"/>
            <p14:sldId id="287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糖尿病慢病智能问诊与用药推荐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第三组第三次讨论（</a:t>
            </a:r>
            <a:r>
              <a:rPr lang="en-US" altLang="zh-CN" dirty="0"/>
              <a:t>Week9 - 10</a:t>
            </a:r>
            <a:r>
              <a:rPr lang="zh-CN" altLang="en-US" dirty="0"/>
              <a:t>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2020/05/08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利用知识图谱进行推荐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7DF85-A89B-CA43-930A-AC24DF911241}"/>
              </a:ext>
            </a:extLst>
          </p:cNvPr>
          <p:cNvSpPr txBox="1"/>
          <p:nvPr/>
        </p:nvSpPr>
        <p:spPr>
          <a:xfrm>
            <a:off x="337752" y="1647568"/>
            <a:ext cx="63409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 err="1"/>
              <a:t>TransE</a:t>
            </a:r>
            <a:r>
              <a:rPr lang="en" altLang="zh-CN" sz="1400" dirty="0"/>
              <a:t>: “Translating Embeddings for Modeling Multi-relational Data” (NIPS2013)</a:t>
            </a:r>
          </a:p>
          <a:p>
            <a:endParaRPr lang="en" altLang="zh-CN" sz="1400" dirty="0"/>
          </a:p>
          <a:p>
            <a:r>
              <a:rPr lang="zh-CN" altLang="en-US" sz="1400" dirty="0"/>
              <a:t>给定知识图谱</a:t>
            </a:r>
            <a:r>
              <a:rPr lang="en-US" altLang="zh-CN" sz="1400" dirty="0"/>
              <a:t>(</a:t>
            </a:r>
            <a:r>
              <a:rPr lang="en" altLang="zh-CN" sz="1400" dirty="0" err="1"/>
              <a:t>h,l,t</a:t>
            </a:r>
            <a:r>
              <a:rPr lang="en" altLang="zh-CN" sz="1400" dirty="0"/>
              <a:t>)</a:t>
            </a:r>
            <a:r>
              <a:rPr lang="zh-CN" altLang="en" sz="1400" dirty="0"/>
              <a:t>，</a:t>
            </a:r>
            <a:r>
              <a:rPr lang="zh-CN" altLang="en-US" sz="1400" dirty="0"/>
              <a:t>其中</a:t>
            </a:r>
            <a:r>
              <a:rPr lang="en" altLang="zh-CN" sz="1400" dirty="0"/>
              <a:t>h</a:t>
            </a:r>
            <a:r>
              <a:rPr lang="zh-CN" altLang="en-US" sz="1400" dirty="0"/>
              <a:t>为头实体集合，</a:t>
            </a:r>
            <a:r>
              <a:rPr lang="en" altLang="zh-CN" sz="1400" dirty="0"/>
              <a:t>t</a:t>
            </a:r>
            <a:r>
              <a:rPr lang="zh-CN" altLang="en-US" sz="1400" dirty="0"/>
              <a:t>为尾实体集合，</a:t>
            </a:r>
            <a:r>
              <a:rPr lang="en" altLang="zh-CN" sz="1400" dirty="0"/>
              <a:t>l</a:t>
            </a:r>
            <a:r>
              <a:rPr lang="zh-CN" altLang="en-US" sz="1400" dirty="0"/>
              <a:t>为关系集合。然后将实体和关系在各自的空间中（实体空间和关系空间）表示为向量，使知识图谱中的每个三元组的实体向量和关系向量满足 </a:t>
            </a:r>
            <a:r>
              <a:rPr lang="en-US" altLang="zh-CN" sz="1400" dirty="0"/>
              <a:t>|</a:t>
            </a:r>
            <a:r>
              <a:rPr lang="en" altLang="zh-CN" sz="1400" dirty="0"/>
              <a:t>h+ l| ≈ t</a:t>
            </a:r>
            <a:endParaRPr lang="zh-CN" altLang="en-US" sz="1400" dirty="0"/>
          </a:p>
        </p:txBody>
      </p:sp>
      <p:pic>
        <p:nvPicPr>
          <p:cNvPr id="4" name="图片 3" descr="图片包含 照片, 灯光, 挂, 游戏机&#10;&#10;描述已自动生成">
            <a:extLst>
              <a:ext uri="{FF2B5EF4-FFF2-40B4-BE49-F238E27FC236}">
                <a16:creationId xmlns:a16="http://schemas.microsoft.com/office/drawing/2014/main" id="{D8631C74-D1AF-FF44-8822-BA11FF433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26" y="1647568"/>
            <a:ext cx="1316691" cy="10989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FDEE926-B00B-E647-BAB9-B1FB481EDFED}"/>
              </a:ext>
            </a:extLst>
          </p:cNvPr>
          <p:cNvSpPr txBox="1"/>
          <p:nvPr/>
        </p:nvSpPr>
        <p:spPr>
          <a:xfrm>
            <a:off x="337752" y="3111034"/>
            <a:ext cx="63409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 err="1"/>
              <a:t>TransH</a:t>
            </a:r>
            <a:r>
              <a:rPr lang="en" altLang="zh-CN" sz="1400" dirty="0"/>
              <a:t>:“Knowledge Graph Embedding by </a:t>
            </a:r>
            <a:r>
              <a:rPr lang="en" altLang="zh-CN" sz="1400" dirty="0" err="1"/>
              <a:t>Translatiing</a:t>
            </a:r>
            <a:r>
              <a:rPr lang="en" altLang="zh-CN" sz="1400" dirty="0"/>
              <a:t> on Hyperplanes” (AAAI2014)</a:t>
            </a:r>
          </a:p>
          <a:p>
            <a:endParaRPr lang="en" altLang="zh-CN" sz="1400" dirty="0"/>
          </a:p>
          <a:p>
            <a:r>
              <a:rPr lang="zh-CN" altLang="en-US" sz="1400" dirty="0"/>
              <a:t>首先将知识图谱中的某一种关系类型映射与一个超平面中，根据超平面中的关系，将不同的实体通过映射矩阵投影到该超平面上，从而使得每一个实体都有自己的分布表示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pic>
        <p:nvPicPr>
          <p:cNvPr id="6" name="图片 5" descr="图片包含 船, 照片, 小, 线&#10;&#10;描述已自动生成">
            <a:extLst>
              <a:ext uri="{FF2B5EF4-FFF2-40B4-BE49-F238E27FC236}">
                <a16:creationId xmlns:a16="http://schemas.microsoft.com/office/drawing/2014/main" id="{7E605CD2-95D7-3A4E-B377-EB968CD49C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426" y="3174810"/>
            <a:ext cx="1404754" cy="1255475"/>
          </a:xfrm>
          <a:prstGeom prst="rect">
            <a:avLst/>
          </a:prstGeom>
        </p:spPr>
      </p:pic>
      <p:pic>
        <p:nvPicPr>
          <p:cNvPr id="8" name="图片 7" descr="图片包含 地图, 文字, 游戏机, 钟表&#10;&#10;描述已自动生成">
            <a:extLst>
              <a:ext uri="{FF2B5EF4-FFF2-40B4-BE49-F238E27FC236}">
                <a16:creationId xmlns:a16="http://schemas.microsoft.com/office/drawing/2014/main" id="{4124CDAA-AE36-8D49-A64F-84D90537D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52" y="5005388"/>
            <a:ext cx="2708835" cy="140247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3224008-C75E-564B-900A-4AA9070063B4}"/>
              </a:ext>
            </a:extLst>
          </p:cNvPr>
          <p:cNvSpPr txBox="1"/>
          <p:nvPr/>
        </p:nvSpPr>
        <p:spPr>
          <a:xfrm>
            <a:off x="337752" y="4889052"/>
            <a:ext cx="58002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 err="1"/>
              <a:t>TransR</a:t>
            </a:r>
            <a:r>
              <a:rPr lang="en" altLang="zh-CN" sz="1400" dirty="0"/>
              <a:t>:“Learning and Relation Embedding for Knowledge Graph Completion”(AAAI2015)</a:t>
            </a:r>
          </a:p>
          <a:p>
            <a:endParaRPr lang="en" altLang="zh-CN" sz="1400" dirty="0"/>
          </a:p>
          <a:p>
            <a:r>
              <a:rPr lang="zh-CN" altLang="en-US" sz="1400" dirty="0"/>
              <a:t>将实体和关系分别映射到两个空间中，然后将实体空间中的实体通过转移矩阵</a:t>
            </a:r>
            <a:r>
              <a:rPr lang="en" altLang="zh-CN" sz="1400" dirty="0" err="1"/>
              <a:t>Mr</a:t>
            </a:r>
            <a:r>
              <a:rPr lang="zh-CN" altLang="en-US" sz="1400" dirty="0"/>
              <a:t>转移到关系空间中进行向量表示</a:t>
            </a:r>
          </a:p>
        </p:txBody>
      </p:sp>
    </p:spTree>
    <p:extLst>
      <p:ext uri="{BB962C8B-B14F-4D97-AF65-F5344CB8AC3E}">
        <p14:creationId xmlns:p14="http://schemas.microsoft.com/office/powerpoint/2010/main" val="323426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  <a:solidFill>
            <a:schemeClr val="bg1">
              <a:lumMod val="75000"/>
            </a:schemeClr>
          </a:solidFill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近两周工作介绍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1191732359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近两周工作介绍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近两周工作介绍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  <a:solidFill>
            <a:schemeClr val="bg1">
              <a:lumMod val="75000"/>
            </a:schemeClr>
          </a:solidFill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小组讨论</a:t>
            </a:r>
          </a:p>
        </p:txBody>
      </p:sp>
    </p:spTree>
    <p:extLst>
      <p:ext uri="{BB962C8B-B14F-4D97-AF65-F5344CB8AC3E}">
        <p14:creationId xmlns:p14="http://schemas.microsoft.com/office/powerpoint/2010/main" val="112149767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775F65-DCC1-4BCF-A34E-9C77EF3DFB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第九周主要围绕着数据集的分析展开工作，现存三个数据集：</a:t>
            </a:r>
            <a:endParaRPr lang="en-US" altLang="zh-CN" dirty="0"/>
          </a:p>
          <a:p>
            <a:pPr lvl="1"/>
            <a:r>
              <a:rPr lang="zh-CN" altLang="en-US" dirty="0"/>
              <a:t>糖尿病诊断防治白皮书</a:t>
            </a:r>
            <a:endParaRPr lang="en-US" altLang="zh-CN" dirty="0"/>
          </a:p>
          <a:p>
            <a:pPr lvl="1"/>
            <a:r>
              <a:rPr lang="zh-CN" altLang="en-US" dirty="0"/>
              <a:t>眼科诊断</a:t>
            </a:r>
            <a:endParaRPr lang="en-US" altLang="zh-CN" dirty="0"/>
          </a:p>
          <a:p>
            <a:pPr lvl="1"/>
            <a:r>
              <a:rPr lang="zh-CN" altLang="en-US" dirty="0"/>
              <a:t>包含各种体征数据的体检数据集</a:t>
            </a:r>
            <a:endParaRPr lang="en-US" altLang="zh-CN" dirty="0"/>
          </a:p>
          <a:p>
            <a:r>
              <a:rPr lang="zh-CN" altLang="en-US" dirty="0"/>
              <a:t>第十周我们小组内部讨论，初步确定了在眼科诊断数据集上进行实验，实验分为两个部分：</a:t>
            </a:r>
            <a:endParaRPr lang="en-US" altLang="zh-CN" dirty="0"/>
          </a:p>
          <a:p>
            <a:pPr lvl="1"/>
            <a:r>
              <a:rPr lang="zh-CN" altLang="en-US" dirty="0"/>
              <a:t>从眼科诊断数据集上构建知识图谱</a:t>
            </a:r>
            <a:endParaRPr lang="en-US" altLang="zh-CN" dirty="0"/>
          </a:p>
          <a:p>
            <a:pPr lvl="1"/>
            <a:r>
              <a:rPr lang="zh-CN" altLang="en-US" dirty="0"/>
              <a:t>对该知识图谱构建推荐系统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0B14CD-FA40-4B56-B1F9-FA42927F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近两周工作介绍</a:t>
            </a:r>
          </a:p>
        </p:txBody>
      </p:sp>
    </p:spTree>
    <p:extLst>
      <p:ext uri="{BB962C8B-B14F-4D97-AF65-F5344CB8AC3E}">
        <p14:creationId xmlns:p14="http://schemas.microsoft.com/office/powerpoint/2010/main" val="296670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A8B5D9A-42BF-4AD5-9EE6-DAF14242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从数据集构建知识图谱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8BFFB5-4D73-4550-828B-93CB8630C6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数据集中有用的特征信息：</a:t>
            </a:r>
            <a:endParaRPr lang="en-US" altLang="zh-CN" dirty="0"/>
          </a:p>
          <a:p>
            <a:pPr lvl="1"/>
            <a:r>
              <a:rPr lang="zh-CN" altLang="en-US" dirty="0"/>
              <a:t>病人性别</a:t>
            </a:r>
            <a:endParaRPr lang="en-US" altLang="zh-CN" dirty="0"/>
          </a:p>
          <a:p>
            <a:pPr lvl="1"/>
            <a:r>
              <a:rPr lang="zh-CN" altLang="en-US" dirty="0"/>
              <a:t>病人年龄 </a:t>
            </a:r>
            <a:endParaRPr lang="en-US" altLang="zh-CN" dirty="0"/>
          </a:p>
          <a:p>
            <a:pPr lvl="1"/>
            <a:r>
              <a:rPr lang="zh-CN" altLang="en-US" dirty="0"/>
              <a:t>门诊诊断 、入院诊断 、主要诊断 </a:t>
            </a:r>
            <a:endParaRPr lang="en-US" altLang="zh-CN" dirty="0"/>
          </a:p>
          <a:p>
            <a:pPr lvl="1"/>
            <a:r>
              <a:rPr lang="zh-CN" altLang="en-US" dirty="0"/>
              <a:t>住院天数</a:t>
            </a:r>
            <a:endParaRPr lang="en-US" altLang="zh-CN" dirty="0"/>
          </a:p>
          <a:p>
            <a:pPr lvl="1"/>
            <a:r>
              <a:rPr lang="zh-CN" altLang="en-US" dirty="0"/>
              <a:t>手术名称</a:t>
            </a:r>
            <a:endParaRPr lang="en-US" altLang="zh-CN" dirty="0"/>
          </a:p>
          <a:p>
            <a:pPr lvl="1"/>
            <a:r>
              <a:rPr lang="zh-CN" altLang="en-US" dirty="0"/>
              <a:t>其余诊断名称</a:t>
            </a:r>
            <a:endParaRPr lang="en-US" altLang="zh-CN" dirty="0"/>
          </a:p>
          <a:p>
            <a:r>
              <a:rPr lang="zh-CN" altLang="en-US" dirty="0"/>
              <a:t>从特征信息抽取三元组：</a:t>
            </a:r>
            <a:endParaRPr lang="en-US" altLang="zh-CN" dirty="0"/>
          </a:p>
          <a:p>
            <a:pPr lvl="1"/>
            <a:r>
              <a:rPr lang="zh-CN" altLang="en-US" dirty="0"/>
              <a:t>（病人，性别，男）</a:t>
            </a:r>
            <a:r>
              <a:rPr lang="en-US" altLang="zh-CN" dirty="0"/>
              <a:t>	</a:t>
            </a:r>
            <a:r>
              <a:rPr lang="zh-CN" altLang="en-US" dirty="0"/>
              <a:t>（病人，年龄，</a:t>
            </a:r>
            <a:r>
              <a:rPr lang="en-US" altLang="zh-CN" dirty="0"/>
              <a:t>10-19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（病人，诊断，门诊诊断）</a:t>
            </a:r>
            <a:endParaRPr lang="en-US" altLang="zh-CN" dirty="0"/>
          </a:p>
          <a:p>
            <a:pPr lvl="1"/>
            <a:r>
              <a:rPr lang="zh-CN" altLang="en-US" dirty="0"/>
              <a:t>（病人，手术，手术名称）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24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2C6306-54D5-4158-802F-F191AC1CE4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根据抽取的三元组构建有向图或者无向图，其中如果</a:t>
            </a:r>
            <a:endParaRPr lang="en-US" altLang="zh-CN" dirty="0"/>
          </a:p>
          <a:p>
            <a:pPr lvl="1"/>
            <a:r>
              <a:rPr lang="zh-CN" altLang="en-US" dirty="0"/>
              <a:t>构建有向图：</a:t>
            </a:r>
            <a:endParaRPr lang="en-US" altLang="zh-CN" dirty="0"/>
          </a:p>
          <a:p>
            <a:pPr lvl="2"/>
            <a:r>
              <a:rPr lang="zh-CN" altLang="en-US" dirty="0"/>
              <a:t>存在关系太少的问题（年龄，性别，诊断，手术。四个关系）</a:t>
            </a:r>
            <a:endParaRPr lang="en-US" altLang="zh-CN" dirty="0"/>
          </a:p>
          <a:p>
            <a:pPr lvl="2"/>
            <a:r>
              <a:rPr lang="zh-CN" altLang="en-US" dirty="0"/>
              <a:t>从有向图构建推荐系统的图嵌入方法的主流是 </a:t>
            </a:r>
            <a:r>
              <a:rPr lang="en-US" altLang="zh-CN" dirty="0" err="1"/>
              <a:t>TransX</a:t>
            </a:r>
            <a:r>
              <a:rPr lang="en-US" altLang="zh-CN" dirty="0"/>
              <a:t> 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zh-CN" altLang="en-US" dirty="0"/>
              <a:t>如果用 </a:t>
            </a:r>
            <a:r>
              <a:rPr lang="en-US" altLang="zh-CN" dirty="0" err="1"/>
              <a:t>TransE</a:t>
            </a:r>
            <a:r>
              <a:rPr lang="en-US" altLang="zh-CN" dirty="0"/>
              <a:t> </a:t>
            </a:r>
            <a:r>
              <a:rPr lang="zh-CN" altLang="en-US" dirty="0"/>
              <a:t>学习，也就是将实体与关系嵌入到低维向量空间，学习出来的关系的向量并不能有效表示这个关系</a:t>
            </a:r>
            <a:endParaRPr lang="en-US" altLang="zh-CN" dirty="0"/>
          </a:p>
          <a:p>
            <a:pPr lvl="2"/>
            <a:r>
              <a:rPr lang="zh-CN" altLang="en-US" dirty="0"/>
              <a:t>带有关系的有向图的存储可以使用 </a:t>
            </a:r>
            <a:r>
              <a:rPr lang="en-US" altLang="zh-CN" dirty="0"/>
              <a:t>Neo4j </a:t>
            </a:r>
            <a:r>
              <a:rPr lang="zh-CN" altLang="en-US" dirty="0"/>
              <a:t>图数据库</a:t>
            </a:r>
            <a:endParaRPr lang="en-US" altLang="zh-CN" dirty="0"/>
          </a:p>
          <a:p>
            <a:pPr lvl="1"/>
            <a:r>
              <a:rPr lang="zh-CN" altLang="en-US" dirty="0"/>
              <a:t>构建无向图：</a:t>
            </a:r>
            <a:endParaRPr lang="en-US" altLang="zh-CN" dirty="0"/>
          </a:p>
          <a:p>
            <a:pPr lvl="2"/>
            <a:r>
              <a:rPr lang="zh-CN" altLang="en-US" dirty="0"/>
              <a:t>无向图的构建就直接将实体与实体之间的关系去掉</a:t>
            </a:r>
            <a:endParaRPr lang="en-US" altLang="zh-CN" dirty="0"/>
          </a:p>
          <a:p>
            <a:pPr lvl="3"/>
            <a:r>
              <a:rPr lang="zh-CN" altLang="en-US" dirty="0"/>
              <a:t>比如（病人，男），（病人，</a:t>
            </a:r>
            <a:r>
              <a:rPr lang="en-US" altLang="zh-CN" dirty="0"/>
              <a:t>10-19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无向图构建推荐系统可以采用 </a:t>
            </a:r>
            <a:r>
              <a:rPr lang="en-US" altLang="zh-CN" dirty="0"/>
              <a:t>node2vec 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/>
              <a:t>该方法就是基于有偏的随机游走，对每个顶点生成一个游走序列，然后通过 </a:t>
            </a:r>
            <a:r>
              <a:rPr lang="en-US" altLang="zh-CN" dirty="0"/>
              <a:t>word2vec </a:t>
            </a:r>
            <a:r>
              <a:rPr lang="zh-CN" altLang="en-US" dirty="0"/>
              <a:t>方法根据序列产生顶点对应的向量。</a:t>
            </a:r>
            <a:endParaRPr lang="en-US" altLang="zh-CN" dirty="0"/>
          </a:p>
          <a:p>
            <a:pPr lvl="2"/>
            <a:r>
              <a:rPr lang="zh-CN" altLang="en-US" dirty="0"/>
              <a:t>之后根据病人对应的向量的相似度进行推荐。</a:t>
            </a:r>
            <a:endParaRPr lang="en-US" altLang="zh-CN" dirty="0"/>
          </a:p>
          <a:p>
            <a:pPr lvl="2"/>
            <a:r>
              <a:rPr lang="zh-CN" altLang="en-US" dirty="0"/>
              <a:t>无向图的存储直接用 </a:t>
            </a:r>
            <a:r>
              <a:rPr lang="en-US" altLang="zh-CN" dirty="0"/>
              <a:t>csv </a:t>
            </a:r>
            <a:r>
              <a:rPr lang="zh-CN" altLang="en-US" dirty="0"/>
              <a:t>存储，可视化使用 </a:t>
            </a:r>
            <a:r>
              <a:rPr lang="en-US" altLang="zh-CN" dirty="0" err="1"/>
              <a:t>gephi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00CB4A5-D1C5-4461-978D-8B04F0B4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从数据集构建知识图谱（续）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939474-EAF0-4F8E-BCCC-5E3267771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618" y="1551600"/>
            <a:ext cx="1737570" cy="14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0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数据预处理</a:t>
            </a:r>
          </a:p>
        </p:txBody>
      </p:sp>
      <p:pic>
        <p:nvPicPr>
          <p:cNvPr id="7" name="图片 6" descr="电脑屏幕截图&#10;&#10;描述已自动生成">
            <a:extLst>
              <a:ext uri="{FF2B5EF4-FFF2-40B4-BE49-F238E27FC236}">
                <a16:creationId xmlns:a16="http://schemas.microsoft.com/office/drawing/2014/main" id="{B1957DEB-D307-A24C-A3C4-5EA8FDA5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45" y="1678810"/>
            <a:ext cx="8010940" cy="50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知识图谱的构建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4208E0-E867-2A43-944E-72B2A18D1475}"/>
              </a:ext>
            </a:extLst>
          </p:cNvPr>
          <p:cNvSpPr txBox="1"/>
          <p:nvPr/>
        </p:nvSpPr>
        <p:spPr>
          <a:xfrm>
            <a:off x="2278744" y="2032992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病人（性别，年龄，入院途径，诊断信息）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B45151-B2CB-2240-9FB1-23754EF6BDC2}"/>
              </a:ext>
            </a:extLst>
          </p:cNvPr>
          <p:cNvSpPr txBox="1"/>
          <p:nvPr/>
        </p:nvSpPr>
        <p:spPr>
          <a:xfrm>
            <a:off x="1676263" y="29652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住院天数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0F9E7F-016A-C04F-A93B-9A3C609E3892}"/>
              </a:ext>
            </a:extLst>
          </p:cNvPr>
          <p:cNvSpPr txBox="1"/>
          <p:nvPr/>
        </p:nvSpPr>
        <p:spPr>
          <a:xfrm>
            <a:off x="3767873" y="31622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手术名称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05F095-1629-894C-BD72-8F6DBCF0558F}"/>
              </a:ext>
            </a:extLst>
          </p:cNvPr>
          <p:cNvSpPr txBox="1"/>
          <p:nvPr/>
        </p:nvSpPr>
        <p:spPr>
          <a:xfrm>
            <a:off x="5811190" y="29564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总费用</a:t>
            </a: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25FE051-F0C8-1949-8669-0FB4F055B22E}"/>
              </a:ext>
            </a:extLst>
          </p:cNvPr>
          <p:cNvCxnSpPr>
            <a:cxnSpLocks/>
          </p:cNvCxnSpPr>
          <p:nvPr/>
        </p:nvCxnSpPr>
        <p:spPr>
          <a:xfrm flipH="1">
            <a:off x="2418491" y="2402324"/>
            <a:ext cx="1891121" cy="49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EF79BAC-715F-654A-A7B8-BD3D5B585448}"/>
              </a:ext>
            </a:extLst>
          </p:cNvPr>
          <p:cNvCxnSpPr>
            <a:cxnSpLocks/>
          </p:cNvCxnSpPr>
          <p:nvPr/>
        </p:nvCxnSpPr>
        <p:spPr>
          <a:xfrm>
            <a:off x="4309611" y="2402324"/>
            <a:ext cx="24520" cy="74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8363A5A-B222-1D4F-9B95-4CC1FCF4A460}"/>
              </a:ext>
            </a:extLst>
          </p:cNvPr>
          <p:cNvCxnSpPr>
            <a:cxnSpLocks/>
          </p:cNvCxnSpPr>
          <p:nvPr/>
        </p:nvCxnSpPr>
        <p:spPr>
          <a:xfrm>
            <a:off x="4309611" y="2402324"/>
            <a:ext cx="1863905" cy="49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3F2FB36-A26F-234F-A899-A27DD6BF16D8}"/>
              </a:ext>
            </a:extLst>
          </p:cNvPr>
          <p:cNvSpPr txBox="1"/>
          <p:nvPr/>
        </p:nvSpPr>
        <p:spPr>
          <a:xfrm>
            <a:off x="992334" y="4055162"/>
            <a:ext cx="72282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难点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：如何将病人、住院天数、总费用等信息表示为</a:t>
            </a:r>
            <a:r>
              <a:rPr kumimoji="1" lang="en-US" altLang="zh-CN" dirty="0"/>
              <a:t>entity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     可以根据病人的不同信息将病人、住院天数、总费用进行分组，</a:t>
            </a:r>
            <a:endParaRPr kumimoji="1" lang="en-US" altLang="zh-CN" dirty="0"/>
          </a:p>
          <a:p>
            <a:r>
              <a:rPr kumimoji="1" lang="zh-CN" altLang="en-US" dirty="0"/>
              <a:t>把连续的数据变成离散的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难点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：如何评估和利用一个</a:t>
            </a:r>
            <a:r>
              <a:rPr kumimoji="1" lang="en-US" altLang="zh-CN" dirty="0"/>
              <a:t>relation</a:t>
            </a:r>
            <a:r>
              <a:rPr kumimoji="1" lang="zh-CN" altLang="en-US" dirty="0"/>
              <a:t>的置信度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难点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：如何利用构建好的知识图谱进行住院天数、手术、费用的预测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13B881-0355-064A-8B6C-19FD8315B627}"/>
              </a:ext>
            </a:extLst>
          </p:cNvPr>
          <p:cNvSpPr txBox="1"/>
          <p:nvPr/>
        </p:nvSpPr>
        <p:spPr>
          <a:xfrm>
            <a:off x="3959670" y="27572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推荐手术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97A8E5-E209-6249-B494-E748620F5F4B}"/>
              </a:ext>
            </a:extLst>
          </p:cNvPr>
          <p:cNvSpPr txBox="1"/>
          <p:nvPr/>
        </p:nvSpPr>
        <p:spPr>
          <a:xfrm>
            <a:off x="2961373" y="254352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预估住院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BCBEB11-EB78-AE49-ADAA-1CB7EF68B886}"/>
              </a:ext>
            </a:extLst>
          </p:cNvPr>
          <p:cNvSpPr txBox="1"/>
          <p:nvPr/>
        </p:nvSpPr>
        <p:spPr>
          <a:xfrm>
            <a:off x="4945676" y="2522283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/>
              <a:t>预估费用</a:t>
            </a:r>
          </a:p>
        </p:txBody>
      </p:sp>
    </p:spTree>
    <p:extLst>
      <p:ext uri="{BB962C8B-B14F-4D97-AF65-F5344CB8AC3E}">
        <p14:creationId xmlns:p14="http://schemas.microsoft.com/office/powerpoint/2010/main" val="3114037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利用知识图谱进行推荐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57DF85-A89B-CA43-930A-AC24DF911241}"/>
              </a:ext>
            </a:extLst>
          </p:cNvPr>
          <p:cNvSpPr txBox="1"/>
          <p:nvPr/>
        </p:nvSpPr>
        <p:spPr>
          <a:xfrm>
            <a:off x="337752" y="1647568"/>
            <a:ext cx="828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 err="1"/>
              <a:t>Xie</a:t>
            </a:r>
            <a:r>
              <a:rPr lang="en" altLang="zh-CN" sz="1400" dirty="0"/>
              <a:t>, </a:t>
            </a:r>
            <a:r>
              <a:rPr lang="en" altLang="zh-CN" sz="1400" dirty="0" err="1"/>
              <a:t>Ruobing</a:t>
            </a:r>
            <a:r>
              <a:rPr lang="en" altLang="zh-CN" sz="1400" dirty="0"/>
              <a:t>, et al. "Does </a:t>
            </a:r>
            <a:r>
              <a:rPr lang="en" altLang="zh-CN" sz="1400" dirty="0" err="1"/>
              <a:t>william</a:t>
            </a:r>
            <a:r>
              <a:rPr lang="en" altLang="zh-CN" sz="1400" dirty="0"/>
              <a:t> </a:t>
            </a:r>
            <a:r>
              <a:rPr lang="en" altLang="zh-CN" sz="1400" dirty="0" err="1"/>
              <a:t>shakespeare</a:t>
            </a:r>
            <a:r>
              <a:rPr lang="en" altLang="zh-CN" sz="1400" dirty="0"/>
              <a:t> really write hamlet? knowledge representation learning with confidence." </a:t>
            </a:r>
            <a:r>
              <a:rPr lang="en" altLang="zh-CN" sz="1400" i="1" dirty="0"/>
              <a:t>Thirty-Second AAAI Conference on Artificial Intelligence</a:t>
            </a:r>
            <a:r>
              <a:rPr lang="en" altLang="zh-CN" sz="1400" dirty="0"/>
              <a:t>. 2018.</a:t>
            </a:r>
            <a:endParaRPr kumimoji="1" lang="zh-CN" altLang="en-US" sz="1400" dirty="0"/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317C769D-2FB0-C540-990F-2F9684CA72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52" y="2269896"/>
            <a:ext cx="3965145" cy="19010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A79EF4D-C914-A04D-A63F-CD995FA8B638}"/>
              </a:ext>
            </a:extLst>
          </p:cNvPr>
          <p:cNvSpPr txBox="1"/>
          <p:nvPr/>
        </p:nvSpPr>
        <p:spPr>
          <a:xfrm>
            <a:off x="4478402" y="2375647"/>
            <a:ext cx="358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Confidence Aware Energy Function</a:t>
            </a:r>
            <a:endParaRPr kumimoji="1" lang="zh-CN" altLang="en-US" b="1" dirty="0"/>
          </a:p>
        </p:txBody>
      </p:sp>
      <p:pic>
        <p:nvPicPr>
          <p:cNvPr id="20" name="图片 19" descr="图片包含 游戏机, 钟表&#10;&#10;描述已自动生成">
            <a:extLst>
              <a:ext uri="{FF2B5EF4-FFF2-40B4-BE49-F238E27FC236}">
                <a16:creationId xmlns:a16="http://schemas.microsoft.com/office/drawing/2014/main" id="{C7D0286F-F741-5F49-8B5E-EE024C4D6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2" y="2829564"/>
            <a:ext cx="3329857" cy="55033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8D72231-191F-8E48-A4F4-FAC2B74DD85C}"/>
              </a:ext>
            </a:extLst>
          </p:cNvPr>
          <p:cNvSpPr txBox="1"/>
          <p:nvPr/>
        </p:nvSpPr>
        <p:spPr>
          <a:xfrm>
            <a:off x="4478402" y="368977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Score Function</a:t>
            </a:r>
            <a:endParaRPr kumimoji="1" lang="zh-CN" altLang="en-US" b="1" dirty="0"/>
          </a:p>
        </p:txBody>
      </p:sp>
      <p:pic>
        <p:nvPicPr>
          <p:cNvPr id="27" name="图片 26" descr="手机屏幕截图&#10;&#10;描述已自动生成">
            <a:extLst>
              <a:ext uri="{FF2B5EF4-FFF2-40B4-BE49-F238E27FC236}">
                <a16:creationId xmlns:a16="http://schemas.microsoft.com/office/drawing/2014/main" id="{698FDF1F-DB6F-3742-8FFE-1B04D3AE77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25" y="4087776"/>
            <a:ext cx="3965145" cy="938540"/>
          </a:xfrm>
          <a:prstGeom prst="rect">
            <a:avLst/>
          </a:prstGeom>
        </p:spPr>
      </p:pic>
      <p:pic>
        <p:nvPicPr>
          <p:cNvPr id="29" name="图片 28" descr="图片包含 物体, 游戏机&#10;&#10;描述已自动生成">
            <a:extLst>
              <a:ext uri="{FF2B5EF4-FFF2-40B4-BE49-F238E27FC236}">
                <a16:creationId xmlns:a16="http://schemas.microsoft.com/office/drawing/2014/main" id="{FC31032E-DD26-3B45-BCCA-0038365469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02" y="5270037"/>
            <a:ext cx="3545010" cy="62686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55B935F-8CF0-784E-AB6A-BBD42FD01014}"/>
              </a:ext>
            </a:extLst>
          </p:cNvPr>
          <p:cNvSpPr txBox="1"/>
          <p:nvPr/>
        </p:nvSpPr>
        <p:spPr>
          <a:xfrm>
            <a:off x="641508" y="4548712"/>
            <a:ext cx="276710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Triple Confidence</a:t>
            </a:r>
          </a:p>
          <a:p>
            <a:endParaRPr kumimoji="1" lang="en-US" altLang="zh-CN" sz="1600" b="1" dirty="0"/>
          </a:p>
          <a:p>
            <a:pPr marL="342900" indent="-342900">
              <a:buAutoNum type="arabicPeriod"/>
            </a:pPr>
            <a:r>
              <a:rPr kumimoji="1" lang="en-US" altLang="zh-CN" sz="1600" dirty="0"/>
              <a:t>Local Triple Confidence</a:t>
            </a:r>
          </a:p>
          <a:p>
            <a:pPr marL="342900" indent="-342900">
              <a:buAutoNum type="arabicPeriod"/>
            </a:pPr>
            <a:r>
              <a:rPr kumimoji="1" lang="en-US" altLang="zh-CN" sz="1600" dirty="0"/>
              <a:t>Prior Path Confidence</a:t>
            </a:r>
          </a:p>
          <a:p>
            <a:pPr marL="342900" indent="-342900">
              <a:buAutoNum type="arabicPeriod"/>
            </a:pPr>
            <a:r>
              <a:rPr kumimoji="1" lang="en-US" altLang="zh-CN" sz="1600" dirty="0"/>
              <a:t>Adaptive Path Confidence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15915820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1482</TotalTime>
  <Words>697</Words>
  <Application>Microsoft Office PowerPoint</Application>
  <PresentationFormat>全屏显示(4:3)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2016-VI主题-蓝</vt:lpstr>
      <vt:lpstr>糖尿病慢病智能问诊与用药推荐</vt:lpstr>
      <vt:lpstr>目录 Contents</vt:lpstr>
      <vt:lpstr>目录 Contents</vt:lpstr>
      <vt:lpstr>近两周工作介绍</vt:lpstr>
      <vt:lpstr>从数据集构建知识图谱</vt:lpstr>
      <vt:lpstr>从数据集构建知识图谱（续）</vt:lpstr>
      <vt:lpstr>1. 数据预处理</vt:lpstr>
      <vt:lpstr>2. 知识图谱的构建</vt:lpstr>
      <vt:lpstr>3. 利用知识图谱进行推荐</vt:lpstr>
      <vt:lpstr>3. 利用知识图谱进行推荐</vt:lpstr>
      <vt:lpstr>目录 Contents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386187694@qq.com</cp:lastModifiedBy>
  <cp:revision>67</cp:revision>
  <dcterms:created xsi:type="dcterms:W3CDTF">2016-04-20T02:59:17Z</dcterms:created>
  <dcterms:modified xsi:type="dcterms:W3CDTF">2020-05-08T07:42:46Z</dcterms:modified>
</cp:coreProperties>
</file>