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2"/>
  </p:notesMasterIdLst>
  <p:handoutMasterIdLst>
    <p:handoutMasterId r:id="rId23"/>
  </p:handoutMasterIdLst>
  <p:sldIdLst>
    <p:sldId id="259" r:id="rId2"/>
    <p:sldId id="260" r:id="rId3"/>
    <p:sldId id="283" r:id="rId4"/>
    <p:sldId id="265" r:id="rId5"/>
    <p:sldId id="284" r:id="rId6"/>
    <p:sldId id="285" r:id="rId7"/>
    <p:sldId id="293" r:id="rId8"/>
    <p:sldId id="294" r:id="rId9"/>
    <p:sldId id="295" r:id="rId10"/>
    <p:sldId id="286" r:id="rId11"/>
    <p:sldId id="296" r:id="rId12"/>
    <p:sldId id="297" r:id="rId13"/>
    <p:sldId id="298" r:id="rId14"/>
    <p:sldId id="287" r:id="rId15"/>
    <p:sldId id="288" r:id="rId16"/>
    <p:sldId id="289" r:id="rId17"/>
    <p:sldId id="290" r:id="rId18"/>
    <p:sldId id="291" r:id="rId19"/>
    <p:sldId id="292" r:id="rId20"/>
    <p:sldId id="28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weftr/EI327_keChuang4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糖尿病慢病智能问诊与用药推荐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第三组第二次讨论（</a:t>
            </a:r>
            <a:r>
              <a:rPr lang="en-US" altLang="zh-CN" dirty="0"/>
              <a:t>Week6 - 8</a:t>
            </a:r>
            <a:r>
              <a:rPr lang="zh-CN" altLang="en-US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2020/04/24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7858687-2DF7-485C-92D5-BF07606A3F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这篇文章是一篇调查，介绍了现在基于知识图谱的推荐系统的主流方法。</a:t>
            </a:r>
            <a:endParaRPr lang="en-US" altLang="zh-CN" dirty="0"/>
          </a:p>
          <a:p>
            <a:r>
              <a:rPr lang="zh-CN" altLang="en-US" dirty="0"/>
              <a:t>现在的主流方法中大多使用的都是词嵌入（</a:t>
            </a:r>
            <a:r>
              <a:rPr lang="en-US" altLang="zh-CN" dirty="0"/>
              <a:t>embedding</a:t>
            </a:r>
            <a:r>
              <a:rPr lang="zh-CN" altLang="en-US" dirty="0"/>
              <a:t>）的方法。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58395F0-8483-411D-9645-219FCD67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>
            <a:noAutofit/>
          </a:bodyPr>
          <a:lstStyle/>
          <a:p>
            <a:r>
              <a:rPr lang="en-US" altLang="zh-CN" sz="2000" b="0" dirty="0"/>
              <a:t>A Survey of Recommendation Algorithms Based on</a:t>
            </a:r>
            <a:br>
              <a:rPr lang="en-US" altLang="zh-CN" sz="2000" b="0" dirty="0"/>
            </a:br>
            <a:r>
              <a:rPr lang="en-US" altLang="zh-CN" sz="2000" b="0" dirty="0"/>
              <a:t>Knowledge Graph Embedding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6C9310-61CA-4812-B3CF-353B5F1B5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6" y="2971800"/>
            <a:ext cx="8512508" cy="31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01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3" y="1450212"/>
            <a:ext cx="8372163" cy="49214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" altLang="zh-CN" dirty="0"/>
          </a:p>
          <a:p>
            <a:r>
              <a:rPr lang="zh-CN" altLang="en" b="1" dirty="0"/>
              <a:t>推荐</a:t>
            </a:r>
            <a:r>
              <a:rPr lang="zh-CN" altLang="en-US" b="1" dirty="0"/>
              <a:t>用药的文章和说明</a:t>
            </a:r>
            <a:r>
              <a:rPr lang="zh-CN" altLang="en-US" dirty="0"/>
              <a:t>：</a:t>
            </a:r>
            <a:r>
              <a:rPr lang="en" altLang="zh-CN" dirty="0"/>
              <a:t>Hasan S A, Zhao S, </a:t>
            </a:r>
            <a:r>
              <a:rPr lang="en" altLang="zh-CN" dirty="0" err="1"/>
              <a:t>Datla</a:t>
            </a:r>
            <a:r>
              <a:rPr lang="en" altLang="zh-CN" dirty="0"/>
              <a:t> V V, et al. Clinical Question Answering using Key-Value Memory Networks and Knowledge Graph[C]//TREC. 2016. Shi L, Li S, Yang X, et al.</a:t>
            </a:r>
          </a:p>
          <a:p>
            <a:r>
              <a:rPr lang="zh-CN" altLang="en" b="1" dirty="0"/>
              <a:t>找到</a:t>
            </a:r>
            <a:r>
              <a:rPr lang="zh-CN" altLang="en-US" b="1" dirty="0"/>
              <a:t>重复出现的片段</a:t>
            </a:r>
            <a:r>
              <a:rPr lang="zh-CN" altLang="en-US" dirty="0"/>
              <a:t>：</a:t>
            </a:r>
            <a:r>
              <a:rPr lang="en" altLang="zh-CN" dirty="0"/>
              <a:t>Chen J, Zhou J, Shi Z, et al. Knowledge Abstraction Matching for Medical Question Answering[J]. 2019..</a:t>
            </a:r>
            <a:endParaRPr lang="en-US" altLang="zh-CN" dirty="0"/>
          </a:p>
          <a:p>
            <a:r>
              <a:rPr lang="zh-CN" altLang="en" b="1" dirty="0"/>
              <a:t>基于</a:t>
            </a:r>
            <a:r>
              <a:rPr lang="zh-CN" altLang="en-US" b="1" dirty="0"/>
              <a:t>图嵌入的用药推荐</a:t>
            </a:r>
            <a:r>
              <a:rPr lang="zh-CN" altLang="en-US" dirty="0"/>
              <a:t>：</a:t>
            </a:r>
            <a:r>
              <a:rPr lang="en" altLang="zh-CN" dirty="0"/>
              <a:t>Wang M, Liu M, Liu J, et al. Safe medicine recommendation via medical knowledge graph embedding[J]. </a:t>
            </a:r>
            <a:r>
              <a:rPr lang="en" altLang="zh-CN" dirty="0" err="1"/>
              <a:t>arXiv</a:t>
            </a:r>
            <a:r>
              <a:rPr lang="en" altLang="zh-CN" dirty="0"/>
              <a:t> preprint arXiv:1710.05980, 2017.</a:t>
            </a:r>
          </a:p>
          <a:p>
            <a:r>
              <a:rPr lang="zh-CN" altLang="en-US" b="1" dirty="0"/>
              <a:t>基于图嵌入和</a:t>
            </a:r>
            <a:r>
              <a:rPr lang="en-US" altLang="zh-CN" b="1" dirty="0"/>
              <a:t>CNN</a:t>
            </a:r>
            <a:r>
              <a:rPr lang="zh-CN" altLang="en-US" b="1" dirty="0"/>
              <a:t>的用药推荐</a:t>
            </a:r>
            <a:r>
              <a:rPr lang="zh-CN" altLang="en-US" dirty="0"/>
              <a:t>：董丽丽</a:t>
            </a:r>
            <a:r>
              <a:rPr lang="en-US" altLang="zh-CN" dirty="0"/>
              <a:t>, </a:t>
            </a:r>
            <a:r>
              <a:rPr lang="zh-CN" altLang="en-US" dirty="0"/>
              <a:t>程炯</a:t>
            </a:r>
            <a:r>
              <a:rPr lang="en-US" altLang="zh-CN" dirty="0"/>
              <a:t>, </a:t>
            </a:r>
            <a:r>
              <a:rPr lang="zh-CN" altLang="en-US" dirty="0"/>
              <a:t>张翔</a:t>
            </a:r>
            <a:r>
              <a:rPr lang="en-US" altLang="zh-CN" dirty="0"/>
              <a:t>, </a:t>
            </a:r>
            <a:r>
              <a:rPr lang="zh-CN" altLang="en-US" dirty="0"/>
              <a:t>等</a:t>
            </a:r>
            <a:r>
              <a:rPr lang="en-US" altLang="zh-CN" dirty="0"/>
              <a:t>. </a:t>
            </a:r>
            <a:r>
              <a:rPr lang="zh-CN" altLang="en-US" dirty="0"/>
              <a:t>融合知识图谱与深度学习的疾病诊断方法研究</a:t>
            </a:r>
            <a:r>
              <a:rPr lang="en-US" altLang="zh-CN" dirty="0"/>
              <a:t>[</a:t>
            </a:r>
            <a:r>
              <a:rPr lang="en" altLang="zh-CN" dirty="0"/>
              <a:t>J]. </a:t>
            </a:r>
            <a:r>
              <a:rPr lang="zh-CN" altLang="en-US" dirty="0"/>
              <a:t>计算机科学与探索</a:t>
            </a:r>
            <a:r>
              <a:rPr lang="en-US" altLang="zh-CN" dirty="0"/>
              <a:t>, 2019: 1-12.</a:t>
            </a:r>
            <a:endParaRPr lang="e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用药推荐</a:t>
            </a:r>
          </a:p>
        </p:txBody>
      </p:sp>
    </p:spTree>
    <p:extLst>
      <p:ext uri="{BB962C8B-B14F-4D97-AF65-F5344CB8AC3E}">
        <p14:creationId xmlns:p14="http://schemas.microsoft.com/office/powerpoint/2010/main" val="180098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用药推荐</a:t>
            </a:r>
          </a:p>
        </p:txBody>
      </p:sp>
      <p:pic>
        <p:nvPicPr>
          <p:cNvPr id="7" name="内容占位符 6" descr="地图的截图&#10;&#10;描述已自动生成">
            <a:extLst>
              <a:ext uri="{FF2B5EF4-FFF2-40B4-BE49-F238E27FC236}">
                <a16:creationId xmlns:a16="http://schemas.microsoft.com/office/drawing/2014/main" id="{F8CED7E2-7F6F-B44B-AB57-892475A1D47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9" r="3733"/>
          <a:stretch/>
        </p:blipFill>
        <p:spPr>
          <a:xfrm>
            <a:off x="146303" y="1973462"/>
            <a:ext cx="8585960" cy="3741538"/>
          </a:xfrm>
        </p:spPr>
      </p:pic>
    </p:spTree>
    <p:extLst>
      <p:ext uri="{BB962C8B-B14F-4D97-AF65-F5344CB8AC3E}">
        <p14:creationId xmlns:p14="http://schemas.microsoft.com/office/powerpoint/2010/main" val="119359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用药推荐</a:t>
            </a:r>
          </a:p>
        </p:txBody>
      </p:sp>
      <p:pic>
        <p:nvPicPr>
          <p:cNvPr id="6" name="图片 5" descr="地图的截图&#10;&#10;描述已自动生成">
            <a:extLst>
              <a:ext uri="{FF2B5EF4-FFF2-40B4-BE49-F238E27FC236}">
                <a16:creationId xmlns:a16="http://schemas.microsoft.com/office/drawing/2014/main" id="{0CFEBE3B-E825-9F4F-B669-5A2709D2F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4" y="1705640"/>
            <a:ext cx="8083562" cy="473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3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2FC5510-44AD-479F-A20D-AD0C69C5A5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这篇文章是基于知识图谱对中医药方进行推荐。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2EFB5F7-1957-4C83-9413-E0717511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b="0" dirty="0"/>
              <a:t>A Novel Chinese Traditional Medicine Prescription Recommendation</a:t>
            </a:r>
            <a:br>
              <a:rPr lang="en-US" altLang="zh-CN" sz="2000" b="0" dirty="0"/>
            </a:br>
            <a:r>
              <a:rPr lang="en-US" altLang="zh-CN" sz="2000" b="0" dirty="0"/>
              <a:t>System based on Knowledge Graph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7AE216-1B2E-4F06-8F1E-DEF1BAB89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2" y="2263698"/>
            <a:ext cx="7325006" cy="434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  <a:solidFill>
            <a:schemeClr val="bg1">
              <a:lumMod val="85000"/>
            </a:schemeClr>
          </a:solidFill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近两周扫文介绍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个人想法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  <a:solidFill>
            <a:schemeClr val="bg1">
              <a:lumMod val="85000"/>
            </a:schemeClr>
          </a:solidFill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小组讨论</a:t>
            </a:r>
          </a:p>
        </p:txBody>
      </p:sp>
    </p:spTree>
    <p:extLst>
      <p:ext uri="{BB962C8B-B14F-4D97-AF65-F5344CB8AC3E}">
        <p14:creationId xmlns:p14="http://schemas.microsoft.com/office/powerpoint/2010/main" val="521215658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48E923-E739-46F4-B0CC-01F41CAA08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获取医生针对病人的特征提出的用药，运动建议以及饮食建议这个数据集。</a:t>
            </a:r>
            <a:endParaRPr lang="en-US" altLang="zh-CN" dirty="0"/>
          </a:p>
          <a:p>
            <a:r>
              <a:rPr lang="zh-CN" altLang="en-US" dirty="0"/>
              <a:t>然后对这个数据集进行实体抽取，关系抽取转化为一个知识图谱，知识图谱的大致类型如下：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17AFFA-A535-4E4C-BBCF-71CB5230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个人想法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9ED3C52-0615-4C47-9955-961FE216C524}"/>
              </a:ext>
            </a:extLst>
          </p:cNvPr>
          <p:cNvSpPr/>
          <p:nvPr/>
        </p:nvSpPr>
        <p:spPr>
          <a:xfrm>
            <a:off x="3646447" y="4337826"/>
            <a:ext cx="1795346" cy="57418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糖尿病人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00097F4-A49E-4CD8-A1E3-2EECEFF37F08}"/>
              </a:ext>
            </a:extLst>
          </p:cNvPr>
          <p:cNvSpPr/>
          <p:nvPr/>
        </p:nvSpPr>
        <p:spPr>
          <a:xfrm>
            <a:off x="1450435" y="3399297"/>
            <a:ext cx="1706136" cy="6690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体征参数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2DA79EB-6909-4943-BF8F-7ED26F8DCDE5}"/>
              </a:ext>
            </a:extLst>
          </p:cNvPr>
          <p:cNvCxnSpPr>
            <a:cxnSpLocks/>
            <a:stCxn id="4" idx="2"/>
            <a:endCxn id="5" idx="4"/>
          </p:cNvCxnSpPr>
          <p:nvPr/>
        </p:nvCxnSpPr>
        <p:spPr>
          <a:xfrm flipH="1" flipV="1">
            <a:off x="2303503" y="4068370"/>
            <a:ext cx="1342944" cy="556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FBD3A98-D62E-4123-90FF-3E6F0304F0A6}"/>
              </a:ext>
            </a:extLst>
          </p:cNvPr>
          <p:cNvSpPr/>
          <p:nvPr/>
        </p:nvSpPr>
        <p:spPr>
          <a:xfrm>
            <a:off x="3691052" y="3350943"/>
            <a:ext cx="1706136" cy="7527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饮食习惯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F860911-0C14-4C3F-90B0-86585BBAAFCB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4544120" y="4103650"/>
            <a:ext cx="0" cy="23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8E15323-F72C-48AA-828F-22F343ABC935}"/>
              </a:ext>
            </a:extLst>
          </p:cNvPr>
          <p:cNvSpPr/>
          <p:nvPr/>
        </p:nvSpPr>
        <p:spPr>
          <a:xfrm>
            <a:off x="5762676" y="3315663"/>
            <a:ext cx="1706136" cy="7527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运动习惯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57F6BB1-6C67-4A89-8D8E-E0B5ED9E8A65}"/>
              </a:ext>
            </a:extLst>
          </p:cNvPr>
          <p:cNvCxnSpPr>
            <a:cxnSpLocks/>
            <a:stCxn id="18" idx="4"/>
            <a:endCxn id="4" idx="6"/>
          </p:cNvCxnSpPr>
          <p:nvPr/>
        </p:nvCxnSpPr>
        <p:spPr>
          <a:xfrm flipH="1">
            <a:off x="5441793" y="4068370"/>
            <a:ext cx="1173951" cy="556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451E3170-9C4D-4D84-A364-C8689BEAA3FB}"/>
              </a:ext>
            </a:extLst>
          </p:cNvPr>
          <p:cNvSpPr/>
          <p:nvPr/>
        </p:nvSpPr>
        <p:spPr>
          <a:xfrm>
            <a:off x="3696806" y="5218628"/>
            <a:ext cx="1706136" cy="6690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药方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F2DB7E5-3E72-43F5-8A5A-D961BBEC93DC}"/>
              </a:ext>
            </a:extLst>
          </p:cNvPr>
          <p:cNvSpPr/>
          <p:nvPr/>
        </p:nvSpPr>
        <p:spPr>
          <a:xfrm>
            <a:off x="1537332" y="5235427"/>
            <a:ext cx="1706136" cy="6690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饮食建议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D4659A2-B3B5-43D1-840B-B5F536636E0C}"/>
              </a:ext>
            </a:extLst>
          </p:cNvPr>
          <p:cNvSpPr/>
          <p:nvPr/>
        </p:nvSpPr>
        <p:spPr>
          <a:xfrm>
            <a:off x="5976232" y="5167238"/>
            <a:ext cx="1706136" cy="6690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运动建议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7ADBAAA-2419-44E1-8652-1F3BAE395FC6}"/>
              </a:ext>
            </a:extLst>
          </p:cNvPr>
          <p:cNvSpPr/>
          <p:nvPr/>
        </p:nvSpPr>
        <p:spPr>
          <a:xfrm>
            <a:off x="3691052" y="6094222"/>
            <a:ext cx="1706136" cy="6690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详细药品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E9AFEA2-1AB4-44BF-A0A0-5A69BB10B57E}"/>
              </a:ext>
            </a:extLst>
          </p:cNvPr>
          <p:cNvCxnSpPr>
            <a:stCxn id="4" idx="2"/>
            <a:endCxn id="31" idx="0"/>
          </p:cNvCxnSpPr>
          <p:nvPr/>
        </p:nvCxnSpPr>
        <p:spPr>
          <a:xfrm flipH="1">
            <a:off x="2390400" y="4624918"/>
            <a:ext cx="1256047" cy="6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FA9A18C-DD9B-4A98-A36B-4EA506985711}"/>
              </a:ext>
            </a:extLst>
          </p:cNvPr>
          <p:cNvCxnSpPr>
            <a:stCxn id="4" idx="4"/>
            <a:endCxn id="30" idx="0"/>
          </p:cNvCxnSpPr>
          <p:nvPr/>
        </p:nvCxnSpPr>
        <p:spPr>
          <a:xfrm>
            <a:off x="4544120" y="4912009"/>
            <a:ext cx="5754" cy="30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BECABDB-024C-4CAA-95CE-F982AC2036C6}"/>
              </a:ext>
            </a:extLst>
          </p:cNvPr>
          <p:cNvCxnSpPr>
            <a:stCxn id="4" idx="6"/>
            <a:endCxn id="32" idx="0"/>
          </p:cNvCxnSpPr>
          <p:nvPr/>
        </p:nvCxnSpPr>
        <p:spPr>
          <a:xfrm>
            <a:off x="5441793" y="4624918"/>
            <a:ext cx="1387507" cy="54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3792210-BF66-43EC-B0EC-28047C86E4C5}"/>
              </a:ext>
            </a:extLst>
          </p:cNvPr>
          <p:cNvCxnSpPr>
            <a:stCxn id="30" idx="4"/>
            <a:endCxn id="33" idx="0"/>
          </p:cNvCxnSpPr>
          <p:nvPr/>
        </p:nvCxnSpPr>
        <p:spPr>
          <a:xfrm flipH="1">
            <a:off x="4544120" y="5887701"/>
            <a:ext cx="5754" cy="206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63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8B2C814-E3E1-45CA-9376-1B37D9358B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知识图谱构建完成后对其进行词嵌入的训练。</a:t>
            </a:r>
            <a:endParaRPr lang="en-US" altLang="zh-CN" dirty="0"/>
          </a:p>
          <a:p>
            <a:r>
              <a:rPr lang="zh-CN" altLang="en-US" dirty="0"/>
              <a:t>然后是使用上述 </a:t>
            </a:r>
            <a:r>
              <a:rPr lang="en-US" altLang="zh-CN" dirty="0"/>
              <a:t>survey </a:t>
            </a:r>
            <a:r>
              <a:rPr lang="zh-CN" altLang="en-US" dirty="0"/>
              <a:t>中的方法进行推荐。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EC4DFB-3A33-4A3E-B92C-1E95E26E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个人想法</a:t>
            </a:r>
          </a:p>
        </p:txBody>
      </p:sp>
    </p:spTree>
    <p:extLst>
      <p:ext uri="{BB962C8B-B14F-4D97-AF65-F5344CB8AC3E}">
        <p14:creationId xmlns:p14="http://schemas.microsoft.com/office/powerpoint/2010/main" val="4257005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D36C50-1EB0-4897-ADAB-C8B8B7A8F4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https://github.com/aweftr/EI327_keChuang4I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A244D85-6C78-4A80-9934-166343D6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</a:p>
        </p:txBody>
      </p:sp>
    </p:spTree>
    <p:extLst>
      <p:ext uri="{BB962C8B-B14F-4D97-AF65-F5344CB8AC3E}">
        <p14:creationId xmlns:p14="http://schemas.microsoft.com/office/powerpoint/2010/main" val="2268913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  <a:solidFill>
            <a:schemeClr val="bg1">
              <a:lumMod val="85000"/>
            </a:schemeClr>
          </a:solidFill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近两周扫文介绍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  <a:solidFill>
            <a:schemeClr val="bg1">
              <a:lumMod val="85000"/>
            </a:schemeClr>
          </a:solidFill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个人想法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小组讨论</a:t>
            </a:r>
          </a:p>
        </p:txBody>
      </p:sp>
    </p:spTree>
    <p:extLst>
      <p:ext uri="{BB962C8B-B14F-4D97-AF65-F5344CB8AC3E}">
        <p14:creationId xmlns:p14="http://schemas.microsoft.com/office/powerpoint/2010/main" val="1109302832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近两周扫文介绍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个人想法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小组讨论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近两周扫文介绍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  <a:solidFill>
            <a:schemeClr val="bg1">
              <a:lumMod val="85000"/>
            </a:schemeClr>
          </a:solidFill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个人想法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  <a:solidFill>
            <a:schemeClr val="bg1">
              <a:lumMod val="85000"/>
            </a:schemeClr>
          </a:solidFill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小组讨论</a:t>
            </a:r>
          </a:p>
        </p:txBody>
      </p:sp>
    </p:spTree>
    <p:extLst>
      <p:ext uri="{BB962C8B-B14F-4D97-AF65-F5344CB8AC3E}">
        <p14:creationId xmlns:p14="http://schemas.microsoft.com/office/powerpoint/2010/main" val="249622103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3" y="1548460"/>
            <a:ext cx="8372163" cy="4921498"/>
          </a:xfrm>
        </p:spPr>
        <p:txBody>
          <a:bodyPr>
            <a:normAutofit fontScale="92500" lnSpcReduction="20000"/>
          </a:bodyPr>
          <a:lstStyle/>
          <a:p>
            <a:endParaRPr lang="en" altLang="zh-CN" dirty="0"/>
          </a:p>
          <a:p>
            <a:r>
              <a:rPr lang="zh-CN" altLang="en" b="1" dirty="0"/>
              <a:t>知识</a:t>
            </a:r>
            <a:r>
              <a:rPr lang="zh-CN" altLang="en-US" b="1" dirty="0"/>
              <a:t>图谱综述</a:t>
            </a:r>
            <a:r>
              <a:rPr lang="zh-CN" altLang="en-US" dirty="0"/>
              <a:t>：</a:t>
            </a:r>
            <a:r>
              <a:rPr lang="en" altLang="zh-CN" dirty="0"/>
              <a:t>Hogan A, </a:t>
            </a:r>
            <a:r>
              <a:rPr lang="en" altLang="zh-CN" dirty="0" err="1"/>
              <a:t>Blomqvist</a:t>
            </a:r>
            <a:r>
              <a:rPr lang="en" altLang="zh-CN" dirty="0"/>
              <a:t> E, </a:t>
            </a:r>
            <a:r>
              <a:rPr lang="en" altLang="zh-CN" dirty="0" err="1"/>
              <a:t>Cochez</a:t>
            </a:r>
            <a:r>
              <a:rPr lang="en" altLang="zh-CN" dirty="0"/>
              <a:t> M, et al. Knowledge graphs[J]. </a:t>
            </a:r>
            <a:r>
              <a:rPr lang="en" altLang="zh-CN" dirty="0" err="1"/>
              <a:t>arXiv</a:t>
            </a:r>
            <a:r>
              <a:rPr lang="en" altLang="zh-CN" dirty="0"/>
              <a:t> preprint arXiv:2003.02320, 2020.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b="1" dirty="0"/>
              <a:t>知识图谱构建综述</a:t>
            </a:r>
            <a:r>
              <a:rPr lang="zh-CN" altLang="en-US" dirty="0"/>
              <a:t>：刘峤</a:t>
            </a:r>
            <a:r>
              <a:rPr lang="en-US" altLang="zh-CN" dirty="0"/>
              <a:t>, </a:t>
            </a:r>
            <a:r>
              <a:rPr lang="zh-CN" altLang="en-US" dirty="0"/>
              <a:t>李杨</a:t>
            </a:r>
            <a:r>
              <a:rPr lang="en-US" altLang="zh-CN" dirty="0"/>
              <a:t>, </a:t>
            </a:r>
            <a:r>
              <a:rPr lang="zh-CN" altLang="en-US" dirty="0"/>
              <a:t>段宏</a:t>
            </a:r>
            <a:r>
              <a:rPr lang="en-US" altLang="zh-CN" dirty="0"/>
              <a:t>, </a:t>
            </a:r>
            <a:r>
              <a:rPr lang="zh-CN" altLang="en-US" dirty="0"/>
              <a:t>等</a:t>
            </a:r>
            <a:r>
              <a:rPr lang="en-US" altLang="zh-CN" dirty="0"/>
              <a:t>. </a:t>
            </a:r>
            <a:r>
              <a:rPr lang="zh-CN" altLang="en-US" dirty="0"/>
              <a:t>知识图谱构建技术综述</a:t>
            </a:r>
            <a:r>
              <a:rPr lang="en-US" altLang="zh-CN" dirty="0"/>
              <a:t>[</a:t>
            </a:r>
            <a:r>
              <a:rPr lang="en" altLang="zh-CN" dirty="0"/>
              <a:t>J]. </a:t>
            </a:r>
            <a:r>
              <a:rPr lang="zh-CN" altLang="en-US" dirty="0"/>
              <a:t>计算机研究与发展</a:t>
            </a:r>
            <a:r>
              <a:rPr lang="en-US" altLang="zh-CN" dirty="0"/>
              <a:t>, 2016, 53(3): 582-600.</a:t>
            </a:r>
          </a:p>
          <a:p>
            <a:r>
              <a:rPr lang="zh-CN" altLang="en-US" b="1" dirty="0"/>
              <a:t>基于知识图谱的推荐系统</a:t>
            </a:r>
            <a:r>
              <a:rPr lang="zh-CN" altLang="en-US" dirty="0"/>
              <a:t>：常亮</a:t>
            </a:r>
            <a:r>
              <a:rPr lang="en-US" altLang="zh-CN" dirty="0"/>
              <a:t>, </a:t>
            </a:r>
            <a:r>
              <a:rPr lang="zh-CN" altLang="en-US" dirty="0"/>
              <a:t>张伟涛</a:t>
            </a:r>
            <a:r>
              <a:rPr lang="en-US" altLang="zh-CN" dirty="0"/>
              <a:t>, </a:t>
            </a:r>
            <a:r>
              <a:rPr lang="zh-CN" altLang="en-US" dirty="0"/>
              <a:t>古天龙</a:t>
            </a:r>
            <a:r>
              <a:rPr lang="en-US" altLang="zh-CN" dirty="0"/>
              <a:t>, </a:t>
            </a:r>
            <a:r>
              <a:rPr lang="zh-CN" altLang="en-US" dirty="0"/>
              <a:t>等</a:t>
            </a:r>
            <a:r>
              <a:rPr lang="en-US" altLang="zh-CN" dirty="0"/>
              <a:t>. </a:t>
            </a:r>
            <a:r>
              <a:rPr lang="zh-CN" altLang="en-US" dirty="0"/>
              <a:t>知识图谱的推荐系统综述</a:t>
            </a:r>
            <a:r>
              <a:rPr lang="en-US" altLang="zh-CN" dirty="0"/>
              <a:t>[</a:t>
            </a:r>
            <a:r>
              <a:rPr lang="en" altLang="zh-CN" dirty="0"/>
              <a:t>J]. </a:t>
            </a:r>
            <a:r>
              <a:rPr lang="zh-CN" altLang="en-US" dirty="0"/>
              <a:t>智能系统学报</a:t>
            </a:r>
            <a:r>
              <a:rPr lang="en-US" altLang="zh-CN" dirty="0"/>
              <a:t>, 2019, 14(2): 207-216.</a:t>
            </a:r>
          </a:p>
          <a:p>
            <a:r>
              <a:rPr lang="zh-CN" altLang="en-US" b="1" dirty="0"/>
              <a:t>基于</a:t>
            </a:r>
            <a:r>
              <a:rPr lang="zh-CN" altLang="en" b="1" dirty="0"/>
              <a:t>知识</a:t>
            </a:r>
            <a:r>
              <a:rPr lang="zh-CN" altLang="en-US" b="1" dirty="0"/>
              <a:t>图谱图嵌入的推荐系统</a:t>
            </a:r>
            <a:r>
              <a:rPr lang="zh-CN" altLang="en-US" dirty="0"/>
              <a:t>：</a:t>
            </a:r>
            <a:r>
              <a:rPr lang="en" altLang="zh-CN" dirty="0"/>
              <a:t>Liu C, Li L, Yao X, et al. A Survey of Recommendation Algorithms Based on Knowledge Graph Embedding[C]//2019 IEEE International Conference on Computer Science and Educational Informatization (CSEI). IEEE, 2019: 168-171.</a:t>
            </a:r>
            <a:endParaRPr lang="en-US" altLang="zh-CN" dirty="0"/>
          </a:p>
          <a:p>
            <a:r>
              <a:rPr lang="zh-CN" altLang="en" b="1" dirty="0"/>
              <a:t>图</a:t>
            </a:r>
            <a:r>
              <a:rPr lang="zh-CN" altLang="en-US" b="1" dirty="0"/>
              <a:t>嵌入算法综述</a:t>
            </a:r>
            <a:r>
              <a:rPr lang="zh-CN" altLang="en-US" dirty="0"/>
              <a:t>：</a:t>
            </a:r>
            <a:r>
              <a:rPr lang="en" altLang="zh-CN" dirty="0"/>
              <a:t>Cai H, Zheng V W, Chang K C C. A comprehensive survey of graph embedding: Problems, techniques, and applications[J]. IEEE Transactions on Knowledge and Data Engineering, 2018, 30(9): 1616-1637.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基础知识</a:t>
            </a:r>
          </a:p>
        </p:txBody>
      </p:sp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ACDEC0C-6D7A-4A30-9D78-E0647035CA9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814" y="1548460"/>
            <a:ext cx="3677186" cy="4765633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DCEADDD-FA74-444A-9B55-5530F7EB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/>
          <a:lstStyle/>
          <a:p>
            <a:r>
              <a:rPr lang="zh-CN" altLang="en-US" b="0" dirty="0"/>
              <a:t>知识图谱方法、实践与应用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5DD282-9EEB-4CA6-849D-7E2DB677369F}"/>
              </a:ext>
            </a:extLst>
          </p:cNvPr>
          <p:cNvSpPr txBox="1"/>
          <p:nvPr/>
        </p:nvSpPr>
        <p:spPr>
          <a:xfrm>
            <a:off x="394283" y="1610208"/>
            <a:ext cx="50725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详细介绍了知识图谱的概念，表示与建模、存储、知识抽取与知识挖掘、语义搜索、知识问答。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并且了解了一系列工具的使用，比如：知识图谱建模的工具</a:t>
            </a:r>
            <a:r>
              <a:rPr lang="en-US" altLang="zh-CN" sz="2000" dirty="0"/>
              <a:t>-Protégé</a:t>
            </a:r>
            <a:r>
              <a:rPr lang="zh-CN" altLang="en-US" sz="2000" dirty="0"/>
              <a:t>、知识图谱存储的数据库</a:t>
            </a:r>
            <a:r>
              <a:rPr lang="en-US" altLang="zh-CN" sz="2000" dirty="0"/>
              <a:t>-</a:t>
            </a:r>
            <a:r>
              <a:rPr lang="zh-CN" altLang="en-US" sz="2000" dirty="0"/>
              <a:t>基于关系（</a:t>
            </a:r>
            <a:r>
              <a:rPr lang="en-US" altLang="zh-CN" sz="2000" dirty="0"/>
              <a:t>Jena</a:t>
            </a:r>
            <a:r>
              <a:rPr lang="zh-CN" altLang="en-US" sz="2000" dirty="0"/>
              <a:t>），图数据库（</a:t>
            </a:r>
            <a:r>
              <a:rPr lang="en-US" altLang="zh-CN" sz="2000" dirty="0"/>
              <a:t>Neo4j</a:t>
            </a:r>
            <a:r>
              <a:rPr lang="zh-CN" altLang="en-US" sz="2000" dirty="0"/>
              <a:t>）、关系抽取的工具</a:t>
            </a:r>
            <a:r>
              <a:rPr lang="en-US" altLang="zh-CN" sz="2000" dirty="0"/>
              <a:t>-</a:t>
            </a:r>
            <a:r>
              <a:rPr lang="en-US" altLang="zh-CN" sz="2000" dirty="0" err="1"/>
              <a:t>DeepDive</a:t>
            </a:r>
            <a:r>
              <a:rPr lang="zh-CN" altLang="en-US" sz="2000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14616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CEADDD-FA74-444A-9B55-5530F7EB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</p:spPr>
        <p:txBody>
          <a:bodyPr/>
          <a:lstStyle/>
          <a:p>
            <a:r>
              <a:rPr lang="zh-CN" altLang="en-US" b="0" dirty="0"/>
              <a:t>推荐系统实践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5DD282-9EEB-4CA6-849D-7E2DB677369F}"/>
              </a:ext>
            </a:extLst>
          </p:cNvPr>
          <p:cNvSpPr txBox="1"/>
          <p:nvPr/>
        </p:nvSpPr>
        <p:spPr>
          <a:xfrm>
            <a:off x="394283" y="1610208"/>
            <a:ext cx="50725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详细介绍了推荐系统中的概念，评测指标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以及现在推荐系统主流的方法：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基于领域的方法（协同过滤）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隐语义模型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基于图的模型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还有推荐系统存在的问题：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冷启动</a:t>
            </a: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数据稀疏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A641117-AF99-4A61-9ADF-E074B589E59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123" y="1610208"/>
            <a:ext cx="3708877" cy="4921250"/>
          </a:xfrm>
        </p:spPr>
      </p:pic>
    </p:spTree>
    <p:extLst>
      <p:ext uri="{BB962C8B-B14F-4D97-AF65-F5344CB8AC3E}">
        <p14:creationId xmlns:p14="http://schemas.microsoft.com/office/powerpoint/2010/main" val="253474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3" y="1450212"/>
            <a:ext cx="8372163" cy="49214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" altLang="zh-CN" dirty="0"/>
          </a:p>
          <a:p>
            <a:r>
              <a:rPr lang="zh-CN" altLang="en-US" b="1" dirty="0"/>
              <a:t>从多源文本中构建</a:t>
            </a:r>
            <a:r>
              <a:rPr lang="zh-CN" altLang="en" b="1" dirty="0"/>
              <a:t>中药</a:t>
            </a:r>
            <a:r>
              <a:rPr lang="zh-CN" altLang="en-US" b="1" dirty="0"/>
              <a:t>知识图谱</a:t>
            </a:r>
            <a:r>
              <a:rPr lang="zh-CN" altLang="en-US" dirty="0"/>
              <a:t>：</a:t>
            </a:r>
            <a:r>
              <a:rPr lang="en" altLang="zh-CN" dirty="0"/>
              <a:t>Weng H, Liu Z, Yan S, et al. A framework for automated knowledge graph construction towards traditional Chinese medicine[C]//International Conference on Health Information Science. Springer, Cham, 2017: 170-181.</a:t>
            </a:r>
          </a:p>
          <a:p>
            <a:r>
              <a:rPr lang="zh-CN" altLang="en" b="1" dirty="0"/>
              <a:t>从</a:t>
            </a:r>
            <a:r>
              <a:rPr lang="zh-CN" altLang="en-US" b="1" dirty="0"/>
              <a:t>多源</a:t>
            </a:r>
            <a:r>
              <a:rPr lang="zh-CN" altLang="en" b="1" dirty="0"/>
              <a:t>文本</a:t>
            </a:r>
            <a:r>
              <a:rPr lang="zh-CN" altLang="en-US" b="1" dirty="0"/>
              <a:t>中构建健康知识图谱</a:t>
            </a:r>
            <a:r>
              <a:rPr lang="zh-CN" altLang="en-US" dirty="0"/>
              <a:t>：</a:t>
            </a:r>
            <a:r>
              <a:rPr lang="en" altLang="zh-CN" dirty="0"/>
              <a:t>Shi L, Li S, Yang X, et al. Semantic health knowledge graph: Semantic integration of heterogeneous medical knowledge and services[J]. BioMed research international, 2017, 2017.</a:t>
            </a:r>
            <a:endParaRPr lang="en-US" altLang="zh-CN" dirty="0"/>
          </a:p>
          <a:p>
            <a:r>
              <a:rPr lang="zh-CN" altLang="en-US" b="1" dirty="0"/>
              <a:t>利用</a:t>
            </a:r>
            <a:r>
              <a:rPr lang="en-US" altLang="zh-CN" b="1" dirty="0"/>
              <a:t>EMR</a:t>
            </a:r>
            <a:r>
              <a:rPr lang="zh-CN" altLang="en-US" b="1" dirty="0"/>
              <a:t>的医疗诊断构建药物知识图谱</a:t>
            </a:r>
            <a:r>
              <a:rPr lang="zh-CN" altLang="en-US" dirty="0"/>
              <a:t>：</a:t>
            </a:r>
            <a:r>
              <a:rPr lang="en" altLang="zh-CN" dirty="0"/>
              <a:t>Goodwin T, </a:t>
            </a:r>
            <a:r>
              <a:rPr lang="en" altLang="zh-CN" dirty="0" err="1"/>
              <a:t>Harabagiu</a:t>
            </a:r>
            <a:r>
              <a:rPr lang="en" altLang="zh-CN" dirty="0"/>
              <a:t> S M. Automatic generation of a qualified medical knowledge graph and its usage for retrieving patient cohorts from electronic medical records[C]//2013 IEEE Seventh International Conference on Semantic Computing. IEEE, 2013: 363-370.</a:t>
            </a:r>
          </a:p>
          <a:p>
            <a:r>
              <a:rPr lang="zh-CN" altLang="en-US" b="1" dirty="0"/>
              <a:t>利用</a:t>
            </a:r>
            <a:r>
              <a:rPr lang="en-US" altLang="zh-CN" b="1" dirty="0"/>
              <a:t>EMR</a:t>
            </a:r>
            <a:r>
              <a:rPr lang="zh-CN" altLang="en-US" b="1" dirty="0"/>
              <a:t>构建疾病</a:t>
            </a:r>
            <a:r>
              <a:rPr lang="en-US" altLang="zh-CN" b="1" dirty="0"/>
              <a:t>-</a:t>
            </a:r>
            <a:r>
              <a:rPr lang="zh-CN" altLang="en-US" b="1" dirty="0"/>
              <a:t>症状知识图谱</a:t>
            </a:r>
            <a:r>
              <a:rPr lang="zh-CN" altLang="en-US" dirty="0"/>
              <a:t>：</a:t>
            </a:r>
            <a:r>
              <a:rPr lang="en" altLang="zh-CN" dirty="0" err="1"/>
              <a:t>Rotmensch</a:t>
            </a:r>
            <a:r>
              <a:rPr lang="en" altLang="zh-CN" dirty="0"/>
              <a:t> M, Halpern Y, </a:t>
            </a:r>
            <a:r>
              <a:rPr lang="en" altLang="zh-CN" dirty="0" err="1"/>
              <a:t>Tlimat</a:t>
            </a:r>
            <a:r>
              <a:rPr lang="en" altLang="zh-CN" dirty="0"/>
              <a:t> A, et al. Learning a health knowledge graph from electronic medical records[J]. Scientific reports, 2017, 7(1): 1-11..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知识图谱的构建</a:t>
            </a:r>
          </a:p>
        </p:txBody>
      </p:sp>
    </p:spTree>
    <p:extLst>
      <p:ext uri="{BB962C8B-B14F-4D97-AF65-F5344CB8AC3E}">
        <p14:creationId xmlns:p14="http://schemas.microsoft.com/office/powerpoint/2010/main" val="207644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知识图谱的构建</a:t>
            </a:r>
          </a:p>
        </p:txBody>
      </p:sp>
      <p:pic>
        <p:nvPicPr>
          <p:cNvPr id="7" name="图片 6" descr="地图的截图&#10;&#10;描述已自动生成">
            <a:extLst>
              <a:ext uri="{FF2B5EF4-FFF2-40B4-BE49-F238E27FC236}">
                <a16:creationId xmlns:a16="http://schemas.microsoft.com/office/drawing/2014/main" id="{68172D0F-4B53-8743-BB76-BB7C792793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" b="4562"/>
          <a:stretch/>
        </p:blipFill>
        <p:spPr>
          <a:xfrm>
            <a:off x="767098" y="1674118"/>
            <a:ext cx="7609803" cy="49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9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知识图谱的构建</a:t>
            </a:r>
          </a:p>
        </p:txBody>
      </p:sp>
      <p:pic>
        <p:nvPicPr>
          <p:cNvPr id="4" name="图片 3" descr="地图的截图&#10;&#10;描述已自动生成">
            <a:extLst>
              <a:ext uri="{FF2B5EF4-FFF2-40B4-BE49-F238E27FC236}">
                <a16:creationId xmlns:a16="http://schemas.microsoft.com/office/drawing/2014/main" id="{CAFF2251-D47F-B848-A235-0494E8C34E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4427"/>
            <a:ext cx="9144000" cy="566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14483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1270</TotalTime>
  <Words>949</Words>
  <Application>Microsoft Office PowerPoint</Application>
  <PresentationFormat>全屏显示(4:3)</PresentationFormat>
  <Paragraphs>88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Calibri</vt:lpstr>
      <vt:lpstr>2016-VI主题-蓝</vt:lpstr>
      <vt:lpstr>糖尿病慢病智能问诊与用药推荐</vt:lpstr>
      <vt:lpstr>目录 Contents</vt:lpstr>
      <vt:lpstr>目录 Contents</vt:lpstr>
      <vt:lpstr>1. 基础知识</vt:lpstr>
      <vt:lpstr>知识图谱方法、实践与应用</vt:lpstr>
      <vt:lpstr>推荐系统实践</vt:lpstr>
      <vt:lpstr>2. 知识图谱的构建</vt:lpstr>
      <vt:lpstr>2. 知识图谱的构建</vt:lpstr>
      <vt:lpstr>2. 知识图谱的构建</vt:lpstr>
      <vt:lpstr>A Survey of Recommendation Algorithms Based on Knowledge Graph Embedding</vt:lpstr>
      <vt:lpstr>3. 用药推荐</vt:lpstr>
      <vt:lpstr>3. 用药推荐</vt:lpstr>
      <vt:lpstr>3. 用药推荐</vt:lpstr>
      <vt:lpstr>A Novel Chinese Traditional Medicine Prescription Recommendation System based on Knowledge Graph</vt:lpstr>
      <vt:lpstr>目录 Contents</vt:lpstr>
      <vt:lpstr>个人想法</vt:lpstr>
      <vt:lpstr>个人想法</vt:lpstr>
      <vt:lpstr>资源</vt:lpstr>
      <vt:lpstr>目录 Contents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386187694@qq.com</cp:lastModifiedBy>
  <cp:revision>57</cp:revision>
  <dcterms:created xsi:type="dcterms:W3CDTF">2016-04-20T02:59:17Z</dcterms:created>
  <dcterms:modified xsi:type="dcterms:W3CDTF">2020-04-26T00:34:02Z</dcterms:modified>
</cp:coreProperties>
</file>