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dat" ContentType="text/plai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 Type="http://schemas.microsoft.com/office/2006/relationships/txt" Target="/udata/data.dat" Id="R3a20a0e0b9e14305"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51"/>
  </p:notesMasterIdLst>
  <p:sldIdLst>
    <p:sldId id="256" r:id="rId2"/>
    <p:sldId id="372" r:id="rId3"/>
    <p:sldId id="373" r:id="rId4"/>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257"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0203"/>
    <a:srgbClr val="C91523"/>
    <a:srgbClr val="C42500"/>
    <a:srgbClr val="FF3300"/>
    <a:srgbClr val="993300"/>
    <a:srgbClr val="CC3300"/>
    <a:srgbClr val="C81214"/>
    <a:srgbClr val="ED3333"/>
    <a:srgbClr val="FFC000"/>
    <a:srgbClr val="C826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64347" autoAdjust="0"/>
  </p:normalViewPr>
  <p:slideViewPr>
    <p:cSldViewPr>
      <p:cViewPr>
        <p:scale>
          <a:sx n="100" d="100"/>
          <a:sy n="100" d="100"/>
        </p:scale>
        <p:origin x="-984" y="1848"/>
      </p:cViewPr>
      <p:guideLst>
        <p:guide orient="horz" pos="2160"/>
        <p:guide pos="2880"/>
      </p:guideLst>
    </p:cSldViewPr>
  </p:slideViewPr>
  <p:outlineViewPr>
    <p:cViewPr>
      <p:scale>
        <a:sx n="33" d="100"/>
        <a:sy n="33" d="100"/>
      </p:scale>
      <p:origin x="0" y="3876"/>
    </p:cViewPr>
  </p:outlineViewPr>
  <p:notesTextViewPr>
    <p:cViewPr>
      <p:scale>
        <a:sx n="100" d="100"/>
        <a:sy n="100" d="100"/>
      </p:scale>
      <p:origin x="0" y="0"/>
    </p:cViewPr>
  </p:notesTextViewPr>
  <p:sorterViewPr>
    <p:cViewPr>
      <p:scale>
        <a:sx n="100" d="100"/>
        <a:sy n="100" d="100"/>
      </p:scale>
      <p:origin x="0" y="27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C3E5839-C077-45F8-93B4-326A900EEF81}" type="datetimeFigureOut">
              <a:rPr lang="zh-CN" altLang="en-US"/>
              <a:pPr>
                <a:defRPr/>
              </a:pPr>
              <a:t>2016/7/20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3535E07-3A80-401C-B18B-F4C7F37E5748}" type="slidenum">
              <a:rPr lang="zh-CN" altLang="en-US"/>
              <a:pPr>
                <a:defRPr/>
              </a:pPr>
              <a:t>‹#›</a:t>
            </a:fld>
            <a:endParaRPr lang="zh-CN" altLang="en-US"/>
          </a:p>
        </p:txBody>
      </p:sp>
    </p:spTree>
    <p:extLst>
      <p:ext uri="{BB962C8B-B14F-4D97-AF65-F5344CB8AC3E}">
        <p14:creationId xmlns:p14="http://schemas.microsoft.com/office/powerpoint/2010/main" val="6811960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baike.baidu.com/view/105.htm"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baike.baidu.com/view/771589.htm" TargetMode="External"/><Relationship Id="rId4" Type="http://schemas.openxmlformats.org/officeDocument/2006/relationships/hyperlink" Target="http://baike.baidu.com/view/266589.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8689800.htm" TargetMode="External"/><Relationship Id="rId7" Type="http://schemas.openxmlformats.org/officeDocument/2006/relationships/hyperlink" Target="http://baike.baidu.com/view/751.htm"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baike.baidu.com/view/411702.htm" TargetMode="External"/><Relationship Id="rId5" Type="http://schemas.openxmlformats.org/officeDocument/2006/relationships/hyperlink" Target="http://baike.baidu.com/view/747782.htm" TargetMode="External"/><Relationship Id="rId4" Type="http://schemas.openxmlformats.org/officeDocument/2006/relationships/hyperlink" Target="http://baike.baidu.com/view/3787429.ht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baidu.com/view/3160926.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log.csdn.net/jueane/article/details/50407091"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view/1234431.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PV page view </a:t>
            </a:r>
            <a:r>
              <a:rPr lang="zh-CN" altLang="en-US" dirty="0" smtClean="0"/>
              <a:t>页面浏览量或点击量</a:t>
            </a:r>
            <a:endParaRPr lang="en-US" altLang="zh-CN" dirty="0" smtClean="0"/>
          </a:p>
          <a:p>
            <a:r>
              <a:rPr lang="en-US" altLang="zh-CN" dirty="0" smtClean="0"/>
              <a:t>QPS </a:t>
            </a:r>
            <a:r>
              <a:rPr lang="zh-CN" altLang="en-US" dirty="0" smtClean="0"/>
              <a:t>每秒查询率</a:t>
            </a:r>
            <a:endParaRPr lang="zh-CN" altLang="en-US" dirty="0"/>
          </a:p>
        </p:txBody>
      </p:sp>
      <p:sp>
        <p:nvSpPr>
          <p:cNvPr id="4" name="灯片编号占位符 3"/>
          <p:cNvSpPr>
            <a:spLocks noGrp="1"/>
          </p:cNvSpPr>
          <p:nvPr>
            <p:ph type="sldNum" sz="quarter" idx="10"/>
          </p:nvPr>
        </p:nvSpPr>
        <p:spPr/>
        <p:txBody>
          <a:bodyPr/>
          <a:lstStyle/>
          <a:p>
            <a:pPr>
              <a:defRPr/>
            </a:pPr>
            <a:fld id="{D3535E07-3A80-401C-B18B-F4C7F37E5748}" type="slidenum">
              <a:rPr lang="zh-CN" altLang="en-US" smtClean="0"/>
              <a:pPr>
                <a:defRPr/>
              </a:pPr>
              <a:t>1</a:t>
            </a:fld>
            <a:endParaRPr lang="zh-CN" altLang="en-US"/>
          </a:p>
        </p:txBody>
      </p:sp>
    </p:spTree>
    <p:extLst>
      <p:ext uri="{BB962C8B-B14F-4D97-AF65-F5344CB8AC3E}">
        <p14:creationId xmlns:p14="http://schemas.microsoft.com/office/powerpoint/2010/main" val="3417214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GFS </a:t>
            </a:r>
            <a:r>
              <a:rPr lang="zh-CN" altLang="en-US" sz="1200" b="0" i="0" kern="1200" dirty="0" smtClean="0">
                <a:solidFill>
                  <a:schemeClr val="tx1"/>
                </a:solidFill>
                <a:effectLst/>
                <a:latin typeface="+mn-lt"/>
                <a:ea typeface="+mn-ea"/>
                <a:cs typeface="+mn-cs"/>
              </a:rPr>
              <a:t>也就是 </a:t>
            </a:r>
            <a:r>
              <a:rPr lang="en-US" altLang="zh-CN" sz="1200" b="0" i="0" kern="1200" dirty="0" smtClean="0">
                <a:solidFill>
                  <a:schemeClr val="tx1"/>
                </a:solidFill>
                <a:effectLst/>
                <a:latin typeface="+mn-lt"/>
                <a:ea typeface="+mn-ea"/>
                <a:cs typeface="+mn-cs"/>
              </a:rPr>
              <a:t>google File System</a:t>
            </a:r>
            <a:r>
              <a:rPr lang="zh-CN" altLang="en-US"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hlinkClick r:id="rId3"/>
              </a:rPr>
              <a:t>Google</a:t>
            </a:r>
            <a:r>
              <a:rPr lang="zh-CN" altLang="en-US" sz="1200" b="0" i="0" kern="1200" dirty="0" smtClean="0">
                <a:solidFill>
                  <a:schemeClr val="tx1"/>
                </a:solidFill>
                <a:effectLst/>
                <a:latin typeface="+mn-lt"/>
                <a:ea typeface="+mn-ea"/>
                <a:cs typeface="+mn-cs"/>
              </a:rPr>
              <a:t>公司为了存储海量搜索数据而设计的专用</a:t>
            </a:r>
            <a:r>
              <a:rPr lang="zh-CN" altLang="en-US" sz="1200" b="0" i="0" u="none" strike="noStrike" kern="1200" dirty="0" smtClean="0">
                <a:solidFill>
                  <a:schemeClr val="tx1"/>
                </a:solidFill>
                <a:effectLst/>
                <a:latin typeface="+mn-lt"/>
                <a:ea typeface="+mn-ea"/>
                <a:cs typeface="+mn-cs"/>
                <a:hlinkClick r:id="rId4"/>
              </a:rPr>
              <a:t>文件系统</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TFS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Taobao</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FileSystem</a:t>
            </a:r>
            <a:r>
              <a:rPr lang="zh-CN" altLang="en-US" sz="1200" b="0" i="0" kern="1200" dirty="0" smtClean="0">
                <a:solidFill>
                  <a:schemeClr val="tx1"/>
                </a:solidFill>
                <a:effectLst/>
                <a:latin typeface="+mn-lt"/>
                <a:ea typeface="+mn-ea"/>
                <a:cs typeface="+mn-cs"/>
              </a:rPr>
              <a:t>）是一个高可扩展、高可用、高性能、面向互联网服务的</a:t>
            </a:r>
            <a:r>
              <a:rPr lang="zh-CN" altLang="en-US" sz="1200" b="0" i="0" u="none" strike="noStrike" kern="1200" dirty="0" smtClean="0">
                <a:solidFill>
                  <a:schemeClr val="tx1"/>
                </a:solidFill>
                <a:effectLst/>
                <a:latin typeface="+mn-lt"/>
                <a:ea typeface="+mn-ea"/>
                <a:cs typeface="+mn-cs"/>
                <a:hlinkClick r:id="rId5"/>
              </a:rPr>
              <a:t>分布式文件系统</a:t>
            </a:r>
            <a:r>
              <a:rPr lang="zh-CN" altLang="en-US" sz="1200" b="0" i="0" kern="1200" dirty="0" smtClean="0">
                <a:solidFill>
                  <a:schemeClr val="tx1"/>
                </a:solidFill>
                <a:effectLst/>
                <a:latin typeface="+mn-lt"/>
                <a:ea typeface="+mn-ea"/>
                <a:cs typeface="+mn-cs"/>
              </a:rPr>
              <a:t>，主要针对海量的非结构化数据，它构筑在普通的</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机器集群上，可为外部提供高可靠和高并发的存储访问。</a:t>
            </a:r>
            <a:endParaRPr lang="zh-CN" altLang="en-US" dirty="0"/>
          </a:p>
        </p:txBody>
      </p:sp>
      <p:sp>
        <p:nvSpPr>
          <p:cNvPr id="4" name="灯片编号占位符 3"/>
          <p:cNvSpPr>
            <a:spLocks noGrp="1"/>
          </p:cNvSpPr>
          <p:nvPr>
            <p:ph type="sldNum" sz="quarter" idx="10"/>
          </p:nvPr>
        </p:nvSpPr>
        <p:spPr/>
        <p:txBody>
          <a:bodyPr/>
          <a:lstStyle/>
          <a:p>
            <a:pPr>
              <a:defRPr/>
            </a:pPr>
            <a:fld id="{D3535E07-3A80-401C-B18B-F4C7F37E5748}" type="slidenum">
              <a:rPr lang="zh-CN" altLang="en-US" smtClean="0"/>
              <a:pPr>
                <a:defRPr/>
              </a:pPr>
              <a:t>35</a:t>
            </a:fld>
            <a:endParaRPr lang="zh-CN" altLang="en-US"/>
          </a:p>
        </p:txBody>
      </p:sp>
    </p:spTree>
    <p:extLst>
      <p:ext uri="{BB962C8B-B14F-4D97-AF65-F5344CB8AC3E}">
        <p14:creationId xmlns:p14="http://schemas.microsoft.com/office/powerpoint/2010/main" val="2000616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MPI</a:t>
            </a:r>
            <a:r>
              <a:rPr lang="zh-CN" altLang="en-US" sz="1200" b="0" i="0" kern="1200" dirty="0" smtClean="0">
                <a:solidFill>
                  <a:schemeClr val="tx1"/>
                </a:solidFill>
                <a:effectLst/>
                <a:latin typeface="+mn-lt"/>
                <a:ea typeface="+mn-ea"/>
                <a:cs typeface="+mn-cs"/>
              </a:rPr>
              <a:t>是一个跨语言的通讯协议，用于编写并行计算机。支持点对点和广播。</a:t>
            </a:r>
            <a:r>
              <a:rPr lang="en-US" altLang="zh-CN" sz="1200" b="0" i="0" kern="1200" dirty="0" smtClean="0">
                <a:solidFill>
                  <a:schemeClr val="tx1"/>
                </a:solidFill>
                <a:effectLst/>
                <a:latin typeface="+mn-lt"/>
                <a:ea typeface="+mn-ea"/>
                <a:cs typeface="+mn-cs"/>
              </a:rPr>
              <a:t>MPI</a:t>
            </a:r>
            <a:r>
              <a:rPr lang="zh-CN" altLang="en-US" sz="1200" b="0" i="0" kern="1200" dirty="0" smtClean="0">
                <a:solidFill>
                  <a:schemeClr val="tx1"/>
                </a:solidFill>
                <a:effectLst/>
                <a:latin typeface="+mn-lt"/>
                <a:ea typeface="+mn-ea"/>
                <a:cs typeface="+mn-cs"/>
              </a:rPr>
              <a:t>是一个信息传递应用程序接口，包括协议和和语义说明，他们指明其如何在各种实现中发挥其特性。</a:t>
            </a:r>
            <a:r>
              <a:rPr lang="en-US" altLang="zh-CN" sz="1200" b="0" i="0" kern="1200" dirty="0" smtClean="0">
                <a:solidFill>
                  <a:schemeClr val="tx1"/>
                </a:solidFill>
                <a:effectLst/>
                <a:latin typeface="+mn-lt"/>
                <a:ea typeface="+mn-ea"/>
                <a:cs typeface="+mn-cs"/>
              </a:rPr>
              <a:t>MPI</a:t>
            </a:r>
            <a:r>
              <a:rPr lang="zh-CN" altLang="en-US" sz="1200" b="0" i="0" kern="1200" dirty="0" smtClean="0">
                <a:solidFill>
                  <a:schemeClr val="tx1"/>
                </a:solidFill>
                <a:effectLst/>
                <a:latin typeface="+mn-lt"/>
                <a:ea typeface="+mn-ea"/>
                <a:cs typeface="+mn-cs"/>
              </a:rPr>
              <a:t>的目标是高性能，大规模性，和可移植性。</a:t>
            </a:r>
            <a:r>
              <a:rPr lang="en-US" altLang="zh-CN" sz="1200" b="0" i="0" kern="1200" dirty="0" smtClean="0">
                <a:solidFill>
                  <a:schemeClr val="tx1"/>
                </a:solidFill>
                <a:effectLst/>
                <a:latin typeface="+mn-lt"/>
                <a:ea typeface="+mn-ea"/>
                <a:cs typeface="+mn-cs"/>
              </a:rPr>
              <a:t>MPI</a:t>
            </a:r>
            <a:r>
              <a:rPr lang="zh-CN" altLang="en-US" sz="1200" b="0" i="0" kern="1200" dirty="0" smtClean="0">
                <a:solidFill>
                  <a:schemeClr val="tx1"/>
                </a:solidFill>
                <a:effectLst/>
                <a:latin typeface="+mn-lt"/>
                <a:ea typeface="+mn-ea"/>
                <a:cs typeface="+mn-cs"/>
              </a:rPr>
              <a:t>在今天仍为高性能计算的主要模型。</a:t>
            </a:r>
          </a:p>
          <a:p>
            <a:r>
              <a:rPr lang="zh-CN" altLang="en-US" sz="1200" b="0" i="0" kern="1200" dirty="0" smtClean="0">
                <a:solidFill>
                  <a:schemeClr val="tx1"/>
                </a:solidFill>
                <a:effectLst/>
                <a:latin typeface="+mn-lt"/>
                <a:ea typeface="+mn-ea"/>
                <a:cs typeface="+mn-cs"/>
              </a:rPr>
              <a:t>主要的</a:t>
            </a:r>
            <a:r>
              <a:rPr lang="en-US" altLang="zh-CN" sz="1200" b="0" i="0" kern="1200" dirty="0" smtClean="0">
                <a:solidFill>
                  <a:schemeClr val="tx1"/>
                </a:solidFill>
                <a:effectLst/>
                <a:latin typeface="+mn-lt"/>
                <a:ea typeface="+mn-ea"/>
                <a:cs typeface="+mn-cs"/>
              </a:rPr>
              <a:t>MPI-1</a:t>
            </a:r>
            <a:r>
              <a:rPr lang="zh-CN" altLang="en-US" sz="1200" b="0" i="0" kern="1200" dirty="0" smtClean="0">
                <a:solidFill>
                  <a:schemeClr val="tx1"/>
                </a:solidFill>
                <a:effectLst/>
                <a:latin typeface="+mn-lt"/>
                <a:ea typeface="+mn-ea"/>
                <a:cs typeface="+mn-cs"/>
              </a:rPr>
              <a:t>模型不包括共享内存概念，</a:t>
            </a:r>
            <a:r>
              <a:rPr lang="en-US" altLang="zh-CN" sz="1200" b="0" i="0" kern="1200" dirty="0" smtClean="0">
                <a:solidFill>
                  <a:schemeClr val="tx1"/>
                </a:solidFill>
                <a:effectLst/>
                <a:latin typeface="+mn-lt"/>
                <a:ea typeface="+mn-ea"/>
                <a:cs typeface="+mn-cs"/>
              </a:rPr>
              <a:t>MPI-2</a:t>
            </a:r>
            <a:r>
              <a:rPr lang="zh-CN" altLang="en-US" sz="1200" b="0" i="0" kern="1200" dirty="0" smtClean="0">
                <a:solidFill>
                  <a:schemeClr val="tx1"/>
                </a:solidFill>
                <a:effectLst/>
                <a:latin typeface="+mn-lt"/>
                <a:ea typeface="+mn-ea"/>
                <a:cs typeface="+mn-cs"/>
              </a:rPr>
              <a:t>只有有限的分布共享内存概念。 但是</a:t>
            </a:r>
            <a:r>
              <a:rPr lang="en-US" altLang="zh-CN" sz="1200" b="0" i="0" kern="1200" dirty="0" smtClean="0">
                <a:solidFill>
                  <a:schemeClr val="tx1"/>
                </a:solidFill>
                <a:effectLst/>
                <a:latin typeface="+mn-lt"/>
                <a:ea typeface="+mn-ea"/>
                <a:cs typeface="+mn-cs"/>
              </a:rPr>
              <a:t>MPI</a:t>
            </a:r>
            <a:r>
              <a:rPr lang="zh-CN" altLang="en-US" sz="1200" b="0" i="0" kern="1200" dirty="0" smtClean="0">
                <a:solidFill>
                  <a:schemeClr val="tx1"/>
                </a:solidFill>
                <a:effectLst/>
                <a:latin typeface="+mn-lt"/>
                <a:ea typeface="+mn-ea"/>
                <a:cs typeface="+mn-cs"/>
              </a:rPr>
              <a:t>程序经常在共享内存的机器上运行。在</a:t>
            </a:r>
            <a:r>
              <a:rPr lang="en-US" altLang="zh-CN" sz="1200" b="0" i="0" kern="1200" dirty="0" smtClean="0">
                <a:solidFill>
                  <a:schemeClr val="tx1"/>
                </a:solidFill>
                <a:effectLst/>
                <a:latin typeface="+mn-lt"/>
                <a:ea typeface="+mn-ea"/>
                <a:cs typeface="+mn-cs"/>
              </a:rPr>
              <a:t>MPI</a:t>
            </a:r>
            <a:r>
              <a:rPr lang="zh-CN" altLang="en-US" sz="1200" b="0" i="0" kern="1200" dirty="0" smtClean="0">
                <a:solidFill>
                  <a:schemeClr val="tx1"/>
                </a:solidFill>
                <a:effectLst/>
                <a:latin typeface="+mn-lt"/>
                <a:ea typeface="+mn-ea"/>
                <a:cs typeface="+mn-cs"/>
              </a:rPr>
              <a:t>模型周边设计程序比在</a:t>
            </a:r>
            <a:r>
              <a:rPr lang="en-US" altLang="zh-CN" sz="1200" b="0" i="0" kern="1200" dirty="0" smtClean="0">
                <a:solidFill>
                  <a:schemeClr val="tx1"/>
                </a:solidFill>
                <a:effectLst/>
                <a:latin typeface="+mn-lt"/>
                <a:ea typeface="+mn-ea"/>
                <a:cs typeface="+mn-cs"/>
              </a:rPr>
              <a:t>NUMA</a:t>
            </a:r>
            <a:r>
              <a:rPr lang="zh-CN" altLang="en-US" sz="1200" b="0" i="0" kern="1200" dirty="0" smtClean="0">
                <a:solidFill>
                  <a:schemeClr val="tx1"/>
                </a:solidFill>
                <a:effectLst/>
                <a:latin typeface="+mn-lt"/>
                <a:ea typeface="+mn-ea"/>
                <a:cs typeface="+mn-cs"/>
              </a:rPr>
              <a:t>架构下设计要好因为</a:t>
            </a:r>
            <a:r>
              <a:rPr lang="en-US" altLang="zh-CN" sz="1200" b="0" i="0" kern="1200" dirty="0" smtClean="0">
                <a:solidFill>
                  <a:schemeClr val="tx1"/>
                </a:solidFill>
                <a:effectLst/>
                <a:latin typeface="+mn-lt"/>
                <a:ea typeface="+mn-ea"/>
                <a:cs typeface="+mn-cs"/>
              </a:rPr>
              <a:t>MPI</a:t>
            </a:r>
            <a:r>
              <a:rPr lang="zh-CN" altLang="en-US" sz="1200" b="0" i="0" kern="1200" dirty="0" smtClean="0">
                <a:solidFill>
                  <a:schemeClr val="tx1"/>
                </a:solidFill>
                <a:effectLst/>
                <a:latin typeface="+mn-lt"/>
                <a:ea typeface="+mn-ea"/>
                <a:cs typeface="+mn-cs"/>
              </a:rPr>
              <a:t>鼓励内存本地化。</a:t>
            </a:r>
          </a:p>
          <a:p>
            <a:r>
              <a:rPr lang="zh-CN" altLang="en-US" sz="1200" b="0" i="0" kern="1200" dirty="0" smtClean="0">
                <a:solidFill>
                  <a:schemeClr val="tx1"/>
                </a:solidFill>
                <a:effectLst/>
                <a:latin typeface="+mn-lt"/>
                <a:ea typeface="+mn-ea"/>
                <a:cs typeface="+mn-cs"/>
              </a:rPr>
              <a:t>尽管</a:t>
            </a:r>
            <a:r>
              <a:rPr lang="en-US" altLang="zh-CN" sz="1200" b="0" i="0" kern="1200" dirty="0" smtClean="0">
                <a:solidFill>
                  <a:schemeClr val="tx1"/>
                </a:solidFill>
                <a:effectLst/>
                <a:latin typeface="+mn-lt"/>
                <a:ea typeface="+mn-ea"/>
                <a:cs typeface="+mn-cs"/>
              </a:rPr>
              <a:t>MPI</a:t>
            </a:r>
            <a:r>
              <a:rPr lang="zh-CN" altLang="en-US" sz="1200" b="0" i="0" kern="1200" dirty="0" smtClean="0">
                <a:solidFill>
                  <a:schemeClr val="tx1"/>
                </a:solidFill>
                <a:effectLst/>
                <a:latin typeface="+mn-lt"/>
                <a:ea typeface="+mn-ea"/>
                <a:cs typeface="+mn-cs"/>
              </a:rPr>
              <a:t>属于</a:t>
            </a:r>
            <a:r>
              <a:rPr lang="en-US" altLang="zh-CN" sz="1200" b="0" i="0" kern="1200" dirty="0" smtClean="0">
                <a:solidFill>
                  <a:schemeClr val="tx1"/>
                </a:solidFill>
                <a:effectLst/>
                <a:latin typeface="+mn-lt"/>
                <a:ea typeface="+mn-ea"/>
                <a:cs typeface="+mn-cs"/>
              </a:rPr>
              <a:t>OSI</a:t>
            </a:r>
            <a:r>
              <a:rPr lang="zh-CN" altLang="en-US" sz="1200" b="0" i="0" kern="1200" dirty="0" smtClean="0">
                <a:solidFill>
                  <a:schemeClr val="tx1"/>
                </a:solidFill>
                <a:effectLst/>
                <a:latin typeface="+mn-lt"/>
                <a:ea typeface="+mn-ea"/>
                <a:cs typeface="+mn-cs"/>
              </a:rPr>
              <a:t>参考模型的第五层或者更高，他的实现可能通过传输层的</a:t>
            </a:r>
            <a:r>
              <a:rPr lang="en-US" altLang="zh-CN" sz="1200" b="0" i="0" kern="1200" dirty="0" smtClean="0">
                <a:solidFill>
                  <a:schemeClr val="tx1"/>
                </a:solidFill>
                <a:effectLst/>
                <a:latin typeface="+mn-lt"/>
                <a:ea typeface="+mn-ea"/>
                <a:cs typeface="+mn-cs"/>
              </a:rPr>
              <a:t>sockets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Transmission Control Protocol (TCP)</a:t>
            </a:r>
            <a:r>
              <a:rPr lang="zh-CN" altLang="en-US" sz="1200" b="0" i="0" kern="1200" dirty="0" smtClean="0">
                <a:solidFill>
                  <a:schemeClr val="tx1"/>
                </a:solidFill>
                <a:effectLst/>
                <a:latin typeface="+mn-lt"/>
                <a:ea typeface="+mn-ea"/>
                <a:cs typeface="+mn-cs"/>
              </a:rPr>
              <a:t>覆盖大部分的层。大部分的</a:t>
            </a:r>
            <a:r>
              <a:rPr lang="en-US" altLang="zh-CN" sz="1200" b="0" i="0" kern="1200" dirty="0" smtClean="0">
                <a:solidFill>
                  <a:schemeClr val="tx1"/>
                </a:solidFill>
                <a:effectLst/>
                <a:latin typeface="+mn-lt"/>
                <a:ea typeface="+mn-ea"/>
                <a:cs typeface="+mn-cs"/>
              </a:rPr>
              <a:t>MPI</a:t>
            </a:r>
            <a:r>
              <a:rPr lang="zh-CN" altLang="en-US" sz="1200" b="0" i="0" kern="1200" dirty="0" smtClean="0">
                <a:solidFill>
                  <a:schemeClr val="tx1"/>
                </a:solidFill>
                <a:effectLst/>
                <a:latin typeface="+mn-lt"/>
                <a:ea typeface="+mn-ea"/>
                <a:cs typeface="+mn-cs"/>
              </a:rPr>
              <a:t>实现由一些指定惯例集（</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）组成，可由</a:t>
            </a:r>
            <a:r>
              <a:rPr lang="en-US" altLang="zh-CN" sz="1200" b="0" i="0" kern="1200" dirty="0" smtClean="0">
                <a:solidFill>
                  <a:schemeClr val="tx1"/>
                </a:solidFill>
                <a:effectLst/>
                <a:latin typeface="+mn-lt"/>
                <a:ea typeface="+mn-ea"/>
                <a:cs typeface="+mn-cs"/>
              </a:rPr>
              <a:t>C,C++,Fortran,</a:t>
            </a:r>
            <a:r>
              <a:rPr lang="zh-CN" altLang="en-US" sz="1200" b="0" i="0" kern="1200" dirty="0" smtClean="0">
                <a:solidFill>
                  <a:schemeClr val="tx1"/>
                </a:solidFill>
                <a:effectLst/>
                <a:latin typeface="+mn-lt"/>
                <a:ea typeface="+mn-ea"/>
                <a:cs typeface="+mn-cs"/>
              </a:rPr>
              <a:t>或者有此类库的语言比如</a:t>
            </a:r>
            <a:r>
              <a:rPr lang="en-US" altLang="zh-CN" sz="1200" b="0" i="0" kern="1200" dirty="0" smtClean="0">
                <a:solidFill>
                  <a:schemeClr val="tx1"/>
                </a:solidFill>
                <a:effectLst/>
                <a:latin typeface="+mn-lt"/>
                <a:ea typeface="+mn-ea"/>
                <a:cs typeface="+mn-cs"/>
              </a:rPr>
              <a:t>C#, Java or Python</a:t>
            </a:r>
            <a:r>
              <a:rPr lang="zh-CN" altLang="en-US" sz="1200" b="0" i="0" kern="1200" dirty="0" smtClean="0">
                <a:solidFill>
                  <a:schemeClr val="tx1"/>
                </a:solidFill>
                <a:effectLst/>
                <a:latin typeface="+mn-lt"/>
                <a:ea typeface="+mn-ea"/>
                <a:cs typeface="+mn-cs"/>
              </a:rPr>
              <a:t>直接调用。</a:t>
            </a:r>
            <a:r>
              <a:rPr lang="en-US" altLang="zh-CN" sz="1200" b="0" i="0" kern="1200" dirty="0" smtClean="0">
                <a:solidFill>
                  <a:schemeClr val="tx1"/>
                </a:solidFill>
                <a:effectLst/>
                <a:latin typeface="+mn-lt"/>
                <a:ea typeface="+mn-ea"/>
                <a:cs typeface="+mn-cs"/>
              </a:rPr>
              <a:t>MPI</a:t>
            </a:r>
            <a:r>
              <a:rPr lang="zh-CN" altLang="en-US" sz="1200" b="0" i="0" kern="1200" dirty="0" smtClean="0">
                <a:solidFill>
                  <a:schemeClr val="tx1"/>
                </a:solidFill>
                <a:effectLst/>
                <a:latin typeface="+mn-lt"/>
                <a:ea typeface="+mn-ea"/>
                <a:cs typeface="+mn-cs"/>
              </a:rPr>
              <a:t>优于老式信息传递库是因为他的可移植性和速度。</a:t>
            </a:r>
          </a:p>
          <a:p>
            <a:endParaRPr lang="zh-CN" altLang="en-US" dirty="0"/>
          </a:p>
        </p:txBody>
      </p:sp>
      <p:sp>
        <p:nvSpPr>
          <p:cNvPr id="4" name="灯片编号占位符 3"/>
          <p:cNvSpPr>
            <a:spLocks noGrp="1"/>
          </p:cNvSpPr>
          <p:nvPr>
            <p:ph type="sldNum" sz="quarter" idx="10"/>
          </p:nvPr>
        </p:nvSpPr>
        <p:spPr/>
        <p:txBody>
          <a:bodyPr/>
          <a:lstStyle/>
          <a:p>
            <a:pPr>
              <a:defRPr/>
            </a:pPr>
            <a:fld id="{D3535E07-3A80-401C-B18B-F4C7F37E5748}" type="slidenum">
              <a:rPr lang="zh-CN" altLang="en-US" smtClean="0"/>
              <a:pPr>
                <a:defRPr/>
              </a:pPr>
              <a:t>47</a:t>
            </a:fld>
            <a:endParaRPr lang="zh-CN" altLang="en-US"/>
          </a:p>
        </p:txBody>
      </p:sp>
    </p:spTree>
    <p:extLst>
      <p:ext uri="{BB962C8B-B14F-4D97-AF65-F5344CB8AC3E}">
        <p14:creationId xmlns:p14="http://schemas.microsoft.com/office/powerpoint/2010/main" val="3100550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3535E07-3A80-401C-B18B-F4C7F37E5748}" type="slidenum">
              <a:rPr lang="zh-CN" altLang="en-US" smtClean="0"/>
              <a:pPr>
                <a:defRPr/>
              </a:pPr>
              <a:t>49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承载率</a:t>
            </a:r>
            <a:r>
              <a:rPr lang="zh-CN" altLang="en-US" baseline="0" dirty="0" smtClean="0"/>
              <a:t> 比如电梯 指承载的重量</a:t>
            </a:r>
            <a:endParaRPr lang="zh-CN" altLang="en-US" dirty="0"/>
          </a:p>
        </p:txBody>
      </p:sp>
      <p:sp>
        <p:nvSpPr>
          <p:cNvPr id="4" name="灯片编号占位符 3"/>
          <p:cNvSpPr>
            <a:spLocks noGrp="1"/>
          </p:cNvSpPr>
          <p:nvPr>
            <p:ph type="sldNum" sz="quarter" idx="10"/>
          </p:nvPr>
        </p:nvSpPr>
        <p:spPr/>
        <p:txBody>
          <a:bodyPr/>
          <a:lstStyle/>
          <a:p>
            <a:pPr>
              <a:defRPr/>
            </a:pPr>
            <a:fld id="{D3535E07-3A80-401C-B18B-F4C7F37E5748}" type="slidenum">
              <a:rPr lang="zh-CN" altLang="en-US" smtClean="0"/>
              <a:pPr>
                <a:defRPr/>
              </a:pPr>
              <a:t>3</a:t>
            </a:fld>
            <a:endParaRPr lang="zh-CN" altLang="en-US"/>
          </a:p>
        </p:txBody>
      </p:sp>
    </p:spTree>
    <p:extLst>
      <p:ext uri="{BB962C8B-B14F-4D97-AF65-F5344CB8AC3E}">
        <p14:creationId xmlns:p14="http://schemas.microsoft.com/office/powerpoint/2010/main" val="330325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框架是软件，架构不是软件。</a:t>
            </a:r>
            <a:endParaRPr lang="en-US" altLang="zh-CN" dirty="0" smtClean="0"/>
          </a:p>
          <a:p>
            <a:r>
              <a:rPr lang="zh-CN" altLang="en-US" sz="1200" b="0" i="0" kern="1200" dirty="0" smtClean="0">
                <a:solidFill>
                  <a:schemeClr val="tx1"/>
                </a:solidFill>
                <a:effectLst/>
                <a:latin typeface="+mn-lt"/>
                <a:ea typeface="+mn-ea"/>
                <a:cs typeface="+mn-cs"/>
              </a:rPr>
              <a:t>框架是一种特殊的软件，它并不能提供完整无缺的解决方案，而是为你构建解决方案提供良好的基础。框架是半成品。典型地，框架是系统或子系统的半成品；框架中的服务可以被最终应用系统直接调用，而框架中的扩展点是供应用开发人员定制的“可变化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软件架构不是软件，而是关于软件如何设计的重要决策。软件架构决策涉及到如何将软件系统分解成不同的部分、各部分之间的静态结构关系和动态交互关系等。经过完整的开发过程之后，这些架构决策将体现在最终开发出的软件系统中；当然，引入软件框架之后，整个开发过程变成了“分两步走”，而架构决策往往会体现在框架之中。</a:t>
            </a:r>
            <a:endParaRPr lang="zh-CN" altLang="en-US" dirty="0"/>
          </a:p>
        </p:txBody>
      </p:sp>
      <p:sp>
        <p:nvSpPr>
          <p:cNvPr id="4" name="灯片编号占位符 3"/>
          <p:cNvSpPr>
            <a:spLocks noGrp="1"/>
          </p:cNvSpPr>
          <p:nvPr>
            <p:ph type="sldNum" sz="quarter" idx="10"/>
          </p:nvPr>
        </p:nvSpPr>
        <p:spPr/>
        <p:txBody>
          <a:bodyPr/>
          <a:lstStyle/>
          <a:p>
            <a:pPr>
              <a:defRPr/>
            </a:pPr>
            <a:fld id="{D3535E07-3A80-401C-B18B-F4C7F37E5748}" type="slidenum">
              <a:rPr lang="zh-CN" altLang="en-US" smtClean="0"/>
              <a:pPr>
                <a:defRPr/>
              </a:pPr>
              <a:t>4</a:t>
            </a:fld>
            <a:endParaRPr lang="zh-CN" altLang="en-US"/>
          </a:p>
        </p:txBody>
      </p:sp>
    </p:spTree>
    <p:extLst>
      <p:ext uri="{BB962C8B-B14F-4D97-AF65-F5344CB8AC3E}">
        <p14:creationId xmlns:p14="http://schemas.microsoft.com/office/powerpoint/2010/main" val="363652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CDN</a:t>
            </a:r>
            <a:r>
              <a:rPr lang="zh-CN" altLang="en-US" sz="1200" b="0" i="0" kern="1200" dirty="0" smtClean="0">
                <a:solidFill>
                  <a:schemeClr val="tx1"/>
                </a:solidFill>
                <a:effectLst/>
                <a:latin typeface="+mn-lt"/>
                <a:ea typeface="+mn-ea"/>
                <a:cs typeface="+mn-cs"/>
              </a:rPr>
              <a:t>的全称是</a:t>
            </a:r>
            <a:r>
              <a:rPr lang="en-US" altLang="zh-CN" sz="1200" b="0" i="0" kern="1200" dirty="0" smtClean="0">
                <a:solidFill>
                  <a:schemeClr val="tx1"/>
                </a:solidFill>
                <a:effectLst/>
                <a:latin typeface="+mn-lt"/>
                <a:ea typeface="+mn-ea"/>
                <a:cs typeface="+mn-cs"/>
              </a:rPr>
              <a:t>Content Delivery Network</a:t>
            </a:r>
            <a:r>
              <a:rPr lang="zh-CN" altLang="en-US" sz="1200" b="0" i="0" kern="1200" dirty="0" smtClean="0">
                <a:solidFill>
                  <a:schemeClr val="tx1"/>
                </a:solidFill>
                <a:effectLst/>
                <a:latin typeface="+mn-lt"/>
                <a:ea typeface="+mn-ea"/>
                <a:cs typeface="+mn-cs"/>
              </a:rPr>
              <a:t>，即</a:t>
            </a:r>
            <a:r>
              <a:rPr lang="zh-CN" altLang="en-US" sz="1200" b="0" i="0" u="none" strike="noStrike" kern="1200" dirty="0" smtClean="0">
                <a:solidFill>
                  <a:schemeClr val="tx1"/>
                </a:solidFill>
                <a:effectLst/>
                <a:latin typeface="+mn-lt"/>
                <a:ea typeface="+mn-ea"/>
                <a:cs typeface="+mn-cs"/>
                <a:hlinkClick r:id="rId3"/>
              </a:rPr>
              <a:t>内容分发网络</a:t>
            </a:r>
            <a:r>
              <a:rPr lang="zh-CN" altLang="en-US" sz="1200" b="0" i="0" kern="1200" dirty="0" smtClean="0">
                <a:solidFill>
                  <a:schemeClr val="tx1"/>
                </a:solidFill>
                <a:effectLst/>
                <a:latin typeface="+mn-lt"/>
                <a:ea typeface="+mn-ea"/>
                <a:cs typeface="+mn-cs"/>
              </a:rPr>
              <a:t>。其基本思路是尽可能避开互联网上有可能影响数据传输速度和稳定性的瓶颈和环节，使内容传输的更快、更稳定。通过在网络各处放置</a:t>
            </a:r>
            <a:r>
              <a:rPr lang="zh-CN" altLang="en-US" sz="1200" b="0" i="0" u="none" strike="noStrike" kern="1200" dirty="0" smtClean="0">
                <a:solidFill>
                  <a:schemeClr val="tx1"/>
                </a:solidFill>
                <a:effectLst/>
                <a:latin typeface="+mn-lt"/>
                <a:ea typeface="+mn-ea"/>
                <a:cs typeface="+mn-cs"/>
                <a:hlinkClick r:id="rId4"/>
              </a:rPr>
              <a:t>节点服务器</a:t>
            </a:r>
            <a:r>
              <a:rPr lang="zh-CN" altLang="en-US" sz="1200" b="0" i="0" kern="1200" dirty="0" smtClean="0">
                <a:solidFill>
                  <a:schemeClr val="tx1"/>
                </a:solidFill>
                <a:effectLst/>
                <a:latin typeface="+mn-lt"/>
                <a:ea typeface="+mn-ea"/>
                <a:cs typeface="+mn-cs"/>
              </a:rPr>
              <a:t>所构成的在现有的互联网基础之上的一层智能</a:t>
            </a:r>
            <a:r>
              <a:rPr lang="zh-CN" altLang="en-US" sz="1200" b="0" i="0" u="none" strike="noStrike" kern="1200" dirty="0" smtClean="0">
                <a:solidFill>
                  <a:schemeClr val="tx1"/>
                </a:solidFill>
                <a:effectLst/>
                <a:latin typeface="+mn-lt"/>
                <a:ea typeface="+mn-ea"/>
                <a:cs typeface="+mn-cs"/>
                <a:hlinkClick r:id="rId5"/>
              </a:rPr>
              <a:t>虚拟网络</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CDN</a:t>
            </a:r>
            <a:r>
              <a:rPr lang="zh-CN" altLang="en-US" sz="1200" b="0" i="0" kern="1200" dirty="0" smtClean="0">
                <a:solidFill>
                  <a:schemeClr val="tx1"/>
                </a:solidFill>
                <a:effectLst/>
                <a:latin typeface="+mn-lt"/>
                <a:ea typeface="+mn-ea"/>
                <a:cs typeface="+mn-cs"/>
              </a:rPr>
              <a:t>系统能够实时地根据</a:t>
            </a:r>
            <a:r>
              <a:rPr lang="zh-CN" altLang="en-US" sz="1200" b="0" i="0" u="none" strike="noStrike" kern="1200" dirty="0" smtClean="0">
                <a:solidFill>
                  <a:schemeClr val="tx1"/>
                </a:solidFill>
                <a:effectLst/>
                <a:latin typeface="+mn-lt"/>
                <a:ea typeface="+mn-ea"/>
                <a:cs typeface="+mn-cs"/>
                <a:hlinkClick r:id="rId6"/>
              </a:rPr>
              <a:t>网络流量</a:t>
            </a:r>
            <a:r>
              <a:rPr lang="zh-CN" altLang="en-US" sz="1200" b="0" i="0" kern="1200" dirty="0" smtClean="0">
                <a:solidFill>
                  <a:schemeClr val="tx1"/>
                </a:solidFill>
                <a:effectLst/>
                <a:latin typeface="+mn-lt"/>
                <a:ea typeface="+mn-ea"/>
                <a:cs typeface="+mn-cs"/>
              </a:rPr>
              <a:t>和各节点的连接、负载状况以及到用户的距离和响应时间等综合信息将用户的请求重新导向离用户最近的服务节点上。其目的是使用户可就近取得所需内容，解决 </a:t>
            </a:r>
            <a:r>
              <a:rPr lang="en-US" altLang="zh-CN" sz="1200" b="0" i="0" kern="1200" dirty="0" smtClean="0">
                <a:solidFill>
                  <a:schemeClr val="tx1"/>
                </a:solidFill>
                <a:effectLst/>
                <a:latin typeface="+mn-lt"/>
                <a:ea typeface="+mn-ea"/>
                <a:cs typeface="+mn-cs"/>
              </a:rPr>
              <a:t>Internet</a:t>
            </a:r>
            <a:r>
              <a:rPr lang="zh-CN" altLang="en-US" sz="1200" b="0" i="0" kern="1200" dirty="0" smtClean="0">
                <a:solidFill>
                  <a:schemeClr val="tx1"/>
                </a:solidFill>
                <a:effectLst/>
                <a:latin typeface="+mn-lt"/>
                <a:ea typeface="+mn-ea"/>
                <a:cs typeface="+mn-cs"/>
              </a:rPr>
              <a:t>网络拥挤的状况，提高用户访问网站的响应速度。</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反向代理（</a:t>
            </a:r>
            <a:r>
              <a:rPr lang="en-US" altLang="zh-CN" sz="1200" b="0" i="0" kern="1200" dirty="0" smtClean="0">
                <a:solidFill>
                  <a:schemeClr val="tx1"/>
                </a:solidFill>
                <a:effectLst/>
                <a:latin typeface="+mn-lt"/>
                <a:ea typeface="+mn-ea"/>
                <a:cs typeface="+mn-cs"/>
              </a:rPr>
              <a:t>Reverse Proxy</a:t>
            </a:r>
            <a:r>
              <a:rPr lang="zh-CN" altLang="en-US" sz="1200" b="0" i="0" kern="1200" dirty="0" smtClean="0">
                <a:solidFill>
                  <a:schemeClr val="tx1"/>
                </a:solidFill>
                <a:effectLst/>
                <a:latin typeface="+mn-lt"/>
                <a:ea typeface="+mn-ea"/>
                <a:cs typeface="+mn-cs"/>
              </a:rPr>
              <a:t>）方式是指以</a:t>
            </a:r>
            <a:r>
              <a:rPr lang="zh-CN" altLang="en-US" sz="1200" b="0" i="0" u="none" strike="noStrike" kern="1200" dirty="0" smtClean="0">
                <a:solidFill>
                  <a:schemeClr val="tx1"/>
                </a:solidFill>
                <a:effectLst/>
                <a:latin typeface="+mn-lt"/>
                <a:ea typeface="+mn-ea"/>
                <a:cs typeface="+mn-cs"/>
                <a:hlinkClick r:id="rId7"/>
              </a:rPr>
              <a:t>代理服务器</a:t>
            </a:r>
            <a:r>
              <a:rPr lang="zh-CN" altLang="en-US" sz="1200" b="0" i="0" kern="1200" dirty="0" smtClean="0">
                <a:solidFill>
                  <a:schemeClr val="tx1"/>
                </a:solidFill>
                <a:effectLst/>
                <a:latin typeface="+mn-lt"/>
                <a:ea typeface="+mn-ea"/>
                <a:cs typeface="+mn-cs"/>
              </a:rPr>
              <a:t>来接受</a:t>
            </a:r>
            <a:r>
              <a:rPr lang="en-US" altLang="zh-CN" sz="1200" b="0" i="0" kern="1200" dirty="0" smtClean="0">
                <a:solidFill>
                  <a:schemeClr val="tx1"/>
                </a:solidFill>
                <a:effectLst/>
                <a:latin typeface="+mn-lt"/>
                <a:ea typeface="+mn-ea"/>
                <a:cs typeface="+mn-cs"/>
              </a:rPr>
              <a:t>internet</a:t>
            </a:r>
            <a:r>
              <a:rPr lang="zh-CN" altLang="en-US" sz="1200" b="0" i="0" kern="1200" dirty="0" smtClean="0">
                <a:solidFill>
                  <a:schemeClr val="tx1"/>
                </a:solidFill>
                <a:effectLst/>
                <a:latin typeface="+mn-lt"/>
                <a:ea typeface="+mn-ea"/>
                <a:cs typeface="+mn-cs"/>
              </a:rPr>
              <a:t>上的连接请求，然后将请求转发给内部网络上的服务器，并将从服务器上得到的结果返回给</a:t>
            </a:r>
            <a:r>
              <a:rPr lang="en-US" altLang="zh-CN" sz="1200" b="0" i="0" kern="1200" dirty="0" smtClean="0">
                <a:solidFill>
                  <a:schemeClr val="tx1"/>
                </a:solidFill>
                <a:effectLst/>
                <a:latin typeface="+mn-lt"/>
                <a:ea typeface="+mn-ea"/>
                <a:cs typeface="+mn-cs"/>
              </a:rPr>
              <a:t>internet</a:t>
            </a:r>
            <a:r>
              <a:rPr lang="zh-CN" altLang="en-US" sz="1200" b="0" i="0" kern="1200" dirty="0" smtClean="0">
                <a:solidFill>
                  <a:schemeClr val="tx1"/>
                </a:solidFill>
                <a:effectLst/>
                <a:latin typeface="+mn-lt"/>
                <a:ea typeface="+mn-ea"/>
                <a:cs typeface="+mn-cs"/>
              </a:rPr>
              <a:t>上请求连接的客户端，此时代理服务器对外就表现为一个反向代理服务器。</a:t>
            </a:r>
            <a:endParaRPr lang="zh-CN" altLang="en-US" dirty="0"/>
          </a:p>
        </p:txBody>
      </p:sp>
      <p:sp>
        <p:nvSpPr>
          <p:cNvPr id="4" name="灯片编号占位符 3"/>
          <p:cNvSpPr>
            <a:spLocks noGrp="1"/>
          </p:cNvSpPr>
          <p:nvPr>
            <p:ph type="sldNum" sz="quarter" idx="10"/>
          </p:nvPr>
        </p:nvSpPr>
        <p:spPr/>
        <p:txBody>
          <a:bodyPr/>
          <a:lstStyle/>
          <a:p>
            <a:pPr>
              <a:defRPr/>
            </a:pPr>
            <a:fld id="{D3535E07-3A80-401C-B18B-F4C7F37E5748}" type="slidenum">
              <a:rPr lang="zh-CN" altLang="en-US" smtClean="0"/>
              <a:pPr>
                <a:defRPr/>
              </a:pPr>
              <a:t>17</a:t>
            </a:fld>
            <a:endParaRPr lang="zh-CN" altLang="en-US"/>
          </a:p>
        </p:txBody>
      </p:sp>
    </p:spTree>
    <p:extLst>
      <p:ext uri="{BB962C8B-B14F-4D97-AF65-F5344CB8AC3E}">
        <p14:creationId xmlns:p14="http://schemas.microsoft.com/office/powerpoint/2010/main" val="1230988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LVS</a:t>
            </a:r>
            <a:r>
              <a:rPr lang="zh-CN" altLang="en-US" sz="1200" b="0" i="0" kern="1200" dirty="0" smtClean="0">
                <a:solidFill>
                  <a:schemeClr val="tx1"/>
                </a:solidFill>
                <a:effectLst/>
                <a:latin typeface="+mn-lt"/>
                <a:ea typeface="+mn-ea"/>
                <a:cs typeface="+mn-cs"/>
              </a:rPr>
              <a:t>是</a:t>
            </a:r>
            <a:r>
              <a:rPr lang="en-US" altLang="zh-CN" sz="1200" b="1" i="0" kern="1200" dirty="0" smtClean="0">
                <a:solidFill>
                  <a:schemeClr val="tx1"/>
                </a:solidFill>
                <a:effectLst/>
                <a:latin typeface="+mn-lt"/>
                <a:ea typeface="+mn-ea"/>
                <a:cs typeface="+mn-cs"/>
              </a:rPr>
              <a:t>Linux Virtual Server</a:t>
            </a:r>
            <a:r>
              <a:rPr lang="zh-CN" altLang="en-US" sz="1200" b="0" i="0" kern="1200" dirty="0" smtClean="0">
                <a:solidFill>
                  <a:schemeClr val="tx1"/>
                </a:solidFill>
                <a:effectLst/>
                <a:latin typeface="+mn-lt"/>
                <a:ea typeface="+mn-ea"/>
                <a:cs typeface="+mn-cs"/>
              </a:rPr>
              <a:t>的简写，意即</a:t>
            </a:r>
            <a:r>
              <a:rPr lang="en-US" altLang="zh-CN" sz="1200" b="1" i="0" kern="1200" dirty="0" smtClean="0">
                <a:solidFill>
                  <a:schemeClr val="tx1"/>
                </a:solidFill>
                <a:effectLst/>
                <a:latin typeface="+mn-lt"/>
                <a:ea typeface="+mn-ea"/>
                <a:cs typeface="+mn-cs"/>
              </a:rPr>
              <a:t>Linux</a:t>
            </a:r>
            <a:r>
              <a:rPr lang="zh-CN" altLang="en-US" sz="1200" b="1" i="0" kern="1200" dirty="0" smtClean="0">
                <a:solidFill>
                  <a:schemeClr val="tx1"/>
                </a:solidFill>
                <a:effectLst/>
                <a:latin typeface="+mn-lt"/>
                <a:ea typeface="+mn-ea"/>
                <a:cs typeface="+mn-cs"/>
              </a:rPr>
              <a:t>虚拟服务器</a:t>
            </a:r>
            <a:r>
              <a:rPr lang="zh-CN" altLang="en-US" sz="1200" b="0" i="0" kern="1200" dirty="0" smtClean="0">
                <a:solidFill>
                  <a:schemeClr val="tx1"/>
                </a:solidFill>
                <a:effectLst/>
                <a:latin typeface="+mn-lt"/>
                <a:ea typeface="+mn-ea"/>
                <a:cs typeface="+mn-cs"/>
              </a:rPr>
              <a:t>，是一个虚拟的服务器集群系统。本项目在</a:t>
            </a:r>
            <a:r>
              <a:rPr lang="en-US" altLang="zh-CN" sz="1200" b="0" i="0" kern="1200" dirty="0" smtClean="0">
                <a:solidFill>
                  <a:schemeClr val="tx1"/>
                </a:solidFill>
                <a:effectLst/>
                <a:latin typeface="+mn-lt"/>
                <a:ea typeface="+mn-ea"/>
                <a:cs typeface="+mn-cs"/>
              </a:rPr>
              <a:t>1998</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月由</a:t>
            </a:r>
            <a:r>
              <a:rPr lang="zh-CN" altLang="en-US" sz="1200" b="0" i="0" u="none" strike="noStrike" kern="1200" dirty="0" smtClean="0">
                <a:solidFill>
                  <a:schemeClr val="tx1"/>
                </a:solidFill>
                <a:effectLst/>
                <a:latin typeface="+mn-lt"/>
                <a:ea typeface="+mn-ea"/>
                <a:cs typeface="+mn-cs"/>
                <a:hlinkClick r:id="rId3"/>
              </a:rPr>
              <a:t>章文嵩</a:t>
            </a:r>
            <a:r>
              <a:rPr lang="zh-CN" altLang="en-US" sz="1200" b="0" i="0" kern="1200" dirty="0" smtClean="0">
                <a:solidFill>
                  <a:schemeClr val="tx1"/>
                </a:solidFill>
                <a:effectLst/>
                <a:latin typeface="+mn-lt"/>
                <a:ea typeface="+mn-ea"/>
                <a:cs typeface="+mn-cs"/>
              </a:rPr>
              <a:t>博士成立，是中国国内最早出现的自由软件项目之一。</a:t>
            </a:r>
            <a:endParaRPr lang="zh-CN" altLang="en-US" dirty="0"/>
          </a:p>
        </p:txBody>
      </p:sp>
      <p:sp>
        <p:nvSpPr>
          <p:cNvPr id="4" name="灯片编号占位符 3"/>
          <p:cNvSpPr>
            <a:spLocks noGrp="1"/>
          </p:cNvSpPr>
          <p:nvPr>
            <p:ph type="sldNum" sz="quarter" idx="10"/>
          </p:nvPr>
        </p:nvSpPr>
        <p:spPr/>
        <p:txBody>
          <a:bodyPr/>
          <a:lstStyle/>
          <a:p>
            <a:pPr>
              <a:defRPr/>
            </a:pPr>
            <a:fld id="{D3535E07-3A80-401C-B18B-F4C7F37E5748}" type="slidenum">
              <a:rPr lang="zh-CN" altLang="en-US" smtClean="0"/>
              <a:pPr>
                <a:defRPr/>
              </a:pPr>
              <a:t>18</a:t>
            </a:fld>
            <a:endParaRPr lang="zh-CN" altLang="en-US"/>
          </a:p>
        </p:txBody>
      </p:sp>
    </p:spTree>
    <p:extLst>
      <p:ext uri="{BB962C8B-B14F-4D97-AF65-F5344CB8AC3E}">
        <p14:creationId xmlns:p14="http://schemas.microsoft.com/office/powerpoint/2010/main" val="51545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http://www.cnblogs.com/laojie4321/archive/2012/05</a:t>
            </a:r>
          </a:p>
          <a:p>
            <a:r>
              <a:rPr lang="en-US" altLang="zh-CN" dirty="0" smtClean="0"/>
              <a:t>/17/2506400.html</a:t>
            </a:r>
          </a:p>
          <a:p>
            <a:endParaRPr lang="en-US" altLang="zh-CN" dirty="0" smtClean="0"/>
          </a:p>
          <a:p>
            <a:r>
              <a:rPr lang="en-US" altLang="zh-CN" dirty="0" smtClean="0"/>
              <a:t>http://blog.csdn.net/cywosp/article/details/38026809</a:t>
            </a:r>
          </a:p>
          <a:p>
            <a:endParaRPr lang="en-US" altLang="zh-CN" dirty="0" smtClean="0"/>
          </a:p>
          <a:p>
            <a:r>
              <a:rPr lang="en-US" altLang="zh-CN" dirty="0" smtClean="0"/>
              <a:t>http://blog.csdn.net/jueane/article/details/50407091 </a:t>
            </a:r>
            <a:r>
              <a:rPr lang="en-US" altLang="zh-CN" sz="1200" b="0" i="0" u="none" strike="noStrike" kern="1200" dirty="0" smtClean="0">
                <a:solidFill>
                  <a:schemeClr val="tx1"/>
                </a:solidFill>
                <a:effectLst/>
                <a:latin typeface="+mn-lt"/>
                <a:ea typeface="+mn-ea"/>
                <a:cs typeface="+mn-cs"/>
                <a:hlinkClick r:id="rId3"/>
              </a:rPr>
              <a:t>Web</a:t>
            </a:r>
            <a:r>
              <a:rPr lang="zh-CN" altLang="en-US" sz="1200" b="0" i="0" u="none" strike="noStrike" kern="1200" dirty="0" smtClean="0">
                <a:solidFill>
                  <a:schemeClr val="tx1"/>
                </a:solidFill>
                <a:effectLst/>
                <a:latin typeface="+mn-lt"/>
                <a:ea typeface="+mn-ea"/>
                <a:cs typeface="+mn-cs"/>
                <a:hlinkClick r:id="rId3"/>
              </a:rPr>
              <a:t>负载均衡的几种实现方式</a:t>
            </a:r>
            <a:endParaRPr lang="zh-CN" altLang="en-US" dirty="0"/>
          </a:p>
        </p:txBody>
      </p:sp>
      <p:sp>
        <p:nvSpPr>
          <p:cNvPr id="4" name="灯片编号占位符 3"/>
          <p:cNvSpPr>
            <a:spLocks noGrp="1"/>
          </p:cNvSpPr>
          <p:nvPr>
            <p:ph type="sldNum" sz="quarter" idx="10"/>
          </p:nvPr>
        </p:nvSpPr>
        <p:spPr/>
        <p:txBody>
          <a:bodyPr/>
          <a:lstStyle/>
          <a:p>
            <a:pPr>
              <a:defRPr/>
            </a:pPr>
            <a:fld id="{D3535E07-3A80-401C-B18B-F4C7F37E5748}" type="slidenum">
              <a:rPr lang="zh-CN" altLang="en-US" smtClean="0"/>
              <a:pPr>
                <a:defRPr/>
              </a:pPr>
              <a:t>20</a:t>
            </a:fld>
            <a:endParaRPr lang="zh-CN" altLang="en-US"/>
          </a:p>
        </p:txBody>
      </p:sp>
    </p:spTree>
    <p:extLst>
      <p:ext uri="{BB962C8B-B14F-4D97-AF65-F5344CB8AC3E}">
        <p14:creationId xmlns:p14="http://schemas.microsoft.com/office/powerpoint/2010/main" val="3027507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最早的</a:t>
            </a:r>
            <a:r>
              <a:rPr lang="zh-CN" altLang="en-US" sz="1200" b="0" i="0" u="none" strike="noStrike" kern="1200" dirty="0" smtClean="0">
                <a:solidFill>
                  <a:schemeClr val="tx1"/>
                </a:solidFill>
                <a:effectLst/>
                <a:latin typeface="+mn-lt"/>
                <a:ea typeface="+mn-ea"/>
                <a:cs typeface="+mn-cs"/>
                <a:hlinkClick r:id="rId3"/>
              </a:rPr>
              <a:t>负载均衡技术</a:t>
            </a:r>
            <a:r>
              <a:rPr lang="zh-CN" altLang="en-US" sz="1200" b="0" i="0" kern="1200" dirty="0" smtClean="0">
                <a:solidFill>
                  <a:schemeClr val="tx1"/>
                </a:solidFill>
                <a:effectLst/>
                <a:latin typeface="+mn-lt"/>
                <a:ea typeface="+mn-ea"/>
                <a:cs typeface="+mn-cs"/>
              </a:rPr>
              <a:t>是通过</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来实现的，在</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中为多个地址配置同一个名字，因而查询这个名字的客户机将得到其中一个地址，从而使得不同的客户访问不同的服务器，达到负载均衡的目的。</a:t>
            </a:r>
          </a:p>
          <a:p>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负载均衡是一种简单而有效的方法，但是它不能区分服务器的差异，也不能反映服务器的当前运行状态。</a:t>
            </a:r>
          </a:p>
          <a:p>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负载均衡技术的实现原理是在</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服务器中为同一个主机名配置多个</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地址，在应答</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查询时，</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服务器对每个查询将以</a:t>
            </a:r>
            <a:r>
              <a:rPr lang="en-US" altLang="zh-CN" sz="1200" b="0" i="0" kern="1200" dirty="0" smtClean="0">
                <a:solidFill>
                  <a:schemeClr val="tx1"/>
                </a:solidFill>
                <a:effectLst/>
                <a:latin typeface="+mn-lt"/>
                <a:ea typeface="+mn-ea"/>
                <a:cs typeface="+mn-cs"/>
              </a:rPr>
              <a:t>DNS</a:t>
            </a:r>
            <a:r>
              <a:rPr lang="zh-CN" altLang="en-US" sz="1200" b="0" i="0" kern="1200" dirty="0" smtClean="0">
                <a:solidFill>
                  <a:schemeClr val="tx1"/>
                </a:solidFill>
                <a:effectLst/>
                <a:latin typeface="+mn-lt"/>
                <a:ea typeface="+mn-ea"/>
                <a:cs typeface="+mn-cs"/>
              </a:rPr>
              <a:t>文件中主机记录的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地址按顺序返回不同的解析结果，将客户端的访问引导到不同的机器上去，使得不同的客户端访问不同的服务器，从而达到负载均衡的目的。</a:t>
            </a:r>
          </a:p>
          <a:p>
            <a:endParaRPr lang="zh-CN" altLang="en-US" dirty="0"/>
          </a:p>
        </p:txBody>
      </p:sp>
      <p:sp>
        <p:nvSpPr>
          <p:cNvPr id="4" name="灯片编号占位符 3"/>
          <p:cNvSpPr>
            <a:spLocks noGrp="1"/>
          </p:cNvSpPr>
          <p:nvPr>
            <p:ph type="sldNum" sz="quarter" idx="10"/>
          </p:nvPr>
        </p:nvSpPr>
        <p:spPr/>
        <p:txBody>
          <a:bodyPr/>
          <a:lstStyle/>
          <a:p>
            <a:pPr>
              <a:defRPr/>
            </a:pPr>
            <a:fld id="{D3535E07-3A80-401C-B18B-F4C7F37E5748}" type="slidenum">
              <a:rPr lang="zh-CN" altLang="en-US" smtClean="0"/>
              <a:pPr>
                <a:defRPr/>
              </a:pPr>
              <a:t>21</a:t>
            </a:fld>
            <a:endParaRPr lang="zh-CN" altLang="en-US"/>
          </a:p>
        </p:txBody>
      </p:sp>
    </p:spTree>
    <p:extLst>
      <p:ext uri="{BB962C8B-B14F-4D97-AF65-F5344CB8AC3E}">
        <p14:creationId xmlns:p14="http://schemas.microsoft.com/office/powerpoint/2010/main" val="355343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3535E07-3A80-401C-B18B-F4C7F37E5748}" type="slidenum">
              <a:rPr lang="zh-CN" altLang="en-US" smtClean="0"/>
              <a:pPr>
                <a:defRPr/>
              </a:pPr>
              <a:t>28</a:t>
            </a:fld>
            <a:endParaRPr lang="zh-CN" altLang="en-US"/>
          </a:p>
        </p:txBody>
      </p:sp>
    </p:spTree>
    <p:extLst>
      <p:ext uri="{BB962C8B-B14F-4D97-AF65-F5344CB8AC3E}">
        <p14:creationId xmlns:p14="http://schemas.microsoft.com/office/powerpoint/2010/main" val="2631813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http://blog.csdn.net/cywosp/article/details/23397179/</a:t>
            </a:r>
            <a:endParaRPr lang="zh-CN" altLang="en-US" dirty="0"/>
          </a:p>
        </p:txBody>
      </p:sp>
      <p:sp>
        <p:nvSpPr>
          <p:cNvPr id="4" name="灯片编号占位符 3"/>
          <p:cNvSpPr>
            <a:spLocks noGrp="1"/>
          </p:cNvSpPr>
          <p:nvPr>
            <p:ph type="sldNum" sz="quarter" idx="10"/>
          </p:nvPr>
        </p:nvSpPr>
        <p:spPr/>
        <p:txBody>
          <a:bodyPr/>
          <a:lstStyle/>
          <a:p>
            <a:pPr>
              <a:defRPr/>
            </a:pPr>
            <a:fld id="{D3535E07-3A80-401C-B18B-F4C7F37E5748}" type="slidenum">
              <a:rPr lang="zh-CN" altLang="en-US" smtClean="0"/>
              <a:pPr>
                <a:defRPr/>
              </a:pPr>
              <a:t>34</a:t>
            </a:fld>
            <a:endParaRPr lang="zh-CN" altLang="en-US"/>
          </a:p>
        </p:txBody>
      </p:sp>
    </p:spTree>
    <p:extLst>
      <p:ext uri="{BB962C8B-B14F-4D97-AF65-F5344CB8AC3E}">
        <p14:creationId xmlns:p14="http://schemas.microsoft.com/office/powerpoint/2010/main" val="1859110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D09527E-5A08-409D-8358-64D08764F82C}" type="slidenum">
              <a:rPr lang="en-US" altLang="zh-CN" smtClean="0"/>
              <a:pPr>
                <a:defRPr/>
              </a:pPr>
              <a:t>‹#›</a:t>
            </a:fld>
            <a:endParaRPr lang="en-US" altLang="zh-CN"/>
          </a:p>
        </p:txBody>
      </p:sp>
    </p:spTree>
    <p:extLst>
      <p:ext uri="{BB962C8B-B14F-4D97-AF65-F5344CB8AC3E}">
        <p14:creationId xmlns:p14="http://schemas.microsoft.com/office/powerpoint/2010/main" val="35095614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53CAAE86-8F55-4EC5-A29C-041BE39B0F8C}" type="slidenum">
              <a:rPr lang="en-US" altLang="zh-CN" smtClean="0"/>
              <a:pPr>
                <a:defRPr/>
              </a:pPr>
              <a:t>‹#›</a:t>
            </a:fld>
            <a:endParaRPr lang="en-US" altLang="zh-CN"/>
          </a:p>
        </p:txBody>
      </p:sp>
    </p:spTree>
    <p:extLst>
      <p:ext uri="{BB962C8B-B14F-4D97-AF65-F5344CB8AC3E}">
        <p14:creationId xmlns:p14="http://schemas.microsoft.com/office/powerpoint/2010/main" val="11163528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38D901F-7716-401A-A774-A5B1AFA9B375}" type="slidenum">
              <a:rPr lang="en-US" altLang="zh-CN" smtClean="0"/>
              <a:pPr>
                <a:defRPr/>
              </a:pPr>
              <a:t>‹#›</a:t>
            </a:fld>
            <a:endParaRPr lang="en-US" altLang="zh-CN"/>
          </a:p>
        </p:txBody>
      </p:sp>
    </p:spTree>
    <p:extLst>
      <p:ext uri="{BB962C8B-B14F-4D97-AF65-F5344CB8AC3E}">
        <p14:creationId xmlns:p14="http://schemas.microsoft.com/office/powerpoint/2010/main" val="2054610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68A18F8-5EB7-44AE-9291-43E00419B23B}" type="slidenum">
              <a:rPr lang="en-US" altLang="zh-CN" smtClean="0"/>
              <a:pPr>
                <a:defRPr/>
              </a:pPr>
              <a:t>‹#›</a:t>
            </a:fld>
            <a:endParaRPr lang="en-US" altLang="zh-CN"/>
          </a:p>
        </p:txBody>
      </p:sp>
    </p:spTree>
    <p:extLst>
      <p:ext uri="{BB962C8B-B14F-4D97-AF65-F5344CB8AC3E}">
        <p14:creationId xmlns:p14="http://schemas.microsoft.com/office/powerpoint/2010/main" val="4662494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76DBD91-6B2C-4B1E-A58F-94E48CF38330}" type="slidenum">
              <a:rPr lang="en-US" altLang="zh-CN" smtClean="0"/>
              <a:pPr>
                <a:defRPr/>
              </a:pPr>
              <a:t>‹#›</a:t>
            </a:fld>
            <a:endParaRPr lang="en-US" altLang="zh-CN"/>
          </a:p>
        </p:txBody>
      </p:sp>
      <p:pic>
        <p:nvPicPr>
          <p:cNvPr id="7" name="Picture 4" descr="应用部分3-05"/>
          <p:cNvPicPr>
            <a:picLocks noChangeAspect="1" noChangeArrowheads="1"/>
          </p:cNvPicPr>
          <p:nvPr userDrawn="1"/>
        </p:nvPicPr>
        <p:blipFill>
          <a:blip r:embed="rId2" cstate="print"/>
          <a:srcRect/>
          <a:stretch>
            <a:fillRect/>
          </a:stretch>
        </p:blipFill>
        <p:spPr bwMode="auto">
          <a:xfrm>
            <a:off x="0" y="-19051"/>
            <a:ext cx="9180513" cy="6877051"/>
          </a:xfrm>
          <a:prstGeom prst="rect">
            <a:avLst/>
          </a:prstGeom>
          <a:noFill/>
          <a:ln w="9525">
            <a:noFill/>
            <a:miter lim="800000"/>
            <a:headEnd/>
            <a:tailEnd/>
          </a:ln>
        </p:spPr>
      </p:pic>
    </p:spTree>
    <p:extLst>
      <p:ext uri="{BB962C8B-B14F-4D97-AF65-F5344CB8AC3E}">
        <p14:creationId xmlns:p14="http://schemas.microsoft.com/office/powerpoint/2010/main" val="3056047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8" name="Picture 4" descr="应用部分3-05"/>
          <p:cNvPicPr>
            <a:picLocks noChangeAspect="1" noChangeArrowheads="1"/>
          </p:cNvPicPr>
          <p:nvPr userDrawn="1"/>
        </p:nvPicPr>
        <p:blipFill>
          <a:blip r:embed="rId2" cstate="print"/>
          <a:srcRect/>
          <a:stretch>
            <a:fillRect/>
          </a:stretch>
        </p:blipFill>
        <p:spPr bwMode="auto">
          <a:xfrm>
            <a:off x="-252536" y="-243408"/>
            <a:ext cx="9468545" cy="7101408"/>
          </a:xfrm>
          <a:prstGeom prst="rect">
            <a:avLst/>
          </a:prstGeom>
          <a:noFill/>
          <a:ln w="9525">
            <a:noFill/>
            <a:miter lim="800000"/>
            <a:headEnd/>
            <a:tailEnd/>
          </a:ln>
        </p:spPr>
      </p:pic>
      <p:sp>
        <p:nvSpPr>
          <p:cNvPr id="2" name="标题 1"/>
          <p:cNvSpPr>
            <a:spLocks noGrp="1"/>
          </p:cNvSpPr>
          <p:nvPr>
            <p:ph type="title"/>
          </p:nvPr>
        </p:nvSpPr>
        <p:spPr>
          <a:xfrm>
            <a:off x="467544" y="1988840"/>
            <a:ext cx="8229600" cy="1143000"/>
          </a:xfrm>
        </p:spPr>
        <p:txBody>
          <a:bodyPr/>
          <a:lstStyle>
            <a:lvl1pPr>
              <a:defRPr>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D6B50B19-1C08-43C0-BD6E-1788D4193170}" type="slidenum">
              <a:rPr lang="en-US" altLang="zh-CN" smtClean="0"/>
              <a:pPr>
                <a:defRPr/>
              </a:pPr>
              <a:t>‹#›</a:t>
            </a:fld>
            <a:endParaRPr lang="en-US" altLang="zh-CN"/>
          </a:p>
        </p:txBody>
      </p:sp>
      <p:sp>
        <p:nvSpPr>
          <p:cNvPr id="7" name="TextBox 3"/>
          <p:cNvSpPr txBox="1">
            <a:spLocks noChangeArrowheads="1"/>
          </p:cNvSpPr>
          <p:nvPr userDrawn="1"/>
        </p:nvSpPr>
        <p:spPr bwMode="auto">
          <a:xfrm>
            <a:off x="467544" y="116632"/>
            <a:ext cx="4286248" cy="369332"/>
          </a:xfrm>
          <a:prstGeom prst="rect">
            <a:avLst/>
          </a:prstGeom>
          <a:noFill/>
          <a:ln w="9525">
            <a:noFill/>
            <a:miter lim="800000"/>
            <a:headEnd/>
            <a:tailEnd/>
          </a:ln>
        </p:spPr>
        <p:txBody>
          <a:bodyPr wrap="square">
            <a:spAutoFit/>
          </a:bodyPr>
          <a:lstStyle/>
          <a:p>
            <a:pPr>
              <a:defRPr/>
            </a:pPr>
            <a:r>
              <a:rPr lang="zh-CN" altLang="en-US" b="1" dirty="0" smtClean="0">
                <a:solidFill>
                  <a:schemeClr val="tx1"/>
                </a:solidFill>
                <a:latin typeface="微软雅黑" panose="020B0503020204020204" pitchFamily="34" charset="-122"/>
                <a:ea typeface="微软雅黑" panose="020B0503020204020204" pitchFamily="34" charset="-122"/>
              </a:rPr>
              <a:t>从零到十亿</a:t>
            </a:r>
            <a:r>
              <a:rPr lang="en-US" altLang="zh-CN" b="1" dirty="0" smtClean="0">
                <a:solidFill>
                  <a:schemeClr val="tx1"/>
                </a:solidFill>
                <a:latin typeface="微软雅黑" panose="020B0503020204020204" pitchFamily="34" charset="-122"/>
                <a:ea typeface="微软雅黑" panose="020B0503020204020204" pitchFamily="34" charset="-122"/>
              </a:rPr>
              <a:t>——</a:t>
            </a:r>
            <a:r>
              <a:rPr lang="zh-CN" altLang="en-US" b="1" dirty="0" smtClean="0">
                <a:solidFill>
                  <a:schemeClr val="tx1"/>
                </a:solidFill>
                <a:latin typeface="微软雅黑" panose="020B0503020204020204" pitchFamily="34" charset="-122"/>
                <a:ea typeface="微软雅黑" panose="020B0503020204020204" pitchFamily="34" charset="-122"/>
              </a:rPr>
              <a:t>大型网站架构变迁</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25462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36C2994-B490-4C1C-AA56-262F6BC1B5D1}" type="slidenum">
              <a:rPr lang="en-US" altLang="zh-CN" smtClean="0"/>
              <a:pPr>
                <a:defRPr/>
              </a:pPr>
              <a:t>‹#›</a:t>
            </a:fld>
            <a:endParaRPr lang="en-US" altLang="zh-CN"/>
          </a:p>
        </p:txBody>
      </p:sp>
    </p:spTree>
    <p:extLst>
      <p:ext uri="{BB962C8B-B14F-4D97-AF65-F5344CB8AC3E}">
        <p14:creationId xmlns:p14="http://schemas.microsoft.com/office/powerpoint/2010/main" val="19219188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DE6F7803-27E4-4B87-83B0-7E7439893328}" type="slidenum">
              <a:rPr lang="en-US" altLang="zh-CN" smtClean="0"/>
              <a:pPr>
                <a:defRPr/>
              </a:pPr>
              <a:t>‹#›</a:t>
            </a:fld>
            <a:endParaRPr lang="en-US" altLang="zh-CN"/>
          </a:p>
        </p:txBody>
      </p:sp>
    </p:spTree>
    <p:extLst>
      <p:ext uri="{BB962C8B-B14F-4D97-AF65-F5344CB8AC3E}">
        <p14:creationId xmlns:p14="http://schemas.microsoft.com/office/powerpoint/2010/main" val="5489702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591A2987-0469-43A0-A96B-E360BDF16914}" type="slidenum">
              <a:rPr lang="en-US" altLang="zh-CN" smtClean="0"/>
              <a:pPr>
                <a:defRPr/>
              </a:pPr>
              <a:t>‹#›</a:t>
            </a:fld>
            <a:endParaRPr lang="en-US" altLang="zh-CN"/>
          </a:p>
        </p:txBody>
      </p:sp>
    </p:spTree>
    <p:extLst>
      <p:ext uri="{BB962C8B-B14F-4D97-AF65-F5344CB8AC3E}">
        <p14:creationId xmlns:p14="http://schemas.microsoft.com/office/powerpoint/2010/main" val="13026002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C1DD0EF7-0BE8-4D3C-A218-90D02216A286}" type="slidenum">
              <a:rPr lang="en-US" altLang="zh-CN" smtClean="0"/>
              <a:pPr>
                <a:defRPr/>
              </a:pPr>
              <a:t>‹#›</a:t>
            </a:fld>
            <a:endParaRPr lang="en-US" altLang="zh-CN"/>
          </a:p>
        </p:txBody>
      </p:sp>
    </p:spTree>
    <p:extLst>
      <p:ext uri="{BB962C8B-B14F-4D97-AF65-F5344CB8AC3E}">
        <p14:creationId xmlns:p14="http://schemas.microsoft.com/office/powerpoint/2010/main" val="41630821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07291273-99AE-4004-AFAB-ACD0CB8765E5}" type="slidenum">
              <a:rPr lang="en-US" altLang="zh-CN" smtClean="0"/>
              <a:pPr>
                <a:defRPr/>
              </a:pPr>
              <a:t>‹#›</a:t>
            </a:fld>
            <a:endParaRPr lang="en-US" altLang="zh-CN"/>
          </a:p>
        </p:txBody>
      </p:sp>
    </p:spTree>
    <p:extLst>
      <p:ext uri="{BB962C8B-B14F-4D97-AF65-F5344CB8AC3E}">
        <p14:creationId xmlns:p14="http://schemas.microsoft.com/office/powerpoint/2010/main" val="278965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5F0B1019-2A91-4984-AEF4-E9B8E3E0EC51}" type="slidenum">
              <a:rPr lang="en-US" altLang="zh-CN" smtClean="0"/>
              <a:pPr>
                <a:defRPr/>
              </a:pPr>
              <a:t>‹#›</a:t>
            </a:fld>
            <a:endParaRPr lang="en-US" altLang="zh-CN"/>
          </a:p>
        </p:txBody>
      </p:sp>
    </p:spTree>
    <p:extLst>
      <p:ext uri="{BB962C8B-B14F-4D97-AF65-F5344CB8AC3E}">
        <p14:creationId xmlns:p14="http://schemas.microsoft.com/office/powerpoint/2010/main" val="377290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6B50B19-1C08-43C0-BD6E-1788D4193170}" type="slidenum">
              <a:rPr lang="en-US" altLang="zh-CN" smtClean="0"/>
              <a:pPr>
                <a:defRPr/>
              </a:pPr>
              <a:t>‹#›</a:t>
            </a:fld>
            <a:endParaRPr lang="en-US" altLang="zh-CN"/>
          </a:p>
        </p:txBody>
      </p:sp>
    </p:spTree>
    <p:extLst>
      <p:ext uri="{BB962C8B-B14F-4D97-AF65-F5344CB8AC3E}">
        <p14:creationId xmlns:p14="http://schemas.microsoft.com/office/powerpoint/2010/main" val="348027126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2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9" descr="应用部分3-02"/>
          <p:cNvPicPr>
            <a:picLocks noChangeAspect="1" noChangeArrowheads="1"/>
          </p:cNvPicPr>
          <p:nvPr/>
        </p:nvPicPr>
        <p:blipFill>
          <a:blip r:embed="rId3" cstate="print"/>
          <a:srcRect/>
          <a:stretch>
            <a:fillRect/>
          </a:stretch>
        </p:blipFill>
        <p:spPr bwMode="auto">
          <a:xfrm>
            <a:off x="-252536" y="-296938"/>
            <a:ext cx="9649072" cy="7164000"/>
          </a:xfrm>
          <a:prstGeom prst="rect">
            <a:avLst/>
          </a:prstGeom>
          <a:noFill/>
          <a:ln w="9525">
            <a:noFill/>
            <a:miter lim="800000"/>
            <a:headEnd/>
            <a:tailEnd/>
          </a:ln>
        </p:spPr>
      </p:pic>
      <p:sp>
        <p:nvSpPr>
          <p:cNvPr id="5123" name="Text Box 8"/>
          <p:cNvSpPr txBox="1">
            <a:spLocks noChangeArrowheads="1"/>
          </p:cNvSpPr>
          <p:nvPr/>
        </p:nvSpPr>
        <p:spPr bwMode="auto">
          <a:xfrm>
            <a:off x="612775" y="5949950"/>
            <a:ext cx="2519363" cy="274638"/>
          </a:xfrm>
          <a:prstGeom prst="rect">
            <a:avLst/>
          </a:prstGeom>
          <a:noFill/>
          <a:ln w="9525">
            <a:noFill/>
            <a:miter lim="800000"/>
            <a:headEnd/>
            <a:tailEnd/>
          </a:ln>
        </p:spPr>
        <p:txBody>
          <a:bodyPr>
            <a:spAutoFit/>
          </a:bodyPr>
          <a:lstStyle/>
          <a:p>
            <a:pPr>
              <a:spcBef>
                <a:spcPct val="50000"/>
              </a:spcBef>
            </a:pPr>
            <a:r>
              <a:rPr lang="en-US" altLang="zh-CN" sz="1200" dirty="0">
                <a:solidFill>
                  <a:schemeClr val="bg2"/>
                </a:solidFill>
              </a:rPr>
              <a:t>www.jd.com</a:t>
            </a:r>
          </a:p>
        </p:txBody>
      </p:sp>
      <p:sp>
        <p:nvSpPr>
          <p:cNvPr id="5125" name="Text Box 6"/>
          <p:cNvSpPr txBox="1">
            <a:spLocks noChangeArrowheads="1"/>
          </p:cNvSpPr>
          <p:nvPr/>
        </p:nvSpPr>
        <p:spPr bwMode="auto">
          <a:xfrm>
            <a:off x="899592" y="1844675"/>
            <a:ext cx="7344966" cy="646331"/>
          </a:xfrm>
          <a:prstGeom prst="rect">
            <a:avLst/>
          </a:prstGeom>
          <a:noFill/>
          <a:ln w="9525">
            <a:noFill/>
            <a:miter lim="800000"/>
            <a:headEnd/>
            <a:tailEnd/>
          </a:ln>
        </p:spPr>
        <p:txBody>
          <a:bodyPr wrap="square">
            <a:spAutoFit/>
          </a:bodyPr>
          <a:lstStyle/>
          <a:p>
            <a:pPr>
              <a:spcBef>
                <a:spcPct val="50000"/>
              </a:spcBef>
            </a:pPr>
            <a:r>
              <a:rPr lang="zh-CN" altLang="en-US" sz="3600" b="1" dirty="0" smtClean="0">
                <a:solidFill>
                  <a:schemeClr val="bg1"/>
                </a:solidFill>
                <a:latin typeface="微软雅黑" pitchFamily="34" charset="-122"/>
                <a:ea typeface="微软雅黑" pitchFamily="34" charset="-122"/>
              </a:rPr>
              <a:t>从零到十亿</a:t>
            </a:r>
            <a:r>
              <a:rPr lang="en-US" altLang="zh-CN" sz="3600" b="1" dirty="0">
                <a:solidFill>
                  <a:schemeClr val="bg1"/>
                </a:solidFill>
                <a:latin typeface="微软雅黑" pitchFamily="34" charset="-122"/>
                <a:ea typeface="微软雅黑" pitchFamily="34" charset="-122"/>
              </a:rPr>
              <a:t>——</a:t>
            </a:r>
            <a:r>
              <a:rPr lang="zh-CN" altLang="en-US" sz="3600" b="1" dirty="0" smtClean="0">
                <a:solidFill>
                  <a:schemeClr val="bg1"/>
                </a:solidFill>
                <a:latin typeface="微软雅黑" pitchFamily="34" charset="-122"/>
                <a:ea typeface="微软雅黑" pitchFamily="34" charset="-122"/>
              </a:rPr>
              <a:t>大型网站架构变迁</a:t>
            </a:r>
            <a:endParaRPr lang="zh-CN" altLang="en-US" sz="3600" b="1" dirty="0">
              <a:solidFill>
                <a:schemeClr val="bg1"/>
              </a:solidFill>
              <a:latin typeface="微软雅黑" pitchFamily="34" charset="-122"/>
              <a:ea typeface="微软雅黑" pitchFamily="34" charset="-122"/>
            </a:endParaRPr>
          </a:p>
        </p:txBody>
      </p:sp>
      <p:sp>
        <p:nvSpPr>
          <p:cNvPr id="7" name="Text Box 6"/>
          <p:cNvSpPr txBox="1">
            <a:spLocks noChangeArrowheads="1"/>
          </p:cNvSpPr>
          <p:nvPr/>
        </p:nvSpPr>
        <p:spPr bwMode="auto">
          <a:xfrm>
            <a:off x="5868144" y="4441008"/>
            <a:ext cx="1165041" cy="277000"/>
          </a:xfrm>
          <a:prstGeom prst="rect">
            <a:avLst/>
          </a:prstGeom>
          <a:noFill/>
          <a:ln w="9525">
            <a:noFill/>
            <a:miter lim="800000"/>
            <a:headEnd/>
            <a:tailEnd/>
          </a:ln>
        </p:spPr>
        <p:txBody>
          <a:bodyPr wrap="square">
            <a:spAutoFit/>
          </a:bodyPr>
          <a:lstStyle/>
          <a:p>
            <a:pPr>
              <a:spcBef>
                <a:spcPct val="50000"/>
              </a:spcBef>
            </a:pPr>
            <a:r>
              <a:rPr lang="en-US" altLang="zh-CN" sz="1200" b="1" dirty="0" smtClean="0">
                <a:solidFill>
                  <a:schemeClr val="bg1"/>
                </a:solidFill>
                <a:latin typeface="微软雅黑" pitchFamily="34" charset="-122"/>
                <a:ea typeface="微软雅黑" pitchFamily="34" charset="-122"/>
              </a:rPr>
              <a:t>2016-07-21</a:t>
            </a:r>
            <a:endParaRPr lang="zh-CN" altLang="en-US" sz="1200" b="1" dirty="0">
              <a:solidFill>
                <a:schemeClr val="bg1"/>
              </a:solidFill>
              <a:latin typeface="微软雅黑" pitchFamily="34" charset="-122"/>
              <a:ea typeface="微软雅黑" pitchFamily="34" charset="-122"/>
            </a:endParaRPr>
          </a:p>
        </p:txBody>
      </p:sp>
      <p:sp>
        <p:nvSpPr>
          <p:cNvPr id="2" name="TextBox 1"/>
          <p:cNvSpPr txBox="1"/>
          <p:nvPr/>
        </p:nvSpPr>
        <p:spPr>
          <a:xfrm>
            <a:off x="4752094" y="3919523"/>
            <a:ext cx="2844242" cy="369332"/>
          </a:xfrm>
          <a:prstGeom prst="rect">
            <a:avLst/>
          </a:prstGeom>
          <a:noFill/>
        </p:spPr>
        <p:txBody>
          <a:bodyPr wrap="square" rtlCol="0">
            <a:spAutoFit/>
          </a:bodyPr>
          <a:lstStyle/>
          <a:p>
            <a:r>
              <a:rPr lang="zh-CN" altLang="en-US" b="1" dirty="0" smtClean="0">
                <a:solidFill>
                  <a:schemeClr val="bg1"/>
                </a:solidFill>
              </a:rPr>
              <a:t>物流开放平台研发部</a:t>
            </a:r>
            <a:endParaRPr lang="zh-CN" altLang="en-US" b="1" dirty="0">
              <a:solidFill>
                <a:schemeClr val="bg1"/>
              </a:solidFill>
            </a:endParaRPr>
          </a:p>
        </p:txBody>
      </p:sp>
      <p:sp>
        <p:nvSpPr>
          <p:cNvPr id="9" name="Text Box 6"/>
          <p:cNvSpPr txBox="1">
            <a:spLocks noChangeArrowheads="1"/>
          </p:cNvSpPr>
          <p:nvPr/>
        </p:nvSpPr>
        <p:spPr bwMode="auto">
          <a:xfrm>
            <a:off x="5162415" y="4447176"/>
            <a:ext cx="670289" cy="277000"/>
          </a:xfrm>
          <a:prstGeom prst="rect">
            <a:avLst/>
          </a:prstGeom>
          <a:noFill/>
          <a:ln w="9525">
            <a:noFill/>
            <a:miter lim="800000"/>
            <a:headEnd/>
            <a:tailEnd/>
          </a:ln>
        </p:spPr>
        <p:txBody>
          <a:bodyPr wrap="square">
            <a:spAutoFit/>
          </a:bodyPr>
          <a:lstStyle/>
          <a:p>
            <a:pPr>
              <a:spcBef>
                <a:spcPct val="50000"/>
              </a:spcBef>
            </a:pPr>
            <a:r>
              <a:rPr lang="zh-CN" altLang="en-US" sz="1200" b="1" dirty="0" smtClean="0">
                <a:solidFill>
                  <a:schemeClr val="bg1"/>
                </a:solidFill>
                <a:latin typeface="微软雅黑" pitchFamily="34" charset="-122"/>
                <a:ea typeface="微软雅黑" pitchFamily="34" charset="-122"/>
              </a:rPr>
              <a:t>郑贵楠</a:t>
            </a:r>
            <a:endParaRPr lang="zh-CN" altLang="en-US" sz="1200" b="1" dirty="0">
              <a:solidFill>
                <a:schemeClr val="bg1"/>
              </a:solidFill>
              <a:latin typeface="微软雅黑" pitchFamily="34" charset="-122"/>
              <a:ea typeface="微软雅黑" pitchFamily="34" charset="-122"/>
            </a:endParaRPr>
          </a:p>
        </p:txBody>
      </p:sp>
    </p:spTree>
  </p:cSld>
  <p:clrMapOvr>
    <a:masterClrMapping/>
  </p:clrMapOvr>
  <p:transition spd="med">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10"/>
          <p:cNvSpPr txBox="1">
            <a:spLocks/>
          </p:cNvSpPr>
          <p:nvPr/>
        </p:nvSpPr>
        <p:spPr>
          <a:xfrm>
            <a:off x="5572132" y="1214422"/>
            <a:ext cx="3357586" cy="4214842"/>
          </a:xfrm>
          <a:prstGeom prst="rect">
            <a:avLst/>
          </a:prstGeom>
        </p:spPr>
        <p:txBody>
          <a:bodyPr vert="horz" lIns="91440" tIns="45720" rIns="91440" bIns="45720" rtlCol="0" anchor="ctr"/>
          <a:lstStyle>
            <a:defPPr>
              <a:defRPr lang="zh-CN"/>
            </a:defPPr>
            <a:lvl1pPr algn="l" rtl="0" fontAlgn="base">
              <a:spcBef>
                <a:spcPct val="0"/>
              </a:spcBef>
              <a:spcAft>
                <a:spcPct val="0"/>
              </a:spcAft>
              <a:defRPr sz="1200" kern="1200">
                <a:solidFill>
                  <a:schemeClr val="tx1">
                    <a:tint val="75000"/>
                  </a:schemeClr>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r>
              <a:rPr lang="zh-CN" altLang="en-US" sz="2400" dirty="0" smtClean="0">
                <a:solidFill>
                  <a:schemeClr val="tx1"/>
                </a:solidFill>
                <a:latin typeface="微软雅黑" panose="020B0503020204020204" pitchFamily="34" charset="-122"/>
                <a:ea typeface="微软雅黑" panose="020B0503020204020204" pitchFamily="34" charset="-122"/>
              </a:rPr>
              <a:t>特点：</a:t>
            </a:r>
            <a:endParaRPr lang="en-US" altLang="zh-CN" sz="2400" dirty="0" smtClean="0">
              <a:solidFill>
                <a:schemeClr val="tx1"/>
              </a:solidFill>
              <a:latin typeface="微软雅黑" panose="020B0503020204020204" pitchFamily="34" charset="-122"/>
              <a:ea typeface="微软雅黑" panose="020B0503020204020204" pitchFamily="34" charset="-122"/>
            </a:endParaRPr>
          </a:p>
          <a:p>
            <a:r>
              <a:rPr lang="en-US" altLang="zh-CN" sz="2400" dirty="0" smtClean="0">
                <a:solidFill>
                  <a:schemeClr val="tx1"/>
                </a:solidFill>
                <a:latin typeface="微软雅黑" panose="020B0503020204020204" pitchFamily="34" charset="-122"/>
                <a:ea typeface="微软雅黑" panose="020B0503020204020204" pitchFamily="34" charset="-122"/>
              </a:rPr>
              <a:t>1.</a:t>
            </a:r>
            <a:r>
              <a:rPr lang="zh-CN" altLang="en-US" sz="2400" dirty="0" smtClean="0">
                <a:solidFill>
                  <a:schemeClr val="tx1"/>
                </a:solidFill>
                <a:latin typeface="微软雅黑" panose="020B0503020204020204" pitchFamily="34" charset="-122"/>
                <a:ea typeface="微软雅黑" panose="020B0503020204020204" pitchFamily="34" charset="-122"/>
              </a:rPr>
              <a:t>简单</a:t>
            </a:r>
            <a:endParaRPr lang="en-US" altLang="zh-CN" sz="2400" dirty="0" smtClean="0">
              <a:solidFill>
                <a:schemeClr val="tx1"/>
              </a:solidFill>
              <a:latin typeface="微软雅黑" panose="020B0503020204020204" pitchFamily="34" charset="-122"/>
              <a:ea typeface="微软雅黑" panose="020B0503020204020204" pitchFamily="34" charset="-122"/>
            </a:endParaRPr>
          </a:p>
          <a:p>
            <a:r>
              <a:rPr lang="en-US" altLang="zh-CN" sz="2400" dirty="0" smtClean="0">
                <a:solidFill>
                  <a:schemeClr val="tx1"/>
                </a:solidFill>
                <a:latin typeface="微软雅黑" panose="020B0503020204020204" pitchFamily="34" charset="-122"/>
                <a:ea typeface="微软雅黑" panose="020B0503020204020204" pitchFamily="34" charset="-122"/>
              </a:rPr>
              <a:t>2.</a:t>
            </a:r>
            <a:r>
              <a:rPr lang="zh-CN" altLang="en-US" sz="2400" dirty="0" smtClean="0">
                <a:solidFill>
                  <a:schemeClr val="tx1"/>
                </a:solidFill>
                <a:latin typeface="微软雅黑" panose="020B0503020204020204" pitchFamily="34" charset="-122"/>
                <a:ea typeface="微软雅黑" panose="020B0503020204020204" pitchFamily="34" charset="-122"/>
              </a:rPr>
              <a:t>数据库表结构简单</a:t>
            </a:r>
            <a:endParaRPr lang="en-US" altLang="zh-CN" sz="2400" dirty="0" smtClean="0">
              <a:solidFill>
                <a:schemeClr val="tx1"/>
              </a:solidFill>
              <a:latin typeface="微软雅黑" panose="020B0503020204020204" pitchFamily="34" charset="-122"/>
              <a:ea typeface="微软雅黑" panose="020B0503020204020204" pitchFamily="34" charset="-122"/>
            </a:endParaRPr>
          </a:p>
          <a:p>
            <a:r>
              <a:rPr lang="en-US" altLang="zh-CN" sz="2400" dirty="0" smtClean="0">
                <a:solidFill>
                  <a:schemeClr val="tx1"/>
                </a:solidFill>
                <a:latin typeface="微软雅黑" panose="020B0503020204020204" pitchFamily="34" charset="-122"/>
                <a:ea typeface="微软雅黑" panose="020B0503020204020204" pitchFamily="34" charset="-122"/>
              </a:rPr>
              <a:t>3.</a:t>
            </a:r>
            <a:r>
              <a:rPr lang="zh-CN" altLang="en-US" sz="2400" dirty="0" smtClean="0">
                <a:solidFill>
                  <a:schemeClr val="tx1"/>
                </a:solidFill>
                <a:latin typeface="微软雅黑" panose="020B0503020204020204" pitchFamily="34" charset="-122"/>
                <a:ea typeface="微软雅黑" panose="020B0503020204020204" pitchFamily="34" charset="-122"/>
              </a:rPr>
              <a:t>开发效率高</a:t>
            </a:r>
            <a:endParaRPr lang="en-US" altLang="zh-CN" sz="2400" dirty="0" smtClean="0">
              <a:solidFill>
                <a:schemeClr val="tx1"/>
              </a:solidFill>
              <a:latin typeface="微软雅黑" panose="020B0503020204020204" pitchFamily="34" charset="-122"/>
              <a:ea typeface="微软雅黑" panose="020B0503020204020204" pitchFamily="34" charset="-122"/>
            </a:endParaRPr>
          </a:p>
          <a:p>
            <a:r>
              <a:rPr lang="en-US" altLang="zh-CN" sz="2400" dirty="0" smtClean="0">
                <a:solidFill>
                  <a:schemeClr val="tx1"/>
                </a:solidFill>
                <a:latin typeface="微软雅黑" panose="020B0503020204020204" pitchFamily="34" charset="-122"/>
                <a:ea typeface="微软雅黑" panose="020B0503020204020204" pitchFamily="34" charset="-122"/>
              </a:rPr>
              <a:t>4.Web Server</a:t>
            </a:r>
            <a:r>
              <a:rPr lang="zh-CN" altLang="en-US" sz="2400" dirty="0" smtClean="0">
                <a:solidFill>
                  <a:schemeClr val="tx1"/>
                </a:solidFill>
                <a:latin typeface="微软雅黑" panose="020B0503020204020204" pitchFamily="34" charset="-122"/>
                <a:ea typeface="微软雅黑" panose="020B0503020204020204" pitchFamily="34" charset="-122"/>
              </a:rPr>
              <a:t>单点</a:t>
            </a:r>
            <a:endParaRPr lang="en-US" altLang="zh-CN" sz="2400" dirty="0" smtClean="0">
              <a:solidFill>
                <a:schemeClr val="tx1"/>
              </a:solidFill>
              <a:latin typeface="微软雅黑" panose="020B0503020204020204" pitchFamily="34" charset="-122"/>
              <a:ea typeface="微软雅黑" panose="020B0503020204020204" pitchFamily="34" charset="-122"/>
            </a:endParaRPr>
          </a:p>
          <a:p>
            <a:r>
              <a:rPr lang="en-US" altLang="zh-CN" sz="2400" dirty="0" smtClean="0">
                <a:solidFill>
                  <a:schemeClr val="tx1"/>
                </a:solidFill>
                <a:latin typeface="微软雅黑" panose="020B0503020204020204" pitchFamily="34" charset="-122"/>
                <a:ea typeface="微软雅黑" panose="020B0503020204020204" pitchFamily="34" charset="-122"/>
              </a:rPr>
              <a:t>5.DB Server</a:t>
            </a:r>
            <a:r>
              <a:rPr lang="zh-CN" altLang="en-US" sz="2400" dirty="0" smtClean="0">
                <a:solidFill>
                  <a:schemeClr val="tx1"/>
                </a:solidFill>
                <a:latin typeface="微软雅黑" panose="020B0503020204020204" pitchFamily="34" charset="-122"/>
                <a:ea typeface="微软雅黑" panose="020B0503020204020204" pitchFamily="34" charset="-122"/>
              </a:rPr>
              <a:t>单点</a:t>
            </a:r>
            <a:endParaRPr lang="en-US" altLang="zh-CN" sz="2400" dirty="0" smtClean="0">
              <a:solidFill>
                <a:schemeClr val="tx1"/>
              </a:solidFill>
              <a:latin typeface="微软雅黑" panose="020B0503020204020204" pitchFamily="34" charset="-122"/>
              <a:ea typeface="微软雅黑" panose="020B0503020204020204" pitchFamily="34" charset="-122"/>
            </a:endParaRPr>
          </a:p>
          <a:p>
            <a:r>
              <a:rPr lang="en-US" altLang="zh-CN" sz="2400" dirty="0" smtClean="0">
                <a:solidFill>
                  <a:schemeClr val="tx1"/>
                </a:solidFill>
                <a:latin typeface="微软雅黑" panose="020B0503020204020204" pitchFamily="34" charset="-122"/>
                <a:ea typeface="微软雅黑" panose="020B0503020204020204" pitchFamily="34" charset="-122"/>
              </a:rPr>
              <a:t>6.</a:t>
            </a:r>
            <a:r>
              <a:rPr lang="zh-CN" altLang="en-US" sz="2400" dirty="0" smtClean="0">
                <a:solidFill>
                  <a:schemeClr val="tx1"/>
                </a:solidFill>
                <a:latin typeface="微软雅黑" panose="020B0503020204020204" pitchFamily="34" charset="-122"/>
                <a:ea typeface="微软雅黑" panose="020B0503020204020204" pitchFamily="34" charset="-122"/>
              </a:rPr>
              <a:t>程序耦合性高</a:t>
            </a:r>
            <a:endParaRPr lang="en-US" altLang="zh-CN" sz="2400" dirty="0" smtClean="0">
              <a:solidFill>
                <a:schemeClr val="tx1"/>
              </a:solidFill>
              <a:latin typeface="微软雅黑" panose="020B0503020204020204" pitchFamily="34" charset="-122"/>
              <a:ea typeface="微软雅黑" panose="020B0503020204020204" pitchFamily="34" charset="-122"/>
            </a:endParaRPr>
          </a:p>
          <a:p>
            <a:r>
              <a:rPr lang="en-US" altLang="zh-CN" sz="2400" dirty="0" smtClean="0">
                <a:solidFill>
                  <a:schemeClr val="tx1"/>
                </a:solidFill>
                <a:latin typeface="微软雅黑" panose="020B0503020204020204" pitchFamily="34" charset="-122"/>
                <a:ea typeface="微软雅黑" panose="020B0503020204020204" pitchFamily="34" charset="-122"/>
              </a:rPr>
              <a:t>7.</a:t>
            </a:r>
            <a:r>
              <a:rPr lang="zh-CN" altLang="en-US" sz="2400" dirty="0" smtClean="0">
                <a:solidFill>
                  <a:schemeClr val="tx1"/>
                </a:solidFill>
                <a:latin typeface="微软雅黑" panose="020B0503020204020204" pitchFamily="34" charset="-122"/>
                <a:ea typeface="微软雅黑" panose="020B0503020204020204" pitchFamily="34" charset="-122"/>
              </a:rPr>
              <a:t>不易扩展</a:t>
            </a:r>
            <a:endParaRPr lang="en-US" altLang="zh-CN" sz="2400" dirty="0" smtClean="0">
              <a:solidFill>
                <a:schemeClr val="tx1"/>
              </a:solidFill>
              <a:latin typeface="微软雅黑" panose="020B0503020204020204" pitchFamily="34" charset="-122"/>
              <a:ea typeface="微软雅黑" panose="020B0503020204020204" pitchFamily="34" charset="-122"/>
            </a:endParaRPr>
          </a:p>
          <a:p>
            <a:r>
              <a:rPr lang="en-US" altLang="zh-CN" sz="2400" dirty="0" smtClean="0">
                <a:solidFill>
                  <a:schemeClr val="tx1"/>
                </a:solidFill>
                <a:latin typeface="微软雅黑" panose="020B0503020204020204" pitchFamily="34" charset="-122"/>
                <a:ea typeface="微软雅黑" panose="020B0503020204020204" pitchFamily="34" charset="-122"/>
              </a:rPr>
              <a:t>8.</a:t>
            </a:r>
            <a:r>
              <a:rPr lang="zh-CN" altLang="en-US" sz="2400" dirty="0" smtClean="0">
                <a:solidFill>
                  <a:schemeClr val="tx1"/>
                </a:solidFill>
                <a:latin typeface="微软雅黑" panose="020B0503020204020204" pitchFamily="34" charset="-122"/>
                <a:ea typeface="微软雅黑" panose="020B0503020204020204" pitchFamily="34" charset="-122"/>
              </a:rPr>
              <a:t>性能主要依赖数据库</a:t>
            </a:r>
            <a:endParaRPr lang="en-US" altLang="zh-CN" sz="2400" dirty="0" smtClean="0">
              <a:solidFill>
                <a:schemeClr val="tx1"/>
              </a:solidFill>
              <a:latin typeface="微软雅黑" panose="020B0503020204020204" pitchFamily="34" charset="-122"/>
              <a:ea typeface="微软雅黑" panose="020B0503020204020204" pitchFamily="34" charset="-122"/>
            </a:endParaRPr>
          </a:p>
        </p:txBody>
      </p:sp>
      <p:pic>
        <p:nvPicPr>
          <p:cNvPr id="4" name="Picture 5"/>
          <p:cNvPicPr>
            <a:picLocks noChangeAspect="1" noChangeArrowheads="1"/>
          </p:cNvPicPr>
          <p:nvPr/>
        </p:nvPicPr>
        <p:blipFill>
          <a:blip r:embed="rId2"/>
          <a:srcRect/>
          <a:stretch>
            <a:fillRect/>
          </a:stretch>
        </p:blipFill>
        <p:spPr bwMode="auto">
          <a:xfrm>
            <a:off x="428596" y="1357298"/>
            <a:ext cx="4886325" cy="3305175"/>
          </a:xfrm>
          <a:prstGeom prst="rect">
            <a:avLst/>
          </a:prstGeom>
          <a:noFill/>
          <a:ln w="9525">
            <a:noFill/>
            <a:miter lim="800000"/>
            <a:headEnd/>
            <a:tailEnd/>
          </a:ln>
          <a:effectLst/>
        </p:spPr>
      </p:pic>
    </p:spTree>
    <p:extLst>
      <p:ext uri="{BB962C8B-B14F-4D97-AF65-F5344CB8AC3E}">
        <p14:creationId xmlns:p14="http://schemas.microsoft.com/office/powerpoint/2010/main" val="225634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txBox="1">
            <a:spLocks/>
          </p:cNvSpPr>
          <p:nvPr/>
        </p:nvSpPr>
        <p:spPr>
          <a:xfrm>
            <a:off x="642910" y="2428868"/>
            <a:ext cx="7772400" cy="207170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fontAlgn="auto">
              <a:spcAft>
                <a:spcPts val="0"/>
              </a:spcAft>
            </a:pPr>
            <a:r>
              <a:rPr lang="zh-CN" altLang="en-US" sz="4000" b="1" dirty="0" smtClean="0"/>
              <a:t>访问量达到</a:t>
            </a:r>
            <a:r>
              <a:rPr lang="en-US" altLang="zh-CN" sz="4000" b="1" dirty="0" smtClean="0"/>
              <a:t>10</a:t>
            </a:r>
            <a:r>
              <a:rPr lang="zh-CN" altLang="en-US" sz="4000" b="1" dirty="0" smtClean="0"/>
              <a:t>万</a:t>
            </a:r>
            <a:endParaRPr lang="zh-CN" altLang="en-US" sz="4000" b="1" dirty="0"/>
          </a:p>
        </p:txBody>
      </p:sp>
    </p:spTree>
    <p:extLst>
      <p:ext uri="{BB962C8B-B14F-4D97-AF65-F5344CB8AC3E}">
        <p14:creationId xmlns:p14="http://schemas.microsoft.com/office/powerpoint/2010/main" val="3382874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a:spLocks noGrp="1"/>
          </p:cNvSpPr>
          <p:nvPr>
            <p:ph type="title"/>
          </p:nvPr>
        </p:nvSpPr>
        <p:spPr>
          <a:xfrm>
            <a:off x="457200" y="557808"/>
            <a:ext cx="8229600" cy="1143000"/>
          </a:xfrm>
        </p:spPr>
        <p:txBody>
          <a:bodyPr/>
          <a:lstStyle/>
          <a:p>
            <a:r>
              <a:rPr lang="zh-CN" altLang="en-US" b="1" dirty="0" smtClean="0"/>
              <a:t>问题</a:t>
            </a:r>
            <a:endParaRPr lang="zh-CN" altLang="en-US" b="1" dirty="0"/>
          </a:p>
        </p:txBody>
      </p:sp>
      <p:sp>
        <p:nvSpPr>
          <p:cNvPr id="4" name="内容占位符 7"/>
          <p:cNvSpPr txBox="1">
            <a:spLocks/>
          </p:cNvSpPr>
          <p:nvPr/>
        </p:nvSpPr>
        <p:spPr>
          <a:xfrm>
            <a:off x="457200" y="1957390"/>
            <a:ext cx="8229600" cy="290037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访问量日益增大性能越来越低</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经常</a:t>
            </a:r>
            <a:r>
              <a:rPr lang="zh-CN" altLang="en-US" dirty="0">
                <a:latin typeface="微软雅黑" panose="020B0503020204020204" pitchFamily="34" charset="-122"/>
                <a:ea typeface="微软雅黑" panose="020B0503020204020204" pitchFamily="34" charset="-122"/>
              </a:rPr>
              <a:t>出现</a:t>
            </a:r>
            <a:r>
              <a:rPr lang="zh-CN" altLang="en-US" dirty="0" smtClean="0">
                <a:latin typeface="微软雅黑" panose="020B0503020204020204" pitchFamily="34" charset="-122"/>
                <a:ea typeface="微软雅黑" panose="020B0503020204020204" pitchFamily="34" charset="-122"/>
              </a:rPr>
              <a:t>宕机</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数据库的压力越来越明显</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990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5"/>
          <p:cNvSpPr txBox="1">
            <a:spLocks/>
          </p:cNvSpPr>
          <p:nvPr/>
        </p:nvSpPr>
        <p:spPr>
          <a:xfrm>
            <a:off x="214282" y="714356"/>
            <a:ext cx="3929058" cy="541180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zh-CN" altLang="en-US" dirty="0" smtClean="0">
                <a:latin typeface="微软雅黑" panose="020B0503020204020204" pitchFamily="34" charset="-122"/>
                <a:ea typeface="微软雅黑" panose="020B0503020204020204" pitchFamily="34" charset="-122"/>
              </a:rPr>
              <a:t>特点</a:t>
            </a:r>
            <a:endParaRPr lang="en-US" altLang="zh-CN" dirty="0" smtClean="0">
              <a:latin typeface="微软雅黑" panose="020B0503020204020204" pitchFamily="34" charset="-122"/>
              <a:ea typeface="微软雅黑" panose="020B0503020204020204" pitchFamily="34" charset="-122"/>
            </a:endParaRPr>
          </a:p>
          <a:p>
            <a:pPr fontAlgn="auto">
              <a:spcAft>
                <a:spcPts val="0"/>
              </a:spcAft>
              <a:buFont typeface="+mj-lt"/>
              <a:buAutoNum type="arabicPeriod"/>
            </a:pPr>
            <a:r>
              <a:rPr lang="zh-CN" altLang="en-US" sz="1800" dirty="0" smtClean="0">
                <a:latin typeface="微软雅黑" panose="020B0503020204020204" pitchFamily="34" charset="-122"/>
                <a:ea typeface="微软雅黑" panose="020B0503020204020204" pitchFamily="34" charset="-122"/>
              </a:rPr>
              <a:t>缓解了数据库压力</a:t>
            </a:r>
            <a:endParaRPr lang="en-US" altLang="zh-CN" sz="1800" dirty="0" smtClean="0">
              <a:latin typeface="微软雅黑" panose="020B0503020204020204" pitchFamily="34" charset="-122"/>
              <a:ea typeface="微软雅黑" panose="020B0503020204020204" pitchFamily="34" charset="-122"/>
            </a:endParaRPr>
          </a:p>
          <a:p>
            <a:pPr fontAlgn="auto">
              <a:spcAft>
                <a:spcPts val="0"/>
              </a:spcAft>
              <a:buFont typeface="+mj-lt"/>
              <a:buAutoNum type="arabicPeriod"/>
            </a:pPr>
            <a:r>
              <a:rPr lang="zh-CN" altLang="en-US" sz="1800" dirty="0" smtClean="0">
                <a:latin typeface="微软雅黑" panose="020B0503020204020204" pitchFamily="34" charset="-122"/>
                <a:ea typeface="微软雅黑" panose="020B0503020204020204" pitchFamily="34" charset="-122"/>
              </a:rPr>
              <a:t>降低对数据库的依赖的风险</a:t>
            </a:r>
            <a:endParaRPr lang="en-US" altLang="zh-CN" sz="1800" dirty="0" smtClean="0">
              <a:latin typeface="微软雅黑" panose="020B0503020204020204" pitchFamily="34" charset="-122"/>
              <a:ea typeface="微软雅黑" panose="020B0503020204020204" pitchFamily="34" charset="-122"/>
            </a:endParaRPr>
          </a:p>
          <a:p>
            <a:pPr fontAlgn="auto">
              <a:spcAft>
                <a:spcPts val="0"/>
              </a:spcAft>
              <a:buFont typeface="+mj-lt"/>
              <a:buAutoNum type="arabicPeriod"/>
            </a:pPr>
            <a:r>
              <a:rPr lang="zh-CN" altLang="en-US" sz="1800" dirty="0" smtClean="0">
                <a:latin typeface="微软雅黑" panose="020B0503020204020204" pitchFamily="34" charset="-122"/>
                <a:ea typeface="微软雅黑" panose="020B0503020204020204" pitchFamily="34" charset="-122"/>
              </a:rPr>
              <a:t>需要存储大量静态文件</a:t>
            </a:r>
            <a:endParaRPr lang="en-US" altLang="zh-CN" sz="1800" dirty="0" smtClean="0">
              <a:latin typeface="微软雅黑" panose="020B0503020204020204" pitchFamily="34" charset="-122"/>
              <a:ea typeface="微软雅黑" panose="020B0503020204020204" pitchFamily="34" charset="-122"/>
            </a:endParaRPr>
          </a:p>
          <a:p>
            <a:pPr fontAlgn="auto">
              <a:spcAft>
                <a:spcPts val="0"/>
              </a:spcAft>
              <a:buFont typeface="+mj-lt"/>
              <a:buAutoNum type="arabicPeriod"/>
            </a:pPr>
            <a:r>
              <a:rPr lang="zh-CN" altLang="en-US" sz="1800" dirty="0" smtClean="0">
                <a:latin typeface="微软雅黑" panose="020B0503020204020204" pitchFamily="34" charset="-122"/>
                <a:ea typeface="微软雅黑" panose="020B0503020204020204" pitchFamily="34" charset="-122"/>
              </a:rPr>
              <a:t>不利于信息的更新</a:t>
            </a:r>
            <a:endParaRPr lang="en-US" altLang="zh-CN" sz="1800" dirty="0" smtClean="0">
              <a:latin typeface="微软雅黑" panose="020B0503020204020204" pitchFamily="34" charset="-122"/>
              <a:ea typeface="微软雅黑" panose="020B0503020204020204" pitchFamily="34" charset="-122"/>
            </a:endParaRPr>
          </a:p>
          <a:p>
            <a:pPr fontAlgn="auto">
              <a:spcAft>
                <a:spcPts val="0"/>
              </a:spcAft>
              <a:buFont typeface="+mj-lt"/>
              <a:buAutoNum type="arabicPeriod"/>
            </a:pPr>
            <a:r>
              <a:rPr lang="zh-CN" altLang="en-US" sz="1800" dirty="0" smtClean="0">
                <a:latin typeface="微软雅黑" panose="020B0503020204020204" pitchFamily="34" charset="-122"/>
                <a:ea typeface="微软雅黑" panose="020B0503020204020204" pitchFamily="34" charset="-122"/>
              </a:rPr>
              <a:t>读数据有延迟</a:t>
            </a:r>
            <a:endParaRPr lang="en-US" altLang="zh-CN" sz="1800" dirty="0" smtClean="0">
              <a:latin typeface="微软雅黑" panose="020B0503020204020204" pitchFamily="34" charset="-122"/>
              <a:ea typeface="微软雅黑" panose="020B0503020204020204" pitchFamily="34" charset="-122"/>
            </a:endParaRPr>
          </a:p>
        </p:txBody>
      </p:sp>
      <p:pic>
        <p:nvPicPr>
          <p:cNvPr id="4" name="Picture 5"/>
          <p:cNvPicPr>
            <a:picLocks noChangeAspect="1" noChangeArrowheads="1"/>
          </p:cNvPicPr>
          <p:nvPr/>
        </p:nvPicPr>
        <p:blipFill>
          <a:blip r:embed="rId2"/>
          <a:srcRect/>
          <a:stretch>
            <a:fillRect/>
          </a:stretch>
        </p:blipFill>
        <p:spPr bwMode="auto">
          <a:xfrm>
            <a:off x="4071934" y="857232"/>
            <a:ext cx="4929222" cy="4929222"/>
          </a:xfrm>
          <a:prstGeom prst="rect">
            <a:avLst/>
          </a:prstGeom>
          <a:noFill/>
          <a:ln w="9525">
            <a:noFill/>
            <a:miter lim="800000"/>
            <a:headEnd/>
            <a:tailEnd/>
          </a:ln>
          <a:effectLst/>
        </p:spPr>
      </p:pic>
    </p:spTree>
    <p:extLst>
      <p:ext uri="{BB962C8B-B14F-4D97-AF65-F5344CB8AC3E}">
        <p14:creationId xmlns:p14="http://schemas.microsoft.com/office/powerpoint/2010/main" val="3876563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6"/>
          <p:cNvSpPr txBox="1">
            <a:spLocks/>
          </p:cNvSpPr>
          <p:nvPr/>
        </p:nvSpPr>
        <p:spPr>
          <a:xfrm>
            <a:off x="214313" y="764704"/>
            <a:ext cx="3071803" cy="5760640"/>
          </a:xfrm>
          <a:prstGeom prst="rect">
            <a:avLst/>
          </a:prstGeom>
        </p:spPr>
        <p:txBody>
          <a:bodyPr vert="horz" lIns="91440" tIns="45720" rIns="91440" bIns="45720" rtlCol="0" anchor="ctr"/>
          <a:lstStyle>
            <a:defPPr>
              <a:defRPr lang="zh-CN"/>
            </a:defPPr>
            <a:lvl1pPr algn="l" rtl="0" fontAlgn="base">
              <a:spcBef>
                <a:spcPct val="0"/>
              </a:spcBef>
              <a:spcAft>
                <a:spcPct val="0"/>
              </a:spcAft>
              <a:defRPr sz="1200" kern="1200">
                <a:solidFill>
                  <a:schemeClr val="tx1">
                    <a:tint val="75000"/>
                  </a:schemeClr>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457200" indent="-457200">
              <a:buFont typeface="Arial" panose="020B0604020202020204" pitchFamily="34" charset="0"/>
              <a:buChar char="•"/>
            </a:pPr>
            <a:r>
              <a:rPr lang="zh-CN" altLang="en-US" sz="3200" dirty="0" smtClean="0">
                <a:solidFill>
                  <a:schemeClr val="tx1"/>
                </a:solidFill>
                <a:latin typeface="微软雅黑" panose="020B0503020204020204" pitchFamily="34" charset="-122"/>
                <a:ea typeface="微软雅黑" panose="020B0503020204020204" pitchFamily="34" charset="-122"/>
              </a:rPr>
              <a:t>特点</a:t>
            </a:r>
            <a:endParaRPr lang="en-US" altLang="zh-CN" sz="3200" dirty="0" smtClean="0">
              <a:solidFill>
                <a:schemeClr val="tx1"/>
              </a:solidFill>
              <a:latin typeface="微软雅黑" panose="020B0503020204020204" pitchFamily="34" charset="-122"/>
              <a:ea typeface="微软雅黑" panose="020B0503020204020204" pitchFamily="34" charset="-122"/>
            </a:endParaRPr>
          </a:p>
          <a:p>
            <a:r>
              <a:rPr lang="en-US" altLang="zh-CN" sz="1800" dirty="0" smtClean="0">
                <a:solidFill>
                  <a:schemeClr val="tx1"/>
                </a:solidFill>
                <a:latin typeface="微软雅黑" panose="020B0503020204020204" pitchFamily="34" charset="-122"/>
                <a:ea typeface="微软雅黑" panose="020B0503020204020204" pitchFamily="34" charset="-122"/>
              </a:rPr>
              <a:t>1.</a:t>
            </a:r>
            <a:r>
              <a:rPr lang="zh-CN" altLang="en-US" sz="1800" dirty="0" smtClean="0">
                <a:solidFill>
                  <a:schemeClr val="tx1"/>
                </a:solidFill>
                <a:latin typeface="微软雅黑" panose="020B0503020204020204" pitchFamily="34" charset="-122"/>
                <a:ea typeface="微软雅黑" panose="020B0503020204020204" pitchFamily="34" charset="-122"/>
              </a:rPr>
              <a:t>逻辑比较复杂</a:t>
            </a:r>
            <a:endParaRPr lang="en-US" altLang="zh-CN" sz="1800" dirty="0" smtClean="0">
              <a:solidFill>
                <a:schemeClr val="tx1"/>
              </a:solidFill>
              <a:latin typeface="微软雅黑" panose="020B0503020204020204" pitchFamily="34" charset="-122"/>
              <a:ea typeface="微软雅黑" panose="020B0503020204020204" pitchFamily="34" charset="-122"/>
            </a:endParaRPr>
          </a:p>
          <a:p>
            <a:r>
              <a:rPr lang="en-US" altLang="zh-CN" sz="1800" dirty="0" smtClean="0">
                <a:solidFill>
                  <a:schemeClr val="tx1"/>
                </a:solidFill>
                <a:latin typeface="微软雅黑" panose="020B0503020204020204" pitchFamily="34" charset="-122"/>
                <a:ea typeface="微软雅黑" panose="020B0503020204020204" pitchFamily="34" charset="-122"/>
              </a:rPr>
              <a:t>2.</a:t>
            </a:r>
            <a:r>
              <a:rPr lang="zh-CN" altLang="en-US" sz="1800" dirty="0" smtClean="0">
                <a:solidFill>
                  <a:schemeClr val="tx1"/>
                </a:solidFill>
                <a:latin typeface="微软雅黑" panose="020B0503020204020204" pitchFamily="34" charset="-122"/>
                <a:ea typeface="微软雅黑" panose="020B0503020204020204" pitchFamily="34" charset="-122"/>
              </a:rPr>
              <a:t>使用场合跟业务相关</a:t>
            </a:r>
            <a:endParaRPr lang="en-US" altLang="zh-CN" sz="1800" dirty="0" smtClean="0">
              <a:solidFill>
                <a:schemeClr val="tx1"/>
              </a:solidFill>
              <a:latin typeface="微软雅黑" panose="020B0503020204020204" pitchFamily="34" charset="-122"/>
              <a:ea typeface="微软雅黑" panose="020B0503020204020204" pitchFamily="34" charset="-122"/>
            </a:endParaRPr>
          </a:p>
          <a:p>
            <a:r>
              <a:rPr lang="en-US" altLang="zh-CN" sz="1800" dirty="0" smtClean="0">
                <a:solidFill>
                  <a:schemeClr val="tx1"/>
                </a:solidFill>
                <a:latin typeface="微软雅黑" panose="020B0503020204020204" pitchFamily="34" charset="-122"/>
                <a:ea typeface="微软雅黑" panose="020B0503020204020204" pitchFamily="34" charset="-122"/>
              </a:rPr>
              <a:t>3.</a:t>
            </a:r>
            <a:r>
              <a:rPr lang="zh-CN" altLang="en-US" sz="1800" dirty="0" smtClean="0">
                <a:solidFill>
                  <a:schemeClr val="tx1"/>
                </a:solidFill>
                <a:latin typeface="微软雅黑" panose="020B0503020204020204" pitchFamily="34" charset="-122"/>
                <a:ea typeface="微软雅黑" panose="020B0503020204020204" pitchFamily="34" charset="-122"/>
              </a:rPr>
              <a:t>数据可能出现不统一</a:t>
            </a:r>
            <a:endParaRPr lang="en-US" altLang="zh-CN" sz="1800" dirty="0" smtClean="0">
              <a:solidFill>
                <a:schemeClr val="tx1"/>
              </a:solidFill>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srcRect/>
          <a:stretch>
            <a:fillRect/>
          </a:stretch>
        </p:blipFill>
        <p:spPr bwMode="auto">
          <a:xfrm>
            <a:off x="3500430" y="1214422"/>
            <a:ext cx="5372100" cy="4019550"/>
          </a:xfrm>
          <a:prstGeom prst="rect">
            <a:avLst/>
          </a:prstGeom>
          <a:noFill/>
          <a:ln w="9525">
            <a:noFill/>
            <a:miter lim="800000"/>
            <a:headEnd/>
            <a:tailEnd/>
          </a:ln>
          <a:effectLst/>
        </p:spPr>
      </p:pic>
    </p:spTree>
    <p:extLst>
      <p:ext uri="{BB962C8B-B14F-4D97-AF65-F5344CB8AC3E}">
        <p14:creationId xmlns:p14="http://schemas.microsoft.com/office/powerpoint/2010/main" val="4083242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a:spLocks/>
          </p:cNvSpPr>
          <p:nvPr/>
        </p:nvSpPr>
        <p:spPr>
          <a:xfrm>
            <a:off x="642910" y="2428868"/>
            <a:ext cx="7772400" cy="207170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fontAlgn="auto">
              <a:spcAft>
                <a:spcPts val="0"/>
              </a:spcAft>
            </a:pPr>
            <a:r>
              <a:rPr lang="zh-CN" altLang="en-US" sz="4000" b="1" dirty="0" smtClean="0"/>
              <a:t>访问量达到</a:t>
            </a:r>
            <a:r>
              <a:rPr lang="en-US" altLang="zh-CN" sz="4000" b="1" dirty="0" smtClean="0"/>
              <a:t>100</a:t>
            </a:r>
            <a:r>
              <a:rPr lang="zh-CN" altLang="en-US" sz="4000" b="1" dirty="0" smtClean="0"/>
              <a:t>万</a:t>
            </a:r>
            <a:endParaRPr lang="zh-CN" altLang="en-US" sz="4000" b="1" dirty="0"/>
          </a:p>
        </p:txBody>
      </p:sp>
    </p:spTree>
    <p:extLst>
      <p:ext uri="{BB962C8B-B14F-4D97-AF65-F5344CB8AC3E}">
        <p14:creationId xmlns:p14="http://schemas.microsoft.com/office/powerpoint/2010/main" val="2759144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557808"/>
            <a:ext cx="8229600" cy="1143000"/>
          </a:xfrm>
        </p:spPr>
        <p:txBody>
          <a:bodyPr/>
          <a:lstStyle/>
          <a:p>
            <a:r>
              <a:rPr lang="zh-CN" altLang="en-US" b="1" dirty="0" smtClean="0"/>
              <a:t>问题</a:t>
            </a:r>
            <a:endParaRPr lang="zh-CN" altLang="en-US" b="1" dirty="0"/>
          </a:p>
        </p:txBody>
      </p:sp>
      <p:sp>
        <p:nvSpPr>
          <p:cNvPr id="6" name="内容占位符 7"/>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buFontTx/>
              <a:buChar char="☺"/>
            </a:pPr>
            <a:endParaRPr lang="en-US" altLang="zh-CN" dirty="0" smtClean="0"/>
          </a:p>
          <a:p>
            <a:pPr lvl="1" fontAlgn="auto">
              <a:spcAft>
                <a:spcPts val="0"/>
              </a:spcAft>
              <a:buFontTx/>
              <a:buChar char="☺"/>
            </a:pPr>
            <a:r>
              <a:rPr lang="zh-CN" altLang="en-US" dirty="0" smtClean="0">
                <a:latin typeface="微软雅黑" panose="020B0503020204020204" pitchFamily="34" charset="-122"/>
                <a:ea typeface="微软雅黑" panose="020B0503020204020204" pitchFamily="34" charset="-122"/>
              </a:rPr>
              <a:t>访问量日益增大性能越来越低</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Tx/>
              <a:buChar char="☺"/>
            </a:pPr>
            <a:r>
              <a:rPr lang="zh-CN" altLang="en-US" dirty="0" smtClean="0">
                <a:latin typeface="微软雅黑" panose="020B0503020204020204" pitchFamily="34" charset="-122"/>
                <a:ea typeface="微软雅黑" panose="020B0503020204020204" pitchFamily="34" charset="-122"/>
              </a:rPr>
              <a:t>静态文件数据量庞大工作效率低下</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Tx/>
              <a:buChar char="☺"/>
            </a:pPr>
            <a:r>
              <a:rPr lang="zh-CN" altLang="en-US" dirty="0" smtClean="0">
                <a:latin typeface="微软雅黑" panose="020B0503020204020204" pitchFamily="34" charset="-122"/>
                <a:ea typeface="微软雅黑" panose="020B0503020204020204" pitchFamily="34" charset="-122"/>
              </a:rPr>
              <a:t>项目代码越来越多开发效率低下</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Tx/>
              <a:buChar char="☺"/>
            </a:pPr>
            <a:r>
              <a:rPr lang="zh-CN" altLang="en-US" dirty="0" smtClean="0">
                <a:latin typeface="微软雅黑" panose="020B0503020204020204" pitchFamily="34" charset="-122"/>
                <a:ea typeface="微软雅黑" panose="020B0503020204020204" pitchFamily="34" charset="-122"/>
              </a:rPr>
              <a:t>图片、</a:t>
            </a:r>
            <a:r>
              <a:rPr lang="en-US" altLang="zh-CN" dirty="0" smtClean="0">
                <a:latin typeface="微软雅黑" panose="020B0503020204020204" pitchFamily="34" charset="-122"/>
                <a:ea typeface="微软雅黑" panose="020B0503020204020204" pitchFamily="34" charset="-122"/>
              </a:rPr>
              <a:t>CSS</a:t>
            </a:r>
            <a:r>
              <a:rPr lang="zh-CN" altLang="en-US" dirty="0" smtClean="0">
                <a:latin typeface="微软雅黑" panose="020B0503020204020204" pitchFamily="34" charset="-122"/>
                <a:ea typeface="微软雅黑" panose="020B0503020204020204" pitchFamily="34" charset="-122"/>
              </a:rPr>
              <a:t>等静态文件访问给服务和带宽带来额外消耗</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Tx/>
              <a:buChar char="☺"/>
            </a:pPr>
            <a:r>
              <a:rPr lang="zh-CN" altLang="en-US" dirty="0" smtClean="0">
                <a:latin typeface="微软雅黑" panose="020B0503020204020204" pitchFamily="34" charset="-122"/>
                <a:ea typeface="微软雅黑" panose="020B0503020204020204" pitchFamily="34" charset="-122"/>
              </a:rPr>
              <a:t>单台数据库访问达到瓶颈</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Tx/>
              <a:buChar char="☺"/>
            </a:pPr>
            <a:endParaRPr lang="en-US" altLang="zh-CN" dirty="0" smtClean="0"/>
          </a:p>
        </p:txBody>
      </p:sp>
    </p:spTree>
    <p:extLst>
      <p:ext uri="{BB962C8B-B14F-4D97-AF65-F5344CB8AC3E}">
        <p14:creationId xmlns:p14="http://schemas.microsoft.com/office/powerpoint/2010/main" val="3018130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557808"/>
            <a:ext cx="8229600" cy="1143000"/>
          </a:xfrm>
        </p:spPr>
        <p:txBody>
          <a:bodyPr/>
          <a:lstStyle/>
          <a:p>
            <a:r>
              <a:rPr lang="zh-CN" altLang="en-US" b="1" dirty="0" smtClean="0"/>
              <a:t>解决</a:t>
            </a:r>
            <a:endParaRPr lang="zh-CN" altLang="en-US" b="1" dirty="0"/>
          </a:p>
        </p:txBody>
      </p:sp>
      <p:sp>
        <p:nvSpPr>
          <p:cNvPr id="4" name="内容占位符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系统进行垂直划分</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数据库按系统进行垂直划分</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增加本地页面、数据缓存</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增加本地缓存</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增加</a:t>
            </a:r>
            <a:r>
              <a:rPr lang="en-US" altLang="zh-CN" dirty="0" smtClean="0">
                <a:latin typeface="微软雅黑" panose="020B0503020204020204" pitchFamily="34" charset="-122"/>
                <a:ea typeface="微软雅黑" panose="020B0503020204020204" pitchFamily="34" charset="-122"/>
              </a:rPr>
              <a:t>CDN</a:t>
            </a:r>
            <a:r>
              <a:rPr lang="zh-CN" altLang="en-US" dirty="0" smtClean="0">
                <a:latin typeface="微软雅黑" panose="020B0503020204020204" pitchFamily="34" charset="-122"/>
                <a:ea typeface="微软雅黑" panose="020B0503020204020204" pitchFamily="34" charset="-122"/>
              </a:rPr>
              <a:t>缓存</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按业务划分模块，增加代码复用率</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反</a:t>
            </a:r>
            <a:r>
              <a:rPr lang="zh-CN" altLang="en-US" dirty="0">
                <a:latin typeface="微软雅黑" panose="020B0503020204020204" pitchFamily="34" charset="-122"/>
                <a:ea typeface="微软雅黑" panose="020B0503020204020204" pitchFamily="34" charset="-122"/>
              </a:rPr>
              <a:t>向</a:t>
            </a:r>
            <a:r>
              <a:rPr lang="zh-CN" altLang="en-US" dirty="0" smtClean="0">
                <a:latin typeface="微软雅黑" panose="020B0503020204020204" pitchFamily="34" charset="-122"/>
                <a:ea typeface="微软雅黑" panose="020B0503020204020204" pitchFamily="34" charset="-122"/>
              </a:rPr>
              <a:t>代理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负载均衡的引入</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7865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ph type="title"/>
          </p:nvPr>
        </p:nvSpPr>
        <p:spPr>
          <a:xfrm>
            <a:off x="457200" y="466750"/>
            <a:ext cx="3008313" cy="1162050"/>
          </a:xfrm>
        </p:spPr>
        <p:txBody>
          <a:bodyPr/>
          <a:lstStyle/>
          <a:p>
            <a:r>
              <a:rPr lang="zh-CN" altLang="en-US" b="1" dirty="0" smtClean="0"/>
              <a:t>特点</a:t>
            </a:r>
            <a:endParaRPr lang="zh-CN" altLang="en-US" b="1" dirty="0"/>
          </a:p>
        </p:txBody>
      </p:sp>
      <p:sp>
        <p:nvSpPr>
          <p:cNvPr id="4" name="文本占位符 5"/>
          <p:cNvSpPr txBox="1">
            <a:spLocks/>
          </p:cNvSpPr>
          <p:nvPr/>
        </p:nvSpPr>
        <p:spPr>
          <a:xfrm>
            <a:off x="457200" y="1690265"/>
            <a:ext cx="3008313" cy="469106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fontAlgn="auto">
              <a:spcAft>
                <a:spcPts val="0"/>
              </a:spcAft>
              <a:buFont typeface="+mj-lt"/>
              <a:buAutoNum type="arabicPeriod"/>
            </a:pPr>
            <a:r>
              <a:rPr lang="zh-CN" altLang="en-US" sz="2100" dirty="0" smtClean="0">
                <a:latin typeface="微软雅黑" panose="020B0503020204020204" pitchFamily="34" charset="-122"/>
                <a:ea typeface="微软雅黑" panose="020B0503020204020204" pitchFamily="34" charset="-122"/>
              </a:rPr>
              <a:t>对系统进行了垂直划分分摊了系统压力</a:t>
            </a:r>
            <a:endParaRPr lang="en-US" altLang="zh-CN" sz="2100" dirty="0" smtClean="0">
              <a:latin typeface="微软雅黑" panose="020B0503020204020204" pitchFamily="34" charset="-122"/>
              <a:ea typeface="微软雅黑" panose="020B0503020204020204" pitchFamily="34" charset="-122"/>
            </a:endParaRPr>
          </a:p>
          <a:p>
            <a:pPr marL="457200" indent="-457200" fontAlgn="auto">
              <a:spcAft>
                <a:spcPts val="0"/>
              </a:spcAft>
              <a:buFont typeface="+mj-lt"/>
              <a:buAutoNum type="arabicPeriod"/>
            </a:pPr>
            <a:endParaRPr lang="en-US" altLang="zh-CN" sz="2100" dirty="0" smtClean="0">
              <a:latin typeface="微软雅黑" panose="020B0503020204020204" pitchFamily="34" charset="-122"/>
              <a:ea typeface="微软雅黑" panose="020B0503020204020204" pitchFamily="34" charset="-122"/>
            </a:endParaRPr>
          </a:p>
          <a:p>
            <a:pPr marL="457200" indent="-457200" fontAlgn="auto">
              <a:spcAft>
                <a:spcPts val="0"/>
              </a:spcAft>
              <a:buFont typeface="+mj-lt"/>
              <a:buAutoNum type="arabicPeriod"/>
            </a:pPr>
            <a:r>
              <a:rPr lang="zh-CN" altLang="en-US" sz="2100" dirty="0" smtClean="0">
                <a:latin typeface="微软雅黑" panose="020B0503020204020204" pitchFamily="34" charset="-122"/>
                <a:ea typeface="微软雅黑" panose="020B0503020204020204" pitchFamily="34" charset="-122"/>
              </a:rPr>
              <a:t>代码按项目拆分提高了开发效率</a:t>
            </a:r>
            <a:endParaRPr lang="en-US" altLang="zh-CN" sz="2100" dirty="0" smtClean="0">
              <a:latin typeface="微软雅黑" panose="020B0503020204020204" pitchFamily="34" charset="-122"/>
              <a:ea typeface="微软雅黑" panose="020B0503020204020204" pitchFamily="34" charset="-122"/>
            </a:endParaRPr>
          </a:p>
          <a:p>
            <a:pPr marL="457200" indent="-457200" fontAlgn="auto">
              <a:spcAft>
                <a:spcPts val="0"/>
              </a:spcAft>
              <a:buFont typeface="+mj-lt"/>
              <a:buAutoNum type="arabicPeriod"/>
            </a:pPr>
            <a:endParaRPr lang="en-US" altLang="zh-CN" sz="2100" dirty="0" smtClean="0">
              <a:latin typeface="微软雅黑" panose="020B0503020204020204" pitchFamily="34" charset="-122"/>
              <a:ea typeface="微软雅黑" panose="020B0503020204020204" pitchFamily="34" charset="-122"/>
            </a:endParaRPr>
          </a:p>
          <a:p>
            <a:pPr marL="457200" indent="-457200" fontAlgn="auto">
              <a:spcAft>
                <a:spcPts val="0"/>
              </a:spcAft>
              <a:buFont typeface="+mj-lt"/>
              <a:buAutoNum type="arabicPeriod"/>
            </a:pPr>
            <a:r>
              <a:rPr lang="zh-CN" altLang="en-US" sz="2100" dirty="0" smtClean="0">
                <a:latin typeface="微软雅黑" panose="020B0503020204020204" pitchFamily="34" charset="-122"/>
                <a:ea typeface="微软雅黑" panose="020B0503020204020204" pitchFamily="34" charset="-122"/>
              </a:rPr>
              <a:t>增加了</a:t>
            </a:r>
            <a:r>
              <a:rPr lang="en-US" altLang="zh-CN" sz="2100" dirty="0" smtClean="0">
                <a:latin typeface="微软雅黑" panose="020B0503020204020204" pitchFamily="34" charset="-122"/>
                <a:ea typeface="微软雅黑" panose="020B0503020204020204" pitchFamily="34" charset="-122"/>
              </a:rPr>
              <a:t>CDN</a:t>
            </a:r>
            <a:r>
              <a:rPr lang="zh-CN" altLang="en-US" sz="2100" dirty="0" smtClean="0">
                <a:latin typeface="微软雅黑" panose="020B0503020204020204" pitchFamily="34" charset="-122"/>
                <a:ea typeface="微软雅黑" panose="020B0503020204020204" pitchFamily="34" charset="-122"/>
              </a:rPr>
              <a:t>缓存增加了静态文件读取速度，降低了服务器额外的负担</a:t>
            </a:r>
            <a:endParaRPr lang="en-US" altLang="zh-CN" sz="2100" dirty="0" smtClean="0">
              <a:latin typeface="微软雅黑" panose="020B0503020204020204" pitchFamily="34" charset="-122"/>
              <a:ea typeface="微软雅黑" panose="020B0503020204020204" pitchFamily="34" charset="-122"/>
            </a:endParaRPr>
          </a:p>
          <a:p>
            <a:pPr marL="457200" indent="-457200" fontAlgn="auto">
              <a:spcAft>
                <a:spcPts val="0"/>
              </a:spcAft>
              <a:buFont typeface="+mj-lt"/>
              <a:buAutoNum type="arabicPeriod"/>
            </a:pPr>
            <a:endParaRPr lang="en-US" altLang="zh-CN" sz="2100" dirty="0" smtClean="0">
              <a:latin typeface="微软雅黑" panose="020B0503020204020204" pitchFamily="34" charset="-122"/>
              <a:ea typeface="微软雅黑" panose="020B0503020204020204" pitchFamily="34" charset="-122"/>
            </a:endParaRPr>
          </a:p>
          <a:p>
            <a:pPr marL="457200" indent="-457200" fontAlgn="auto">
              <a:spcAft>
                <a:spcPts val="0"/>
              </a:spcAft>
              <a:buFont typeface="+mj-lt"/>
              <a:buAutoNum type="arabicPeriod"/>
            </a:pPr>
            <a:r>
              <a:rPr lang="zh-CN" altLang="en-US" sz="2100" dirty="0" smtClean="0">
                <a:latin typeface="微软雅黑" panose="020B0503020204020204" pitchFamily="34" charset="-122"/>
                <a:ea typeface="微软雅黑" panose="020B0503020204020204" pitchFamily="34" charset="-122"/>
              </a:rPr>
              <a:t>数据库垂直划分解决了数据库瓶颈</a:t>
            </a:r>
            <a:endParaRPr lang="en-US" altLang="zh-CN" sz="2100" dirty="0" smtClean="0">
              <a:latin typeface="微软雅黑" panose="020B0503020204020204" pitchFamily="34" charset="-122"/>
              <a:ea typeface="微软雅黑" panose="020B0503020204020204" pitchFamily="34" charset="-122"/>
            </a:endParaRPr>
          </a:p>
          <a:p>
            <a:pPr marL="457200" indent="-457200" fontAlgn="auto">
              <a:spcAft>
                <a:spcPts val="0"/>
              </a:spcAft>
              <a:buFont typeface="+mj-lt"/>
              <a:buAutoNum type="arabicPeriod"/>
            </a:pPr>
            <a:endParaRPr lang="en-US" altLang="zh-CN" sz="2100" dirty="0" smtClean="0">
              <a:latin typeface="微软雅黑" panose="020B0503020204020204" pitchFamily="34" charset="-122"/>
              <a:ea typeface="微软雅黑" panose="020B0503020204020204" pitchFamily="34" charset="-122"/>
            </a:endParaRPr>
          </a:p>
          <a:p>
            <a:pPr marL="457200" indent="-457200" fontAlgn="auto">
              <a:spcAft>
                <a:spcPts val="0"/>
              </a:spcAft>
              <a:buFont typeface="+mj-lt"/>
              <a:buAutoNum type="arabicPeriod"/>
            </a:pPr>
            <a:r>
              <a:rPr lang="zh-CN" altLang="en-US" sz="2100" dirty="0" smtClean="0">
                <a:latin typeface="微软雅黑" panose="020B0503020204020204" pitchFamily="34" charset="-122"/>
                <a:ea typeface="微软雅黑" panose="020B0503020204020204" pitchFamily="34" charset="-122"/>
              </a:rPr>
              <a:t>出现业务模块</a:t>
            </a:r>
            <a:endParaRPr lang="en-US" altLang="zh-CN" sz="2100" dirty="0" smtClean="0">
              <a:latin typeface="微软雅黑" panose="020B0503020204020204" pitchFamily="34" charset="-122"/>
              <a:ea typeface="微软雅黑" panose="020B0503020204020204" pitchFamily="34" charset="-122"/>
            </a:endParaRPr>
          </a:p>
          <a:p>
            <a:pPr marL="514350" indent="-514350" fontAlgn="auto">
              <a:spcAft>
                <a:spcPts val="0"/>
              </a:spcAft>
              <a:buFont typeface="+mj-lt"/>
              <a:buAutoNum type="arabicPeriod"/>
            </a:pPr>
            <a:endParaRPr lang="zh-CN" altLang="en-US" dirty="0">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3"/>
          <a:srcRect/>
          <a:stretch>
            <a:fillRect/>
          </a:stretch>
        </p:blipFill>
        <p:spPr bwMode="auto">
          <a:xfrm>
            <a:off x="3575049" y="1973154"/>
            <a:ext cx="5354669" cy="2823998"/>
          </a:xfrm>
          <a:prstGeom prst="rect">
            <a:avLst/>
          </a:prstGeom>
          <a:noFill/>
          <a:ln w="9525">
            <a:noFill/>
            <a:miter lim="800000"/>
            <a:headEnd/>
            <a:tailEnd/>
          </a:ln>
          <a:effectLst/>
        </p:spPr>
      </p:pic>
    </p:spTree>
    <p:extLst>
      <p:ext uri="{BB962C8B-B14F-4D97-AF65-F5344CB8AC3E}">
        <p14:creationId xmlns:p14="http://schemas.microsoft.com/office/powerpoint/2010/main" val="137796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blinds(horizontal)">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srcRect/>
          <a:stretch>
            <a:fillRect/>
          </a:stretch>
        </p:blipFill>
        <p:spPr bwMode="auto">
          <a:xfrm>
            <a:off x="1071538" y="714356"/>
            <a:ext cx="6655558" cy="5643602"/>
          </a:xfrm>
          <a:prstGeom prst="rect">
            <a:avLst/>
          </a:prstGeom>
          <a:noFill/>
          <a:ln w="9525">
            <a:noFill/>
            <a:miter lim="800000"/>
            <a:headEnd/>
            <a:tailEnd/>
          </a:ln>
          <a:effectLst/>
        </p:spPr>
      </p:pic>
    </p:spTree>
    <p:extLst>
      <p:ext uri="{BB962C8B-B14F-4D97-AF65-F5344CB8AC3E}">
        <p14:creationId xmlns:p14="http://schemas.microsoft.com/office/powerpoint/2010/main" val="3010241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6"/>
          <p:cNvSpPr>
            <a:spLocks noGrp="1"/>
          </p:cNvSpPr>
          <p:nvPr>
            <p:ph type="title"/>
          </p:nvPr>
        </p:nvSpPr>
        <p:spPr>
          <a:xfrm>
            <a:off x="457200" y="557808"/>
            <a:ext cx="8229600" cy="1143000"/>
          </a:xfrm>
        </p:spPr>
        <p:txBody>
          <a:bodyPr/>
          <a:lstStyle/>
          <a:p>
            <a:r>
              <a:rPr lang="zh-CN" altLang="en-US" b="1" dirty="0">
                <a:latin typeface="微软雅黑" panose="020B0503020204020204" pitchFamily="34" charset="-122"/>
                <a:ea typeface="微软雅黑" panose="020B0503020204020204" pitchFamily="34" charset="-122"/>
              </a:rPr>
              <a:t>什么是架构？</a:t>
            </a:r>
          </a:p>
        </p:txBody>
      </p:sp>
      <p:sp>
        <p:nvSpPr>
          <p:cNvPr id="6" name="内容占位符 17"/>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zh-CN" altLang="en-US" sz="2000" dirty="0" smtClean="0">
                <a:solidFill>
                  <a:srgbClr val="FF0000"/>
                </a:solidFill>
                <a:latin typeface="微软雅黑" pitchFamily="34" charset="-122"/>
                <a:ea typeface="微软雅黑" pitchFamily="34" charset="-122"/>
              </a:rPr>
              <a:t>架构</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人们对一个结构内的元素及元素间</a:t>
            </a:r>
            <a:r>
              <a:rPr lang="zh-CN" altLang="en-US" sz="2000" b="1" u="sng" dirty="0" smtClean="0">
                <a:solidFill>
                  <a:schemeClr val="accent1"/>
                </a:solidFill>
                <a:latin typeface="微软雅黑" pitchFamily="34" charset="-122"/>
                <a:ea typeface="微软雅黑" pitchFamily="34" charset="-122"/>
              </a:rPr>
              <a:t>关系</a:t>
            </a:r>
            <a:r>
              <a:rPr lang="zh-CN" altLang="en-US" sz="2000" dirty="0" smtClean="0">
                <a:solidFill>
                  <a:srgbClr val="FF0000"/>
                </a:solidFill>
                <a:latin typeface="微软雅黑" pitchFamily="34" charset="-122"/>
                <a:ea typeface="微软雅黑" pitchFamily="34" charset="-122"/>
              </a:rPr>
              <a:t>的一种主观映射的产物。</a:t>
            </a:r>
            <a:r>
              <a:rPr lang="en-US" altLang="zh-CN" sz="2000" i="1" dirty="0" smtClean="0">
                <a:solidFill>
                  <a:srgbClr val="FF0000"/>
                </a:solidFill>
                <a:latin typeface="微软雅黑" pitchFamily="34" charset="-122"/>
                <a:ea typeface="微软雅黑" pitchFamily="34" charset="-122"/>
              </a:rPr>
              <a:t>[</a:t>
            </a:r>
            <a:r>
              <a:rPr lang="zh-CN" altLang="en-US" sz="2000" i="1" dirty="0" smtClean="0">
                <a:solidFill>
                  <a:srgbClr val="FF0000"/>
                </a:solidFill>
                <a:latin typeface="微软雅黑" pitchFamily="34" charset="-122"/>
                <a:ea typeface="微软雅黑" pitchFamily="34" charset="-122"/>
              </a:rPr>
              <a:t>词典</a:t>
            </a:r>
            <a:r>
              <a:rPr lang="en-US" altLang="zh-CN" sz="2000" i="1" dirty="0" smtClean="0">
                <a:solidFill>
                  <a:srgbClr val="FF0000"/>
                </a:solidFill>
                <a:latin typeface="微软雅黑" pitchFamily="34" charset="-122"/>
                <a:ea typeface="微软雅黑" pitchFamily="34" charset="-122"/>
              </a:rPr>
              <a:t>]</a:t>
            </a:r>
          </a:p>
          <a:p>
            <a:pPr fontAlgn="auto">
              <a:lnSpc>
                <a:spcPct val="150000"/>
              </a:lnSpc>
              <a:spcAft>
                <a:spcPts val="0"/>
              </a:spcAft>
            </a:pPr>
            <a:endParaRPr lang="en-US" altLang="zh-CN" sz="2000" dirty="0" smtClean="0">
              <a:solidFill>
                <a:srgbClr val="FF0000"/>
              </a:solidFill>
              <a:latin typeface="微软雅黑" pitchFamily="34" charset="-122"/>
              <a:ea typeface="微软雅黑" pitchFamily="34" charset="-122"/>
            </a:endParaRPr>
          </a:p>
          <a:p>
            <a:pPr fontAlgn="auto">
              <a:lnSpc>
                <a:spcPct val="150000"/>
              </a:lnSpc>
              <a:spcAft>
                <a:spcPts val="0"/>
              </a:spcAft>
            </a:pPr>
            <a:r>
              <a:rPr lang="zh-CN" altLang="en-US" sz="2000" dirty="0" smtClean="0">
                <a:solidFill>
                  <a:srgbClr val="FF0000"/>
                </a:solidFill>
                <a:latin typeface="微软雅黑" pitchFamily="34" charset="-122"/>
                <a:ea typeface="微软雅黑" pitchFamily="34" charset="-122"/>
              </a:rPr>
              <a:t>架构</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架构是在组件，彼此间和与环境间的</a:t>
            </a:r>
            <a:r>
              <a:rPr lang="zh-CN" altLang="en-US" sz="2000" b="1" u="sng" dirty="0">
                <a:solidFill>
                  <a:schemeClr val="accent1"/>
                </a:solidFill>
                <a:latin typeface="微软雅黑" pitchFamily="34" charset="-122"/>
                <a:ea typeface="微软雅黑" pitchFamily="34" charset="-122"/>
              </a:rPr>
              <a:t>关系</a:t>
            </a:r>
            <a:r>
              <a:rPr lang="zh-CN" altLang="en-US" sz="2000" dirty="0" smtClean="0">
                <a:solidFill>
                  <a:srgbClr val="FF0000"/>
                </a:solidFill>
                <a:latin typeface="微软雅黑" pitchFamily="34" charset="-122"/>
                <a:ea typeface="微软雅黑" pitchFamily="34" charset="-122"/>
              </a:rPr>
              <a:t>，引导设计发展原则中体现的系统的基本结构。</a:t>
            </a:r>
            <a:r>
              <a:rPr lang="en-US" sz="2000" i="1" dirty="0" smtClean="0">
                <a:solidFill>
                  <a:srgbClr val="FF0000"/>
                </a:solidFill>
                <a:latin typeface="微软雅黑" pitchFamily="34" charset="-122"/>
                <a:ea typeface="微软雅黑" pitchFamily="34" charset="-122"/>
              </a:rPr>
              <a:t>[IEEE 1471]</a:t>
            </a:r>
          </a:p>
          <a:p>
            <a:pPr fontAlgn="auto">
              <a:lnSpc>
                <a:spcPct val="150000"/>
              </a:lnSpc>
              <a:spcAft>
                <a:spcPts val="0"/>
              </a:spcAft>
            </a:pPr>
            <a:endParaRPr lang="en-US" sz="2000" i="1" dirty="0" smtClean="0">
              <a:solidFill>
                <a:srgbClr val="FF0000"/>
              </a:solidFill>
              <a:latin typeface="微软雅黑" pitchFamily="34" charset="-122"/>
              <a:ea typeface="微软雅黑" pitchFamily="34" charset="-122"/>
            </a:endParaRPr>
          </a:p>
          <a:p>
            <a:pPr fontAlgn="auto">
              <a:lnSpc>
                <a:spcPct val="150000"/>
              </a:lnSpc>
              <a:spcAft>
                <a:spcPts val="0"/>
              </a:spcAft>
            </a:pPr>
            <a:r>
              <a:rPr lang="zh-CN" altLang="en-US" sz="2000" dirty="0" smtClean="0">
                <a:solidFill>
                  <a:srgbClr val="FF0000"/>
                </a:solidFill>
                <a:latin typeface="微软雅黑" pitchFamily="34" charset="-122"/>
                <a:ea typeface="微软雅黑" pitchFamily="34" charset="-122"/>
              </a:rPr>
              <a:t>架构</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系统（模块）与系统（模块）之间的</a:t>
            </a:r>
            <a:r>
              <a:rPr lang="zh-CN" altLang="en-US" sz="2000" b="1" u="sng" dirty="0" smtClean="0">
                <a:solidFill>
                  <a:schemeClr val="accent1"/>
                </a:solidFill>
                <a:latin typeface="微软雅黑" pitchFamily="34" charset="-122"/>
                <a:ea typeface="微软雅黑" pitchFamily="34" charset="-122"/>
              </a:rPr>
              <a:t>关系</a:t>
            </a:r>
            <a:r>
              <a:rPr lang="zh-CN" altLang="en-US" sz="2000" dirty="0" smtClean="0">
                <a:solidFill>
                  <a:srgbClr val="FF0000"/>
                </a:solidFill>
                <a:latin typeface="微软雅黑" pitchFamily="34" charset="-122"/>
                <a:ea typeface="微软雅黑" pitchFamily="34" charset="-122"/>
              </a:rPr>
              <a:t>的抽象。</a:t>
            </a:r>
            <a:r>
              <a:rPr lang="en-US" altLang="zh-CN" sz="2000" i="1" dirty="0" smtClean="0">
                <a:solidFill>
                  <a:srgbClr val="FF0000"/>
                </a:solidFill>
                <a:latin typeface="微软雅黑" pitchFamily="34" charset="-122"/>
                <a:ea typeface="微软雅黑" pitchFamily="34" charset="-122"/>
              </a:rPr>
              <a:t>[</a:t>
            </a:r>
            <a:r>
              <a:rPr lang="zh-CN" altLang="en-US" sz="2000" i="1" dirty="0" smtClean="0">
                <a:solidFill>
                  <a:srgbClr val="FF0000"/>
                </a:solidFill>
                <a:latin typeface="微软雅黑" pitchFamily="34" charset="-122"/>
                <a:ea typeface="微软雅黑" pitchFamily="34" charset="-122"/>
              </a:rPr>
              <a:t>自定义</a:t>
            </a:r>
            <a:r>
              <a:rPr lang="en-US" altLang="zh-CN" sz="2000" i="1" dirty="0" smtClean="0">
                <a:solidFill>
                  <a:srgbClr val="FF0000"/>
                </a:solidFill>
                <a:latin typeface="微软雅黑" pitchFamily="34" charset="-122"/>
                <a:ea typeface="微软雅黑" pitchFamily="34" charset="-122"/>
              </a:rPr>
              <a:t>]</a:t>
            </a:r>
            <a:endParaRPr lang="en-US" sz="2000" i="1" dirty="0" smtClean="0">
              <a:solidFill>
                <a:srgbClr val="FF0000"/>
              </a:solidFill>
              <a:latin typeface="微软雅黑" pitchFamily="34" charset="-122"/>
              <a:ea typeface="微软雅黑" pitchFamily="34" charset="-122"/>
            </a:endParaRPr>
          </a:p>
          <a:p>
            <a:pPr fontAlgn="auto">
              <a:spcAft>
                <a:spcPts val="0"/>
              </a:spcAft>
              <a:buFont typeface="Arial" panose="020B0604020202020204" pitchFamily="34" charset="0"/>
              <a:buNone/>
            </a:pPr>
            <a:endParaRPr lang="en-US" altLang="zh-CN" dirty="0" smtClean="0"/>
          </a:p>
        </p:txBody>
      </p:sp>
    </p:spTree>
    <p:extLst>
      <p:ext uri="{BB962C8B-B14F-4D97-AF65-F5344CB8AC3E}">
        <p14:creationId xmlns:p14="http://schemas.microsoft.com/office/powerpoint/2010/main" val="4223308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04664"/>
            <a:ext cx="8229600" cy="1143000"/>
          </a:xfrm>
        </p:spPr>
        <p:txBody>
          <a:bodyPr/>
          <a:lstStyle/>
          <a:p>
            <a:r>
              <a:rPr lang="zh-CN" altLang="en-US" b="1" dirty="0" smtClean="0"/>
              <a:t>负载均衡</a:t>
            </a:r>
            <a:endParaRPr lang="zh-CN" altLang="en-US" b="1" dirty="0"/>
          </a:p>
        </p:txBody>
      </p:sp>
      <p:sp>
        <p:nvSpPr>
          <p:cNvPr id="4" name="内容占位符 2"/>
          <p:cNvSpPr txBox="1">
            <a:spLocks/>
          </p:cNvSpPr>
          <p:nvPr/>
        </p:nvSpPr>
        <p:spPr>
          <a:xfrm>
            <a:off x="457200" y="1591072"/>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altLang="zh-CN" dirty="0" smtClean="0">
                <a:latin typeface="微软雅黑" panose="020B0503020204020204" pitchFamily="34" charset="-122"/>
                <a:ea typeface="微软雅黑" panose="020B0503020204020204" pitchFamily="34" charset="-122"/>
              </a:rPr>
              <a:t>DNS</a:t>
            </a:r>
            <a:r>
              <a:rPr lang="zh-CN" altLang="en-US" dirty="0" smtClean="0">
                <a:latin typeface="微软雅黑" panose="020B0503020204020204" pitchFamily="34" charset="-122"/>
                <a:ea typeface="微软雅黑" panose="020B0503020204020204" pitchFamily="34" charset="-122"/>
              </a:rPr>
              <a:t>负载均衡</a:t>
            </a:r>
          </a:p>
          <a:p>
            <a:pPr fontAlgn="auto">
              <a:spcAft>
                <a:spcPts val="0"/>
              </a:spcAft>
            </a:pPr>
            <a:r>
              <a:rPr lang="zh-CN" altLang="en-US" dirty="0" smtClean="0">
                <a:latin typeface="微软雅黑" panose="020B0503020204020204" pitchFamily="34" charset="-122"/>
                <a:ea typeface="微软雅黑" panose="020B0503020204020204" pitchFamily="34" charset="-122"/>
              </a:rPr>
              <a:t>反向代理负载均衡</a:t>
            </a:r>
          </a:p>
          <a:p>
            <a:pPr fontAlgn="auto">
              <a:spcAft>
                <a:spcPts val="0"/>
              </a:spcAft>
            </a:pPr>
            <a:r>
              <a:rPr lang="zh-CN" altLang="en-US" dirty="0" smtClean="0">
                <a:latin typeface="微软雅黑" panose="020B0503020204020204" pitchFamily="34" charset="-122"/>
                <a:ea typeface="微软雅黑" panose="020B0503020204020204" pitchFamily="34" charset="-122"/>
              </a:rPr>
              <a:t>直接路由</a:t>
            </a:r>
          </a:p>
          <a:p>
            <a:pPr fontAlgn="auto">
              <a:spcAft>
                <a:spcPts val="0"/>
              </a:spcAft>
            </a:pPr>
            <a:r>
              <a:rPr lang="en-US" altLang="zh-CN" dirty="0" smtClean="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03506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46856" y="404664"/>
            <a:ext cx="8229600" cy="1143000"/>
          </a:xfrm>
        </p:spPr>
        <p:txBody>
          <a:bodyPr/>
          <a:lstStyle/>
          <a:p>
            <a:r>
              <a:rPr lang="en-US" altLang="zh-CN" b="1" dirty="0" smtClean="0"/>
              <a:t>DNS</a:t>
            </a:r>
            <a:r>
              <a:rPr lang="zh-CN" altLang="en-US" b="1" dirty="0" smtClean="0"/>
              <a:t>负载均衡</a:t>
            </a:r>
            <a:endParaRPr lang="zh-CN" altLang="en-US" b="1" dirty="0"/>
          </a:p>
        </p:txBody>
      </p:sp>
      <p:sp>
        <p:nvSpPr>
          <p:cNvPr id="4" name="Rectangle 3"/>
          <p:cNvSpPr txBox="1">
            <a:spLocks noChangeArrowheads="1"/>
          </p:cNvSpPr>
          <p:nvPr/>
        </p:nvSpPr>
        <p:spPr>
          <a:xfrm>
            <a:off x="446856" y="1591072"/>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buFont typeface="Arial" panose="020B0604020202020204" pitchFamily="34" charset="0"/>
              <a:buChar char="☺"/>
            </a:pPr>
            <a:r>
              <a:rPr lang="zh-CN" dirty="0" smtClean="0">
                <a:latin typeface="微软雅黑" panose="020B0503020204020204" pitchFamily="34" charset="-122"/>
                <a:ea typeface="微软雅黑" panose="020B0503020204020204" pitchFamily="34" charset="-122"/>
              </a:rPr>
              <a:t>简单</a:t>
            </a:r>
          </a:p>
          <a:p>
            <a:pPr fontAlgn="auto">
              <a:spcAft>
                <a:spcPts val="0"/>
              </a:spcAft>
              <a:buFont typeface="Arial" panose="020B0604020202020204" pitchFamily="34" charset="0"/>
              <a:buChar char="☺"/>
            </a:pPr>
            <a:r>
              <a:rPr lang="zh-CN" dirty="0" smtClean="0">
                <a:latin typeface="微软雅黑" panose="020B0503020204020204" pitchFamily="34" charset="-122"/>
                <a:ea typeface="微软雅黑" panose="020B0503020204020204" pitchFamily="34" charset="-122"/>
              </a:rPr>
              <a:t>缺少灵活性（DNS缓存）</a:t>
            </a:r>
            <a:endParaRPr lang="en-US" altLang="zh-CN" dirty="0" smtClean="0">
              <a:latin typeface="微软雅黑" panose="020B0503020204020204" pitchFamily="34" charset="-122"/>
              <a:ea typeface="微软雅黑" panose="020B0503020204020204" pitchFamily="34" charset="-122"/>
            </a:endParaRPr>
          </a:p>
          <a:p>
            <a:pPr fontAlgn="auto">
              <a:spcAft>
                <a:spcPts val="0"/>
              </a:spcAft>
            </a:pPr>
            <a:endParaRPr lang="zh-CN" dirty="0">
              <a:latin typeface="微软雅黑" panose="020B0503020204020204" pitchFamily="34" charset="-122"/>
              <a:ea typeface="微软雅黑" panose="020B0503020204020204" pitchFamily="34" charset="-122"/>
            </a:endParaRPr>
          </a:p>
        </p:txBody>
      </p:sp>
      <p:sp>
        <p:nvSpPr>
          <p:cNvPr id="5" name="Text Box 4"/>
          <p:cNvSpPr txBox="1">
            <a:spLocks noChangeArrowheads="1"/>
          </p:cNvSpPr>
          <p:nvPr/>
        </p:nvSpPr>
        <p:spPr bwMode="auto">
          <a:xfrm>
            <a:off x="818331" y="3348435"/>
            <a:ext cx="7272338" cy="2560637"/>
          </a:xfrm>
          <a:prstGeom prst="rect">
            <a:avLst/>
          </a:prstGeom>
          <a:solidFill>
            <a:srgbClr val="160203"/>
          </a:solidFill>
          <a:ln w="9525">
            <a:noFill/>
            <a:miter lim="800000"/>
            <a:headEnd/>
            <a:tailEnd/>
          </a:ln>
          <a:effectLst/>
        </p:spPr>
        <p:txBody>
          <a:bodyPr>
            <a:spAutoFit/>
          </a:bodyPr>
          <a:lstStyle/>
          <a:p>
            <a:r>
              <a:rPr lang="zh-CN" altLang="zh-CN" dirty="0">
                <a:solidFill>
                  <a:schemeClr val="bg1"/>
                </a:solidFill>
              </a:rPr>
              <a:t>D:\python\Django-1.1.1&gt;nslookup www.163.com</a:t>
            </a:r>
          </a:p>
          <a:p>
            <a:r>
              <a:rPr lang="zh-CN" altLang="zh-CN" dirty="0">
                <a:solidFill>
                  <a:schemeClr val="bg1"/>
                </a:solidFill>
              </a:rPr>
              <a:t>Server:  rdev1.rdev.kingsoft.net</a:t>
            </a:r>
          </a:p>
          <a:p>
            <a:r>
              <a:rPr lang="zh-CN" altLang="zh-CN" dirty="0">
                <a:solidFill>
                  <a:schemeClr val="bg1"/>
                </a:solidFill>
              </a:rPr>
              <a:t>Address:  10.20.18.10</a:t>
            </a:r>
          </a:p>
          <a:p>
            <a:endParaRPr lang="zh-CN" altLang="zh-CN" dirty="0">
              <a:solidFill>
                <a:schemeClr val="bg1"/>
              </a:solidFill>
            </a:endParaRPr>
          </a:p>
          <a:p>
            <a:r>
              <a:rPr lang="zh-CN" altLang="zh-CN" dirty="0">
                <a:solidFill>
                  <a:schemeClr val="bg1"/>
                </a:solidFill>
              </a:rPr>
              <a:t>Non-authoritative answer:</a:t>
            </a:r>
          </a:p>
          <a:p>
            <a:r>
              <a:rPr lang="zh-CN" altLang="zh-CN" dirty="0">
                <a:solidFill>
                  <a:schemeClr val="bg1"/>
                </a:solidFill>
              </a:rPr>
              <a:t>Name:    www.cache.gslb.netease.com</a:t>
            </a:r>
          </a:p>
          <a:p>
            <a:r>
              <a:rPr lang="zh-CN" altLang="zh-CN" dirty="0">
                <a:solidFill>
                  <a:schemeClr val="bg1"/>
                </a:solidFill>
              </a:rPr>
              <a:t>Addresses:  220.181.28.54, 220.181.28.212, 220.181.28.50, 220.181.28.51</a:t>
            </a:r>
          </a:p>
          <a:p>
            <a:r>
              <a:rPr lang="zh-CN" altLang="zh-CN" dirty="0">
                <a:solidFill>
                  <a:schemeClr val="bg1"/>
                </a:solidFill>
              </a:rPr>
              <a:t>Aliases:  www.163.com</a:t>
            </a:r>
          </a:p>
        </p:txBody>
      </p:sp>
    </p:spTree>
    <p:extLst>
      <p:ext uri="{BB962C8B-B14F-4D97-AF65-F5344CB8AC3E}">
        <p14:creationId xmlns:p14="http://schemas.microsoft.com/office/powerpoint/2010/main" val="3623350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04664"/>
            <a:ext cx="8229600" cy="1143000"/>
          </a:xfrm>
        </p:spPr>
        <p:txBody>
          <a:bodyPr/>
          <a:lstStyle/>
          <a:p>
            <a:r>
              <a:rPr lang="zh-CN" altLang="en-US" b="1" dirty="0" smtClean="0"/>
              <a:t>反向代理负载均衡</a:t>
            </a:r>
            <a:endParaRPr lang="zh-CN" altLang="en-US" b="1" dirty="0"/>
          </a:p>
        </p:txBody>
      </p:sp>
      <p:sp>
        <p:nvSpPr>
          <p:cNvPr id="4" name="Rectangle 3"/>
          <p:cNvSpPr txBox="1">
            <a:spLocks noChangeArrowheads="1"/>
          </p:cNvSpPr>
          <p:nvPr/>
        </p:nvSpPr>
        <p:spPr>
          <a:xfrm>
            <a:off x="395288" y="1846660"/>
            <a:ext cx="8229600" cy="4310062"/>
          </a:xfrm>
          <a:prstGeom prst="rect">
            <a:avLst/>
          </a:prstGeom>
        </p:spPr>
        <p:txBody>
          <a:bodyPr vert="horz" lIns="91440" tIns="45720" rIns="91440" bIns="45720" rtlCol="0">
            <a:normAutofit/>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zh-CN" sz="32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负载均衡软件</a:t>
            </a:r>
          </a:p>
          <a:p>
            <a:pPr marL="742950"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zh-CN" sz="2800" b="0" i="0" u="none" strike="noStrike" kern="1200" cap="none" spc="0" normalizeH="0" baseline="0" noProof="0" dirty="0" smtClean="0">
                <a:ln>
                  <a:noFill/>
                </a:ln>
                <a:effectLst/>
                <a:uLnTx/>
                <a:uFillTx/>
                <a:latin typeface="微软雅黑" pitchFamily="34" charset="-122"/>
                <a:ea typeface="微软雅黑" pitchFamily="34" charset="-122"/>
              </a:rPr>
              <a:t>nginx</a:t>
            </a:r>
          </a:p>
          <a:p>
            <a:pPr marL="742950"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zh-CN" sz="2800" b="0" i="0" u="none" strike="noStrike" kern="1200" cap="none" spc="0" normalizeH="0" baseline="0" noProof="0" dirty="0" smtClean="0">
                <a:ln>
                  <a:noFill/>
                </a:ln>
                <a:effectLst/>
                <a:uLnTx/>
                <a:uFillTx/>
                <a:latin typeface="微软雅黑" pitchFamily="34" charset="-122"/>
                <a:ea typeface="微软雅黑" pitchFamily="34" charset="-122"/>
              </a:rPr>
              <a:t>HAProxy</a:t>
            </a:r>
          </a:p>
          <a:p>
            <a:pPr marL="742950"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zh-CN" sz="2800" b="0" i="0" u="none" strike="noStrike" kern="1200" cap="none" spc="0" normalizeH="0" baseline="0" noProof="0" dirty="0" smtClean="0">
                <a:ln>
                  <a:noFill/>
                </a:ln>
                <a:effectLst/>
                <a:uLnTx/>
                <a:uFillTx/>
                <a:latin typeface="微软雅黑" pitchFamily="34" charset="-122"/>
                <a:ea typeface="微软雅黑" pitchFamily="34" charset="-122"/>
              </a:rPr>
              <a:t>apache httpd</a:t>
            </a:r>
          </a:p>
          <a:p>
            <a:pPr marL="742950"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zh-CN" sz="2800" b="0" i="0" u="none" strike="noStrike" kern="1200" cap="none" spc="0" normalizeH="0" baseline="0" noProof="0" dirty="0" smtClean="0">
                <a:ln>
                  <a:noFill/>
                </a:ln>
                <a:effectLst/>
                <a:uLnTx/>
                <a:uFillTx/>
                <a:latin typeface="微软雅黑" pitchFamily="34" charset="-122"/>
                <a:ea typeface="微软雅黑" pitchFamily="34" charset="-122"/>
              </a:rPr>
              <a:t>LVS(网络第四层工作)</a:t>
            </a:r>
          </a:p>
          <a:p>
            <a:pPr marL="742950" marR="0" lvl="1" indent="-28575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zh-CN" sz="2800" b="0" i="0" u="none" strike="noStrike" kern="1200" cap="none" spc="0" normalizeH="0" baseline="0" noProof="0" dirty="0" smtClean="0">
                <a:ln>
                  <a:noFill/>
                </a:ln>
                <a:effectLst/>
                <a:uLnTx/>
                <a:uFillTx/>
                <a:latin typeface="微软雅黑" pitchFamily="34" charset="-122"/>
                <a:ea typeface="微软雅黑" pitchFamily="34" charset="-122"/>
              </a:rPr>
              <a:t>F5(硬件，四层/七层)</a:t>
            </a:r>
            <a:endParaRPr kumimoji="0" lang="zh-CN" sz="2800" b="0" i="0" u="none" strike="noStrike" kern="1200" cap="none" spc="0" normalizeH="0" baseline="0" noProof="0" dirty="0">
              <a:ln>
                <a:noFill/>
              </a:ln>
              <a:effectLst/>
              <a:uLnTx/>
              <a:uFillTx/>
              <a:latin typeface="微软雅黑" pitchFamily="34" charset="-122"/>
              <a:ea typeface="微软雅黑" pitchFamily="34" charset="-122"/>
            </a:endParaRPr>
          </a:p>
        </p:txBody>
      </p:sp>
      <p:pic>
        <p:nvPicPr>
          <p:cNvPr id="5" name="Picture 4" descr="load_balance"/>
          <p:cNvPicPr>
            <a:picLocks noChangeAspect="1" noChangeArrowheads="1"/>
          </p:cNvPicPr>
          <p:nvPr/>
        </p:nvPicPr>
        <p:blipFill>
          <a:blip r:embed="rId2"/>
          <a:srcRect/>
          <a:stretch>
            <a:fillRect/>
          </a:stretch>
        </p:blipFill>
        <p:spPr>
          <a:xfrm>
            <a:off x="4857752" y="1776798"/>
            <a:ext cx="3963987" cy="4310062"/>
          </a:xfrm>
          <a:prstGeom prst="rect">
            <a:avLst/>
          </a:prstGeom>
          <a:noFill/>
          <a:ln/>
        </p:spPr>
      </p:pic>
    </p:spTree>
    <p:extLst>
      <p:ext uri="{BB962C8B-B14F-4D97-AF65-F5344CB8AC3E}">
        <p14:creationId xmlns:p14="http://schemas.microsoft.com/office/powerpoint/2010/main" val="407141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380925"/>
            <a:ext cx="8229600" cy="1143000"/>
          </a:xfrm>
        </p:spPr>
        <p:txBody>
          <a:bodyPr/>
          <a:lstStyle/>
          <a:p>
            <a:r>
              <a:rPr lang="en-US" altLang="zh-CN" b="1" dirty="0" smtClean="0"/>
              <a:t>Linux Virtual Server(LVS)</a:t>
            </a:r>
            <a:endParaRPr lang="zh-CN" altLang="en-US" b="1" dirty="0"/>
          </a:p>
        </p:txBody>
      </p:sp>
      <p:pic>
        <p:nvPicPr>
          <p:cNvPr id="4" name="Picture 3" descr="VirtualServer"/>
          <p:cNvPicPr>
            <a:picLocks noChangeAspect="1" noChangeArrowheads="1"/>
          </p:cNvPicPr>
          <p:nvPr/>
        </p:nvPicPr>
        <p:blipFill>
          <a:blip r:embed="rId2"/>
          <a:srcRect/>
          <a:stretch>
            <a:fillRect/>
          </a:stretch>
        </p:blipFill>
        <p:spPr>
          <a:xfrm>
            <a:off x="2062707" y="1567333"/>
            <a:ext cx="5018585" cy="4525963"/>
          </a:xfrm>
          <a:prstGeom prst="rect">
            <a:avLst/>
          </a:prstGeom>
          <a:noFill/>
          <a:ln/>
        </p:spPr>
      </p:pic>
    </p:spTree>
    <p:extLst>
      <p:ext uri="{BB962C8B-B14F-4D97-AF65-F5344CB8AC3E}">
        <p14:creationId xmlns:p14="http://schemas.microsoft.com/office/powerpoint/2010/main" val="2358381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214313" y="714375"/>
            <a:ext cx="8715375" cy="5572125"/>
          </a:xfrm>
          <a:prstGeom prst="rect">
            <a:avLst/>
          </a:prstGeom>
        </p:spPr>
        <p:txBody>
          <a:bodyPr vert="horz" lIns="91440" tIns="45720" rIns="91440" bIns="45720" rtlCol="0" anchor="ctr"/>
          <a:lstStyle>
            <a:defPPr>
              <a:defRPr lang="zh-CN"/>
            </a:defPPr>
            <a:lvl1pPr algn="l" rtl="0" fontAlgn="base">
              <a:spcBef>
                <a:spcPct val="0"/>
              </a:spcBef>
              <a:spcAft>
                <a:spcPct val="0"/>
              </a:spcAft>
              <a:defRPr sz="1200" kern="1200">
                <a:solidFill>
                  <a:schemeClr val="tx1">
                    <a:tint val="75000"/>
                  </a:schemeClr>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en-US" altLang="zh-CN" smtClean="0"/>
          </a:p>
          <a:p>
            <a:endParaRPr lang="zh-CN" altLang="en-US" dirty="0"/>
          </a:p>
        </p:txBody>
      </p:sp>
      <p:pic>
        <p:nvPicPr>
          <p:cNvPr id="4" name="Picture 3" descr="VS-NAT"/>
          <p:cNvPicPr>
            <a:picLocks noChangeAspect="1" noChangeArrowheads="1"/>
          </p:cNvPicPr>
          <p:nvPr/>
        </p:nvPicPr>
        <p:blipFill>
          <a:blip r:embed="rId2"/>
          <a:srcRect/>
          <a:stretch>
            <a:fillRect/>
          </a:stretch>
        </p:blipFill>
        <p:spPr>
          <a:xfrm>
            <a:off x="1547813" y="1557338"/>
            <a:ext cx="5400675" cy="5033962"/>
          </a:xfrm>
          <a:prstGeom prst="rect">
            <a:avLst/>
          </a:prstGeom>
          <a:noFill/>
          <a:ln/>
        </p:spPr>
      </p:pic>
      <p:sp>
        <p:nvSpPr>
          <p:cNvPr id="5" name="TextBox 4"/>
          <p:cNvSpPr txBox="1"/>
          <p:nvPr/>
        </p:nvSpPr>
        <p:spPr>
          <a:xfrm>
            <a:off x="285720" y="857232"/>
            <a:ext cx="2312493" cy="523220"/>
          </a:xfrm>
          <a:prstGeom prst="rect">
            <a:avLst/>
          </a:prstGeom>
          <a:noFill/>
        </p:spPr>
        <p:txBody>
          <a:bodyPr wrap="none" rtlCol="0">
            <a:spAutoFit/>
          </a:bodyPr>
          <a:lstStyle/>
          <a:p>
            <a:r>
              <a:rPr lang="en-US" altLang="zh-CN" sz="2800" b="1" dirty="0" smtClean="0">
                <a:latin typeface="微软雅黑" panose="020B0503020204020204" pitchFamily="34" charset="-122"/>
                <a:ea typeface="微软雅黑" panose="020B0503020204020204" pitchFamily="34" charset="-122"/>
              </a:rPr>
              <a:t>VS/NAT</a:t>
            </a:r>
            <a:r>
              <a:rPr lang="zh-CN" altLang="en-US" sz="2800" b="1" dirty="0" smtClean="0">
                <a:latin typeface="微软雅黑" panose="020B0503020204020204" pitchFamily="34" charset="-122"/>
                <a:ea typeface="微软雅黑" panose="020B0503020204020204" pitchFamily="34" charset="-122"/>
              </a:rPr>
              <a:t>模式</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480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srcRect/>
          <a:stretch>
            <a:fillRect/>
          </a:stretch>
        </p:blipFill>
        <p:spPr>
          <a:xfrm>
            <a:off x="1804000" y="864437"/>
            <a:ext cx="5536000" cy="5272000"/>
          </a:xfrm>
          <a:prstGeom prst="rect">
            <a:avLst/>
          </a:prstGeom>
          <a:noFill/>
          <a:ln/>
        </p:spPr>
      </p:pic>
      <p:sp>
        <p:nvSpPr>
          <p:cNvPr id="4" name="TextBox 3"/>
          <p:cNvSpPr txBox="1"/>
          <p:nvPr/>
        </p:nvSpPr>
        <p:spPr>
          <a:xfrm>
            <a:off x="285720" y="857232"/>
            <a:ext cx="2349297" cy="523220"/>
          </a:xfrm>
          <a:prstGeom prst="rect">
            <a:avLst/>
          </a:prstGeom>
          <a:noFill/>
        </p:spPr>
        <p:txBody>
          <a:bodyPr wrap="none" rtlCol="0">
            <a:spAutoFit/>
          </a:bodyPr>
          <a:lstStyle/>
          <a:p>
            <a:r>
              <a:rPr lang="en-US" altLang="zh-CN" sz="2800" b="1" dirty="0" smtClean="0">
                <a:latin typeface="微软雅黑" panose="020B0503020204020204" pitchFamily="34" charset="-122"/>
                <a:ea typeface="微软雅黑" panose="020B0503020204020204" pitchFamily="34" charset="-122"/>
              </a:rPr>
              <a:t>VS/TUN</a:t>
            </a:r>
            <a:r>
              <a:rPr lang="zh-CN" altLang="en-US" sz="2800" b="1" dirty="0" smtClean="0">
                <a:latin typeface="微软雅黑" panose="020B0503020204020204" pitchFamily="34" charset="-122"/>
                <a:ea typeface="微软雅黑" panose="020B0503020204020204" pitchFamily="34" charset="-122"/>
              </a:rPr>
              <a:t>模式</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57982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srcRect/>
          <a:stretch>
            <a:fillRect/>
          </a:stretch>
        </p:blipFill>
        <p:spPr>
          <a:xfrm>
            <a:off x="1785918" y="785794"/>
            <a:ext cx="5826751" cy="5572164"/>
          </a:xfrm>
          <a:prstGeom prst="rect">
            <a:avLst/>
          </a:prstGeom>
          <a:noFill/>
          <a:ln/>
        </p:spPr>
      </p:pic>
      <p:sp>
        <p:nvSpPr>
          <p:cNvPr id="4" name="TextBox 3"/>
          <p:cNvSpPr txBox="1"/>
          <p:nvPr/>
        </p:nvSpPr>
        <p:spPr>
          <a:xfrm>
            <a:off x="285720" y="857232"/>
            <a:ext cx="2075183" cy="523220"/>
          </a:xfrm>
          <a:prstGeom prst="rect">
            <a:avLst/>
          </a:prstGeom>
          <a:noFill/>
        </p:spPr>
        <p:txBody>
          <a:bodyPr wrap="none" rtlCol="0">
            <a:spAutoFit/>
          </a:bodyPr>
          <a:lstStyle/>
          <a:p>
            <a:r>
              <a:rPr lang="en-US" altLang="zh-CN" sz="2800" b="1" dirty="0" smtClean="0">
                <a:latin typeface="微软雅黑" panose="020B0503020204020204" pitchFamily="34" charset="-122"/>
                <a:ea typeface="微软雅黑" panose="020B0503020204020204" pitchFamily="34" charset="-122"/>
              </a:rPr>
              <a:t>VS/DR</a:t>
            </a:r>
            <a:r>
              <a:rPr lang="zh-CN" altLang="en-US" sz="2800" b="1" dirty="0" smtClean="0">
                <a:latin typeface="微软雅黑" panose="020B0503020204020204" pitchFamily="34" charset="-122"/>
                <a:ea typeface="微软雅黑" panose="020B0503020204020204" pitchFamily="34" charset="-122"/>
              </a:rPr>
              <a:t>模式</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0958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13792"/>
            <a:ext cx="8229600" cy="1143000"/>
          </a:xfrm>
        </p:spPr>
        <p:txBody>
          <a:bodyPr/>
          <a:lstStyle/>
          <a:p>
            <a:r>
              <a:rPr lang="en-US" altLang="zh-CN" b="1" dirty="0" smtClean="0"/>
              <a:t>Failover</a:t>
            </a:r>
            <a:endParaRPr lang="zh-CN" altLang="en-US" b="1" dirty="0"/>
          </a:p>
        </p:txBody>
      </p:sp>
      <p:pic>
        <p:nvPicPr>
          <p:cNvPr id="4" name="Picture 5"/>
          <p:cNvPicPr>
            <a:picLocks noChangeAspect="1" noChangeArrowheads="1"/>
          </p:cNvPicPr>
          <p:nvPr/>
        </p:nvPicPr>
        <p:blipFill>
          <a:blip r:embed="rId2"/>
          <a:srcRect/>
          <a:stretch>
            <a:fillRect/>
          </a:stretch>
        </p:blipFill>
        <p:spPr bwMode="auto">
          <a:xfrm>
            <a:off x="1145803" y="1600200"/>
            <a:ext cx="6852393" cy="4525963"/>
          </a:xfrm>
          <a:prstGeom prst="rect">
            <a:avLst/>
          </a:prstGeom>
          <a:noFill/>
          <a:ln w="9525">
            <a:noFill/>
            <a:miter lim="800000"/>
            <a:headEnd/>
            <a:tailEnd/>
          </a:ln>
          <a:effectLst/>
        </p:spPr>
      </p:pic>
      <p:sp>
        <p:nvSpPr>
          <p:cNvPr id="5" name="左右箭头 4"/>
          <p:cNvSpPr/>
          <p:nvPr/>
        </p:nvSpPr>
        <p:spPr>
          <a:xfrm rot="19957587">
            <a:off x="1711358" y="2319139"/>
            <a:ext cx="1714512" cy="500066"/>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左右箭头 5"/>
          <p:cNvSpPr/>
          <p:nvPr/>
        </p:nvSpPr>
        <p:spPr>
          <a:xfrm rot="2095603">
            <a:off x="1988978" y="4231959"/>
            <a:ext cx="1714512" cy="500066"/>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58656460"/>
              </p:ext>
            </p:extLst>
          </p:nvPr>
        </p:nvGraphicFramePr>
        <p:xfrm>
          <a:off x="714348" y="4643446"/>
          <a:ext cx="1857388" cy="1643073"/>
        </p:xfrm>
        <a:graphic>
          <a:graphicData uri="http://schemas.openxmlformats.org/drawingml/2006/table">
            <a:tbl>
              <a:tblPr firstRow="1" bandRow="1">
                <a:tableStyleId>{5C22544A-7EE6-4342-B048-85BDC9FD1C3A}</a:tableStyleId>
              </a:tblPr>
              <a:tblGrid>
                <a:gridCol w="928694"/>
                <a:gridCol w="928694"/>
              </a:tblGrid>
              <a:tr h="547691">
                <a:tc gridSpan="2">
                  <a:txBody>
                    <a:bodyPr/>
                    <a:lstStyle/>
                    <a:p>
                      <a:pPr algn="ctr"/>
                      <a:r>
                        <a:rPr lang="en-US" altLang="zh-CN" dirty="0" smtClean="0"/>
                        <a:t>ARP</a:t>
                      </a:r>
                      <a:r>
                        <a:rPr lang="zh-CN" altLang="en-US" dirty="0" smtClean="0"/>
                        <a:t>表</a:t>
                      </a:r>
                      <a:endParaRPr lang="zh-CN" altLang="en-US" dirty="0"/>
                    </a:p>
                  </a:txBody>
                  <a:tcPr>
                    <a:solidFill>
                      <a:schemeClr val="tx1"/>
                    </a:solidFill>
                  </a:tcPr>
                </a:tc>
                <a:tc hMerge="1">
                  <a:txBody>
                    <a:bodyPr/>
                    <a:lstStyle/>
                    <a:p>
                      <a:endParaRPr lang="zh-CN" altLang="en-US" dirty="0"/>
                    </a:p>
                  </a:txBody>
                  <a:tcPr/>
                </a:tc>
              </a:tr>
              <a:tr h="547691">
                <a:tc>
                  <a:txBody>
                    <a:bodyPr/>
                    <a:lstStyle/>
                    <a:p>
                      <a:r>
                        <a:rPr lang="en-US" altLang="zh-CN" dirty="0" smtClean="0"/>
                        <a:t>IP</a:t>
                      </a:r>
                      <a:endParaRPr lang="zh-CN" altLang="en-US" dirty="0"/>
                    </a:p>
                  </a:txBody>
                  <a:tcPr/>
                </a:tc>
                <a:tc>
                  <a:txBody>
                    <a:bodyPr/>
                    <a:lstStyle/>
                    <a:p>
                      <a:r>
                        <a:rPr lang="en-US" altLang="zh-CN" dirty="0" smtClean="0"/>
                        <a:t>MAC</a:t>
                      </a:r>
                      <a:endParaRPr lang="zh-CN" altLang="en-US" dirty="0"/>
                    </a:p>
                  </a:txBody>
                  <a:tcPr/>
                </a:tc>
              </a:tr>
              <a:tr h="547691">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229999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13792"/>
            <a:ext cx="8229600" cy="1143000"/>
          </a:xfrm>
        </p:spPr>
        <p:txBody>
          <a:bodyPr/>
          <a:lstStyle/>
          <a:p>
            <a:r>
              <a:rPr lang="en-US" altLang="zh-CN" b="1" dirty="0" smtClean="0"/>
              <a:t>Failover</a:t>
            </a:r>
            <a:endParaRPr lang="zh-CN" altLang="en-US" b="1" dirty="0"/>
          </a:p>
        </p:txBody>
      </p:sp>
      <p:sp>
        <p:nvSpPr>
          <p:cNvPr id="4" name="内容占位符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注意问题</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Arp</a:t>
            </a:r>
            <a:r>
              <a:rPr lang="zh-CN" altLang="en-US" dirty="0" smtClean="0">
                <a:latin typeface="微软雅黑" panose="020B0503020204020204" pitchFamily="34" charset="-122"/>
                <a:ea typeface="微软雅黑" panose="020B0503020204020204" pitchFamily="34" charset="-122"/>
              </a:rPr>
              <a:t>广播需要关闭</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1020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13792"/>
            <a:ext cx="8229600" cy="1143000"/>
          </a:xfrm>
        </p:spPr>
        <p:txBody>
          <a:bodyPr/>
          <a:lstStyle/>
          <a:p>
            <a:r>
              <a:rPr lang="en-US" altLang="zh-CN" b="1" dirty="0" smtClean="0">
                <a:solidFill>
                  <a:schemeClr val="tx2">
                    <a:lumMod val="60000"/>
                    <a:lumOff val="40000"/>
                  </a:schemeClr>
                </a:solidFill>
              </a:rPr>
              <a:t>C</a:t>
            </a:r>
            <a:r>
              <a:rPr lang="en-US" altLang="zh-CN" b="1" dirty="0" smtClean="0"/>
              <a:t>ontent </a:t>
            </a:r>
            <a:r>
              <a:rPr lang="en-US" altLang="zh-CN" b="1" dirty="0" smtClean="0">
                <a:solidFill>
                  <a:schemeClr val="tx2">
                    <a:lumMod val="60000"/>
                    <a:lumOff val="40000"/>
                  </a:schemeClr>
                </a:solidFill>
              </a:rPr>
              <a:t>D</a:t>
            </a:r>
            <a:r>
              <a:rPr lang="en-US" altLang="zh-CN" b="1" dirty="0" smtClean="0"/>
              <a:t>elivery </a:t>
            </a:r>
            <a:r>
              <a:rPr lang="en-US" altLang="zh-CN" b="1" dirty="0" smtClean="0">
                <a:solidFill>
                  <a:schemeClr val="tx2">
                    <a:lumMod val="60000"/>
                    <a:lumOff val="40000"/>
                  </a:schemeClr>
                </a:solidFill>
              </a:rPr>
              <a:t>N</a:t>
            </a:r>
            <a:r>
              <a:rPr lang="en-US" altLang="zh-CN" b="1" dirty="0" smtClean="0"/>
              <a:t>etwork</a:t>
            </a:r>
            <a:endParaRPr lang="zh-CN" altLang="en-US" b="1" dirty="0"/>
          </a:p>
        </p:txBody>
      </p:sp>
      <p:pic>
        <p:nvPicPr>
          <p:cNvPr id="4" name="Picture 3" descr="CDN"/>
          <p:cNvPicPr>
            <a:picLocks noChangeAspect="1" noChangeArrowheads="1"/>
          </p:cNvPicPr>
          <p:nvPr/>
        </p:nvPicPr>
        <p:blipFill>
          <a:blip r:embed="rId2"/>
          <a:srcRect/>
          <a:stretch>
            <a:fillRect/>
          </a:stretch>
        </p:blipFill>
        <p:spPr>
          <a:xfrm>
            <a:off x="793750" y="1571612"/>
            <a:ext cx="7556500" cy="4050519"/>
          </a:xfrm>
          <a:prstGeom prst="rect">
            <a:avLst/>
          </a:prstGeom>
          <a:noFill/>
          <a:ln/>
        </p:spPr>
      </p:pic>
    </p:spTree>
    <p:extLst>
      <p:ext uri="{BB962C8B-B14F-4D97-AF65-F5344CB8AC3E}">
        <p14:creationId xmlns:p14="http://schemas.microsoft.com/office/powerpoint/2010/main" val="4085346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a:spLocks noGrp="1"/>
          </p:cNvSpPr>
          <p:nvPr>
            <p:ph type="title"/>
          </p:nvPr>
        </p:nvSpPr>
        <p:spPr>
          <a:xfrm>
            <a:off x="457200" y="692696"/>
            <a:ext cx="3008313" cy="1162050"/>
          </a:xfrm>
        </p:spPr>
        <p:txBody>
          <a:bodyPr>
            <a:normAutofit/>
          </a:bodyPr>
          <a:lstStyle/>
          <a:p>
            <a:pPr algn="l"/>
            <a:r>
              <a:rPr lang="en-US" altLang="zh-CN" sz="2000" b="1" dirty="0" smtClean="0">
                <a:latin typeface="微软雅黑" panose="020B0503020204020204" pitchFamily="34" charset="-122"/>
                <a:ea typeface="微软雅黑" panose="020B0503020204020204" pitchFamily="34" charset="-122"/>
              </a:rPr>
              <a:t/>
            </a:r>
            <a:br>
              <a:rPr lang="en-US" altLang="zh-CN" sz="2000" b="1" dirty="0" smtClean="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
            </a:r>
            <a:br>
              <a:rPr lang="en-US" altLang="zh-CN" sz="2000" b="1" dirty="0">
                <a:latin typeface="微软雅黑" panose="020B0503020204020204" pitchFamily="34" charset="-122"/>
                <a:ea typeface="微软雅黑" panose="020B0503020204020204" pitchFamily="34" charset="-122"/>
              </a:rPr>
            </a:br>
            <a:r>
              <a:rPr lang="zh-CN" altLang="en-US" sz="2000" b="1" dirty="0" smtClean="0">
                <a:latin typeface="微软雅黑" panose="020B0503020204020204" pitchFamily="34" charset="-122"/>
                <a:ea typeface="微软雅黑" panose="020B0503020204020204" pitchFamily="34" charset="-122"/>
              </a:rPr>
              <a:t>设计架构的意义？</a:t>
            </a:r>
            <a:endParaRPr lang="zh-CN" altLang="en-US" sz="2000" b="1" dirty="0">
              <a:latin typeface="微软雅黑" panose="020B0503020204020204" pitchFamily="34" charset="-122"/>
              <a:ea typeface="微软雅黑" panose="020B0503020204020204" pitchFamily="34" charset="-122"/>
            </a:endParaRPr>
          </a:p>
        </p:txBody>
      </p:sp>
      <p:sp>
        <p:nvSpPr>
          <p:cNvPr id="4" name="内容占位符 4"/>
          <p:cNvSpPr txBox="1">
            <a:spLocks/>
          </p:cNvSpPr>
          <p:nvPr/>
        </p:nvSpPr>
        <p:spPr>
          <a:xfrm>
            <a:off x="3575050" y="692696"/>
            <a:ext cx="5111750" cy="585311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zh-CN" altLang="en-US" sz="2000" dirty="0" smtClean="0">
                <a:latin typeface="微软雅黑" panose="020B0503020204020204" pitchFamily="34" charset="-122"/>
                <a:ea typeface="微软雅黑" panose="020B0503020204020204" pitchFamily="34" charset="-122"/>
              </a:rPr>
              <a:t>好的架构设计可以让系统的承载率更高。</a:t>
            </a:r>
            <a:endParaRPr lang="en-US" altLang="zh-CN" sz="2000" dirty="0" smtClean="0">
              <a:latin typeface="微软雅黑" panose="020B0503020204020204" pitchFamily="34" charset="-122"/>
              <a:ea typeface="微软雅黑" panose="020B0503020204020204" pitchFamily="34" charset="-122"/>
            </a:endParaRPr>
          </a:p>
          <a:p>
            <a:pPr fontAlgn="auto">
              <a:lnSpc>
                <a:spcPct val="150000"/>
              </a:lnSpc>
              <a:spcAft>
                <a:spcPts val="0"/>
              </a:spcAft>
            </a:pPr>
            <a:r>
              <a:rPr lang="zh-CN" altLang="en-US" sz="2000" dirty="0" smtClean="0">
                <a:latin typeface="微软雅黑" panose="020B0503020204020204" pitchFamily="34" charset="-122"/>
                <a:ea typeface="微软雅黑" panose="020B0503020204020204" pitchFamily="34" charset="-122"/>
              </a:rPr>
              <a:t>好的架构设计可以让系统更高效。</a:t>
            </a:r>
            <a:endParaRPr lang="en-US" altLang="zh-CN" sz="2000" dirty="0" smtClean="0">
              <a:latin typeface="微软雅黑" panose="020B0503020204020204" pitchFamily="34" charset="-122"/>
              <a:ea typeface="微软雅黑" panose="020B0503020204020204" pitchFamily="34" charset="-122"/>
            </a:endParaRPr>
          </a:p>
          <a:p>
            <a:pPr fontAlgn="auto">
              <a:lnSpc>
                <a:spcPct val="150000"/>
              </a:lnSpc>
              <a:spcAft>
                <a:spcPts val="0"/>
              </a:spcAft>
            </a:pPr>
            <a:r>
              <a:rPr lang="zh-CN" altLang="en-US" sz="2000" dirty="0" smtClean="0">
                <a:latin typeface="微软雅黑" panose="020B0503020204020204" pitchFamily="34" charset="-122"/>
                <a:ea typeface="微软雅黑" panose="020B0503020204020204" pitchFamily="34" charset="-122"/>
              </a:rPr>
              <a:t>好的架构设计可以让系统更稳定。</a:t>
            </a:r>
            <a:endParaRPr lang="en-US" altLang="zh-CN" sz="2000" dirty="0" smtClean="0">
              <a:latin typeface="微软雅黑" panose="020B0503020204020204" pitchFamily="34" charset="-122"/>
              <a:ea typeface="微软雅黑" panose="020B0503020204020204" pitchFamily="34" charset="-122"/>
            </a:endParaRPr>
          </a:p>
          <a:p>
            <a:pPr fontAlgn="auto">
              <a:lnSpc>
                <a:spcPct val="150000"/>
              </a:lnSpc>
              <a:spcAft>
                <a:spcPts val="0"/>
              </a:spcAft>
            </a:pPr>
            <a:r>
              <a:rPr lang="zh-CN" altLang="en-US" sz="2000" dirty="0" smtClean="0">
                <a:latin typeface="微软雅黑" panose="020B0503020204020204" pitchFamily="34" charset="-122"/>
                <a:ea typeface="微软雅黑" panose="020B0503020204020204" pitchFamily="34" charset="-122"/>
              </a:rPr>
              <a:t>好的架构设计可以让系统更容易扩展。</a:t>
            </a:r>
            <a:endParaRPr lang="en-US" altLang="zh-CN" sz="2000" dirty="0" smtClean="0">
              <a:latin typeface="微软雅黑" panose="020B0503020204020204" pitchFamily="34" charset="-122"/>
              <a:ea typeface="微软雅黑" panose="020B0503020204020204" pitchFamily="34" charset="-122"/>
            </a:endParaRPr>
          </a:p>
          <a:p>
            <a:pPr fontAlgn="auto">
              <a:lnSpc>
                <a:spcPct val="150000"/>
              </a:lnSpc>
              <a:spcAft>
                <a:spcPts val="0"/>
              </a:spcAft>
            </a:pPr>
            <a:r>
              <a:rPr lang="zh-CN" altLang="en-US" sz="2000" dirty="0" smtClean="0">
                <a:latin typeface="微软雅黑" panose="020B0503020204020204" pitchFamily="34" charset="-122"/>
                <a:ea typeface="微软雅黑" panose="020B0503020204020204" pitchFamily="34" charset="-122"/>
              </a:rPr>
              <a:t>好的架构设计可以让系统更安全。</a:t>
            </a:r>
            <a:endParaRPr lang="en-US" altLang="zh-CN" sz="2000" dirty="0" smtClean="0">
              <a:latin typeface="微软雅黑" panose="020B0503020204020204" pitchFamily="34" charset="-122"/>
              <a:ea typeface="微软雅黑" panose="020B0503020204020204" pitchFamily="34" charset="-122"/>
            </a:endParaRPr>
          </a:p>
          <a:p>
            <a:pPr fontAlgn="auto">
              <a:lnSpc>
                <a:spcPct val="150000"/>
              </a:lnSpc>
              <a:spcAft>
                <a:spcPts val="0"/>
              </a:spcAft>
            </a:pPr>
            <a:r>
              <a:rPr lang="zh-CN" altLang="en-US" sz="2000" dirty="0" smtClean="0">
                <a:latin typeface="微软雅黑" panose="020B0503020204020204" pitchFamily="34" charset="-122"/>
                <a:ea typeface="微软雅黑" panose="020B0503020204020204" pitchFamily="34" charset="-122"/>
              </a:rPr>
              <a:t>好的架构设计可以让系统更容易迁移。</a:t>
            </a:r>
            <a:endParaRPr lang="en-US" altLang="zh-CN" sz="2000" dirty="0" smtClean="0">
              <a:latin typeface="微软雅黑" panose="020B0503020204020204" pitchFamily="34" charset="-122"/>
              <a:ea typeface="微软雅黑" panose="020B0503020204020204" pitchFamily="34" charset="-122"/>
            </a:endParaRPr>
          </a:p>
          <a:p>
            <a:pPr fontAlgn="auto">
              <a:lnSpc>
                <a:spcPct val="150000"/>
              </a:lnSpc>
              <a:spcAft>
                <a:spcPts val="0"/>
              </a:spcAft>
            </a:pPr>
            <a:r>
              <a:rPr lang="en-US" altLang="zh-CN" sz="2000" dirty="0" smtClean="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07335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a:spLocks/>
          </p:cNvSpPr>
          <p:nvPr/>
        </p:nvSpPr>
        <p:spPr>
          <a:xfrm>
            <a:off x="642910" y="2428868"/>
            <a:ext cx="7772400" cy="207170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fontAlgn="auto">
              <a:spcAft>
                <a:spcPts val="0"/>
              </a:spcAft>
            </a:pPr>
            <a:r>
              <a:rPr lang="zh-CN" altLang="en-US" sz="4800" b="1" dirty="0" smtClean="0"/>
              <a:t>访问量达到</a:t>
            </a:r>
            <a:r>
              <a:rPr lang="en-US" altLang="zh-CN" sz="4800" b="1" dirty="0" smtClean="0"/>
              <a:t>1000</a:t>
            </a:r>
            <a:r>
              <a:rPr lang="zh-CN" altLang="en-US" sz="4800" b="1" dirty="0" smtClean="0"/>
              <a:t>万</a:t>
            </a:r>
            <a:endParaRPr lang="zh-CN" altLang="en-US" sz="4800" b="1" dirty="0"/>
          </a:p>
        </p:txBody>
      </p:sp>
    </p:spTree>
    <p:extLst>
      <p:ext uri="{BB962C8B-B14F-4D97-AF65-F5344CB8AC3E}">
        <p14:creationId xmlns:p14="http://schemas.microsoft.com/office/powerpoint/2010/main" val="169904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a:spLocks noGrp="1"/>
          </p:cNvSpPr>
          <p:nvPr>
            <p:ph type="title"/>
          </p:nvPr>
        </p:nvSpPr>
        <p:spPr>
          <a:xfrm>
            <a:off x="457200" y="413792"/>
            <a:ext cx="8229600" cy="1143000"/>
          </a:xfrm>
        </p:spPr>
        <p:txBody>
          <a:bodyPr/>
          <a:lstStyle/>
          <a:p>
            <a:r>
              <a:rPr lang="zh-CN" altLang="en-US" b="1" dirty="0" smtClean="0"/>
              <a:t>问题</a:t>
            </a:r>
            <a:endParaRPr lang="zh-CN" altLang="en-US" b="1" dirty="0"/>
          </a:p>
        </p:txBody>
      </p:sp>
      <p:sp>
        <p:nvSpPr>
          <p:cNvPr id="4" name="内容占位符 5"/>
          <p:cNvSpPr txBox="1">
            <a:spLocks/>
          </p:cNvSpPr>
          <p:nvPr/>
        </p:nvSpPr>
        <p:spPr>
          <a:xfrm>
            <a:off x="457200" y="1357298"/>
            <a:ext cx="8229600" cy="476886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传统的嵌入模块式架构已很难满足发展需求</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大量业务模块嵌入不易维护</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数据量急剧增大，查询效率急剧下降</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本地缓存已不能满足业务和数据发展需求</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大量上传文件的存储日益成为显著问题</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没有系统日常跟踪，无法判断系统日常运行状态</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743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13792"/>
            <a:ext cx="8229600" cy="1143000"/>
          </a:xfrm>
        </p:spPr>
        <p:txBody>
          <a:bodyPr/>
          <a:lstStyle/>
          <a:p>
            <a:r>
              <a:rPr lang="zh-CN" altLang="en-US" b="1" dirty="0" smtClean="0"/>
              <a:t>解决</a:t>
            </a:r>
            <a:endParaRPr lang="zh-CN" altLang="en-US" b="1" dirty="0"/>
          </a:p>
        </p:txBody>
      </p:sp>
      <p:sp>
        <p:nvSpPr>
          <p:cNvPr id="4" name="内容占位符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设计中间层服务（分布式架构）</a:t>
            </a: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分布式缓存系统</a:t>
            </a: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分布式存储系统</a:t>
            </a: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数据的水平划分</a:t>
            </a: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搜索引擎系统</a:t>
            </a: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日志系统</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开放平台</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37694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13792"/>
            <a:ext cx="8229600" cy="1143000"/>
          </a:xfrm>
        </p:spPr>
        <p:txBody>
          <a:bodyPr/>
          <a:lstStyle/>
          <a:p>
            <a:r>
              <a:rPr lang="zh-CN" altLang="en-US" b="1" dirty="0" smtClean="0"/>
              <a:t>中间层服务设计</a:t>
            </a:r>
            <a:endParaRPr lang="zh-CN" altLang="en-US" b="1" dirty="0"/>
          </a:p>
        </p:txBody>
      </p:sp>
      <p:sp>
        <p:nvSpPr>
          <p:cNvPr id="4" name="内容占位符 2"/>
          <p:cNvSpPr txBox="1">
            <a:spLocks/>
          </p:cNvSpPr>
          <p:nvPr/>
        </p:nvSpPr>
        <p:spPr>
          <a:xfrm>
            <a:off x="-500098" y="1571612"/>
            <a:ext cx="4071966"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设计目标</a:t>
            </a:r>
            <a:endParaRPr lang="en-US" altLang="zh-CN" dirty="0" smtClean="0">
              <a:latin typeface="微软雅黑" panose="020B0503020204020204" pitchFamily="34" charset="-122"/>
              <a:ea typeface="微软雅黑" panose="020B0503020204020204" pitchFamily="34" charset="-122"/>
            </a:endParaRPr>
          </a:p>
          <a:p>
            <a:pPr lvl="2" fontAlgn="auto">
              <a:spcAft>
                <a:spcPts val="0"/>
              </a:spcAft>
            </a:pPr>
            <a:r>
              <a:rPr lang="zh-CN" altLang="en-US" dirty="0" smtClean="0">
                <a:latin typeface="微软雅黑" panose="020B0503020204020204" pitchFamily="34" charset="-122"/>
                <a:ea typeface="微软雅黑" panose="020B0503020204020204" pitchFamily="34" charset="-122"/>
              </a:rPr>
              <a:t>服务集群高可用</a:t>
            </a:r>
            <a:endParaRPr lang="en-US" altLang="zh-CN" dirty="0" smtClean="0">
              <a:latin typeface="微软雅黑" panose="020B0503020204020204" pitchFamily="34" charset="-122"/>
              <a:ea typeface="微软雅黑" panose="020B0503020204020204" pitchFamily="34" charset="-122"/>
            </a:endParaRPr>
          </a:p>
          <a:p>
            <a:pPr lvl="2" fontAlgn="auto">
              <a:spcAft>
                <a:spcPts val="0"/>
              </a:spcAft>
            </a:pPr>
            <a:r>
              <a:rPr lang="zh-CN" altLang="en-US" dirty="0" smtClean="0">
                <a:latin typeface="微软雅黑" panose="020B0503020204020204" pitchFamily="34" charset="-122"/>
                <a:ea typeface="微软雅黑" panose="020B0503020204020204" pitchFamily="34" charset="-122"/>
              </a:rPr>
              <a:t>服务机器执行高效</a:t>
            </a:r>
            <a:endParaRPr lang="en-US" altLang="zh-CN" dirty="0" smtClean="0">
              <a:latin typeface="微软雅黑" panose="020B0503020204020204" pitchFamily="34" charset="-122"/>
              <a:ea typeface="微软雅黑" panose="020B0503020204020204" pitchFamily="34" charset="-122"/>
            </a:endParaRPr>
          </a:p>
          <a:p>
            <a:pPr lvl="2" fontAlgn="auto">
              <a:spcAft>
                <a:spcPts val="0"/>
              </a:spcAft>
            </a:pPr>
            <a:r>
              <a:rPr lang="zh-CN" altLang="en-US" dirty="0" smtClean="0">
                <a:latin typeface="微软雅黑" panose="020B0503020204020204" pitchFamily="34" charset="-122"/>
                <a:ea typeface="微软雅黑" panose="020B0503020204020204" pitchFamily="34" charset="-122"/>
              </a:rPr>
              <a:t>服务集群可管理</a:t>
            </a:r>
            <a:endParaRPr lang="en-US" altLang="zh-CN" dirty="0" smtClean="0">
              <a:latin typeface="微软雅黑" panose="020B0503020204020204" pitchFamily="34" charset="-122"/>
              <a:ea typeface="微软雅黑" panose="020B0503020204020204" pitchFamily="34" charset="-122"/>
            </a:endParaRPr>
          </a:p>
          <a:p>
            <a:pPr lvl="2" fontAlgn="auto">
              <a:spcAft>
                <a:spcPts val="0"/>
              </a:spcAft>
            </a:pPr>
            <a:endParaRPr lang="zh-CN" altLang="en-US" dirty="0">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srcRect/>
          <a:stretch>
            <a:fillRect/>
          </a:stretch>
        </p:blipFill>
        <p:spPr bwMode="auto">
          <a:xfrm>
            <a:off x="4000496" y="1500174"/>
            <a:ext cx="4829175" cy="358140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3857620" y="1268760"/>
            <a:ext cx="5143536" cy="4821416"/>
          </a:xfrm>
          <a:prstGeom prst="rect">
            <a:avLst/>
          </a:prstGeom>
          <a:noFill/>
          <a:ln w="9525">
            <a:noFill/>
            <a:miter lim="800000"/>
            <a:headEnd/>
            <a:tailEnd/>
          </a:ln>
          <a:effectLst/>
        </p:spPr>
      </p:pic>
    </p:spTree>
    <p:extLst>
      <p:ext uri="{BB962C8B-B14F-4D97-AF65-F5344CB8AC3E}">
        <p14:creationId xmlns:p14="http://schemas.microsoft.com/office/powerpoint/2010/main" val="105158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nodeType="clickEffect">
                                  <p:stCondLst>
                                    <p:cond delay="0"/>
                                  </p:stCondLst>
                                  <p:childTnLst>
                                    <p:animEffect transition="out" filter="box(i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13792"/>
            <a:ext cx="8229600" cy="1143000"/>
          </a:xfrm>
        </p:spPr>
        <p:txBody>
          <a:bodyPr/>
          <a:lstStyle/>
          <a:p>
            <a:r>
              <a:rPr lang="zh-CN" altLang="en-US" b="1" dirty="0" smtClean="0"/>
              <a:t>分布式缓存</a:t>
            </a:r>
            <a:endParaRPr lang="zh-CN" altLang="en-US" b="1" dirty="0"/>
          </a:p>
        </p:txBody>
      </p:sp>
      <p:sp>
        <p:nvSpPr>
          <p:cNvPr id="4" name="内容占位符 2"/>
          <p:cNvSpPr txBox="1">
            <a:spLocks/>
          </p:cNvSpPr>
          <p:nvPr/>
        </p:nvSpPr>
        <p:spPr>
          <a:xfrm>
            <a:off x="428596" y="1357298"/>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spcAft>
                <a:spcPts val="0"/>
              </a:spcAft>
              <a:buFont typeface="Arial" panose="020B0604020202020204" pitchFamily="34" charset="0"/>
              <a:buNone/>
            </a:pPr>
            <a:r>
              <a:rPr lang="zh-CN" altLang="en-US" dirty="0" smtClean="0">
                <a:latin typeface="微软雅黑" panose="020B0503020204020204" pitchFamily="34" charset="-122"/>
                <a:ea typeface="微软雅黑" panose="020B0503020204020204" pitchFamily="34" charset="-122"/>
              </a:rPr>
              <a:t>一致性哈希</a:t>
            </a:r>
            <a:endParaRPr lang="zh-CN" altLang="en-US"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3"/>
          <a:srcRect/>
          <a:stretch>
            <a:fillRect/>
          </a:stretch>
        </p:blipFill>
        <p:spPr bwMode="auto">
          <a:xfrm>
            <a:off x="1357290" y="1785950"/>
            <a:ext cx="6015378" cy="4786322"/>
          </a:xfrm>
          <a:prstGeom prst="rect">
            <a:avLst/>
          </a:prstGeom>
          <a:noFill/>
          <a:ln w="9525">
            <a:noFill/>
            <a:miter lim="800000"/>
            <a:headEnd/>
            <a:tailEnd/>
          </a:ln>
          <a:effectLst/>
        </p:spPr>
      </p:pic>
    </p:spTree>
    <p:extLst>
      <p:ext uri="{BB962C8B-B14F-4D97-AF65-F5344CB8AC3E}">
        <p14:creationId xmlns:p14="http://schemas.microsoft.com/office/powerpoint/2010/main" val="2838655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13792"/>
            <a:ext cx="8229600" cy="1143000"/>
          </a:xfrm>
        </p:spPr>
        <p:txBody>
          <a:bodyPr/>
          <a:lstStyle/>
          <a:p>
            <a:r>
              <a:rPr lang="zh-CN" altLang="en-US" b="1" dirty="0" smtClean="0"/>
              <a:t>分布式存储</a:t>
            </a:r>
            <a:endParaRPr lang="zh-CN" altLang="en-US" b="1" dirty="0"/>
          </a:p>
        </p:txBody>
      </p:sp>
      <p:sp>
        <p:nvSpPr>
          <p:cNvPr id="4" name="内容占位符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利用一些文件存储系统如</a:t>
            </a:r>
            <a:r>
              <a:rPr lang="en-US" altLang="zh-CN" dirty="0" smtClean="0">
                <a:latin typeface="微软雅黑" panose="020B0503020204020204" pitchFamily="34" charset="-122"/>
                <a:ea typeface="微软雅黑" panose="020B0503020204020204" pitchFamily="34" charset="-122"/>
              </a:rPr>
              <a:t>GFS</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TFS</a:t>
            </a:r>
            <a:r>
              <a:rPr lang="zh-CN" altLang="en-US" dirty="0" smtClean="0">
                <a:latin typeface="微软雅黑" panose="020B0503020204020204" pitchFamily="34" charset="-122"/>
                <a:ea typeface="微软雅黑" panose="020B0503020204020204" pitchFamily="34" charset="-122"/>
              </a:rPr>
              <a:t>等</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利用数据作为存储介质，使用</a:t>
            </a:r>
            <a:r>
              <a:rPr lang="en-US" altLang="zh-CN" dirty="0" err="1" smtClean="0">
                <a:latin typeface="微软雅黑" panose="020B0503020204020204" pitchFamily="34" charset="-122"/>
                <a:ea typeface="微软雅黑" panose="020B0503020204020204" pitchFamily="34" charset="-122"/>
              </a:rPr>
              <a:t>Url</a:t>
            </a:r>
            <a:r>
              <a:rPr lang="zh-CN" altLang="en-US" dirty="0" smtClean="0">
                <a:latin typeface="微软雅黑" panose="020B0503020204020204" pitchFamily="34" charset="-122"/>
                <a:ea typeface="微软雅黑" panose="020B0503020204020204" pitchFamily="34" charset="-122"/>
              </a:rPr>
              <a:t>哈希得到资源位置</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93082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2"/>
          <a:srcRect/>
          <a:stretch>
            <a:fillRect/>
          </a:stretch>
        </p:blipFill>
        <p:spPr bwMode="auto">
          <a:xfrm>
            <a:off x="500034" y="714356"/>
            <a:ext cx="7858180" cy="5672305"/>
          </a:xfrm>
          <a:prstGeom prst="rect">
            <a:avLst/>
          </a:prstGeom>
          <a:noFill/>
          <a:ln w="9525">
            <a:noFill/>
            <a:miter lim="800000"/>
            <a:headEnd/>
            <a:tailEnd/>
          </a:ln>
          <a:effectLst/>
        </p:spPr>
      </p:pic>
    </p:spTree>
    <p:extLst>
      <p:ext uri="{BB962C8B-B14F-4D97-AF65-F5344CB8AC3E}">
        <p14:creationId xmlns:p14="http://schemas.microsoft.com/office/powerpoint/2010/main" val="1079765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13792"/>
            <a:ext cx="8229600" cy="1143000"/>
          </a:xfrm>
        </p:spPr>
        <p:txBody>
          <a:bodyPr/>
          <a:lstStyle/>
          <a:p>
            <a:r>
              <a:rPr lang="zh-CN" altLang="en-US" b="1" dirty="0" smtClean="0"/>
              <a:t>数据水平切分</a:t>
            </a:r>
            <a:r>
              <a:rPr lang="en-US" altLang="zh-CN" b="1" dirty="0" smtClean="0"/>
              <a:t>&amp;</a:t>
            </a:r>
            <a:r>
              <a:rPr lang="zh-CN" altLang="en-US" b="1" dirty="0" smtClean="0"/>
              <a:t>搜索引擎</a:t>
            </a:r>
            <a:endParaRPr lang="zh-CN" altLang="en-US" b="1" dirty="0"/>
          </a:p>
        </p:txBody>
      </p:sp>
      <p:pic>
        <p:nvPicPr>
          <p:cNvPr id="4" name="Picture 2"/>
          <p:cNvPicPr>
            <a:picLocks noChangeAspect="1" noChangeArrowheads="1"/>
          </p:cNvPicPr>
          <p:nvPr/>
        </p:nvPicPr>
        <p:blipFill>
          <a:blip r:embed="rId2"/>
          <a:srcRect/>
          <a:stretch>
            <a:fillRect/>
          </a:stretch>
        </p:blipFill>
        <p:spPr bwMode="auto">
          <a:xfrm>
            <a:off x="1071538" y="1285860"/>
            <a:ext cx="7229475" cy="5038725"/>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5357818" y="2643182"/>
            <a:ext cx="2714625" cy="2181225"/>
          </a:xfrm>
          <a:prstGeom prst="rect">
            <a:avLst/>
          </a:prstGeom>
          <a:noFill/>
          <a:ln w="9525">
            <a:noFill/>
            <a:miter lim="800000"/>
            <a:headEnd/>
            <a:tailEnd/>
          </a:ln>
          <a:effectLst/>
        </p:spPr>
      </p:pic>
    </p:spTree>
    <p:extLst>
      <p:ext uri="{BB962C8B-B14F-4D97-AF65-F5344CB8AC3E}">
        <p14:creationId xmlns:p14="http://schemas.microsoft.com/office/powerpoint/2010/main" val="67568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13792"/>
            <a:ext cx="8229600" cy="1143000"/>
          </a:xfrm>
        </p:spPr>
        <p:txBody>
          <a:bodyPr/>
          <a:lstStyle/>
          <a:p>
            <a:r>
              <a:rPr lang="zh-CN" altLang="en-US" b="1" dirty="0" smtClean="0"/>
              <a:t>日志系统</a:t>
            </a:r>
            <a:r>
              <a:rPr lang="en-US" altLang="zh-CN" b="1" dirty="0" smtClean="0"/>
              <a:t>&amp;</a:t>
            </a:r>
            <a:r>
              <a:rPr lang="zh-CN" altLang="en-US" b="1" dirty="0" smtClean="0"/>
              <a:t>开放平台</a:t>
            </a:r>
            <a:endParaRPr lang="zh-CN" altLang="en-US" b="1" dirty="0"/>
          </a:p>
        </p:txBody>
      </p:sp>
      <p:sp>
        <p:nvSpPr>
          <p:cNvPr id="4" name="内容占位符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拦截系统异常</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根据异常报警</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pP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多协议开放平台</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安全性</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自助</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42635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a:spLocks/>
          </p:cNvSpPr>
          <p:nvPr/>
        </p:nvSpPr>
        <p:spPr>
          <a:xfrm>
            <a:off x="642910" y="2428868"/>
            <a:ext cx="7772400" cy="207170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pPr fontAlgn="auto">
              <a:spcAft>
                <a:spcPts val="0"/>
              </a:spcAft>
            </a:pPr>
            <a:r>
              <a:rPr lang="zh-CN" altLang="en-US" sz="4000" b="1" dirty="0" smtClean="0"/>
              <a:t>访问量达到</a:t>
            </a:r>
            <a:r>
              <a:rPr lang="en-US" altLang="zh-CN" sz="4000" b="1" dirty="0" smtClean="0"/>
              <a:t>1</a:t>
            </a:r>
            <a:r>
              <a:rPr lang="zh-CN" altLang="en-US" sz="4000" b="1" dirty="0" smtClean="0"/>
              <a:t>亿以上</a:t>
            </a:r>
            <a:endParaRPr lang="zh-CN" altLang="en-US" sz="4000" b="1" dirty="0"/>
          </a:p>
        </p:txBody>
      </p:sp>
    </p:spTree>
    <p:extLst>
      <p:ext uri="{BB962C8B-B14F-4D97-AF65-F5344CB8AC3E}">
        <p14:creationId xmlns:p14="http://schemas.microsoft.com/office/powerpoint/2010/main" val="3506336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乘号 2"/>
          <p:cNvSpPr/>
          <p:nvPr/>
        </p:nvSpPr>
        <p:spPr>
          <a:xfrm>
            <a:off x="1714480" y="785794"/>
            <a:ext cx="5214950" cy="5214950"/>
          </a:xfrm>
          <a:prstGeom prst="mathMultiply">
            <a:avLst/>
          </a:prstGeom>
          <a:solidFill>
            <a:srgbClr val="FF0000"/>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标题 3"/>
          <p:cNvSpPr txBox="1">
            <a:spLocks/>
          </p:cNvSpPr>
          <p:nvPr/>
        </p:nvSpPr>
        <p:spPr>
          <a:xfrm>
            <a:off x="1000100" y="271462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zh-CN" altLang="en-US" sz="7200" b="1" dirty="0" smtClean="0">
                <a:solidFill>
                  <a:srgbClr val="160203"/>
                </a:solidFill>
                <a:latin typeface="微软雅黑" panose="020B0503020204020204" pitchFamily="34" charset="-122"/>
                <a:ea typeface="微软雅黑" panose="020B0503020204020204" pitchFamily="34" charset="-122"/>
              </a:rPr>
              <a:t>架构</a:t>
            </a:r>
            <a:r>
              <a:rPr lang="en-US" altLang="zh-CN" sz="7200" b="1" dirty="0" smtClean="0">
                <a:solidFill>
                  <a:srgbClr val="160203"/>
                </a:solidFill>
                <a:latin typeface="微软雅黑" panose="020B0503020204020204" pitchFamily="34" charset="-122"/>
                <a:ea typeface="微软雅黑" panose="020B0503020204020204" pitchFamily="34" charset="-122"/>
              </a:rPr>
              <a:t>==</a:t>
            </a:r>
            <a:r>
              <a:rPr lang="zh-CN" altLang="en-US" sz="7200" b="1" dirty="0" smtClean="0">
                <a:solidFill>
                  <a:srgbClr val="160203"/>
                </a:solidFill>
                <a:latin typeface="微软雅黑" panose="020B0503020204020204" pitchFamily="34" charset="-122"/>
                <a:ea typeface="微软雅黑" panose="020B0503020204020204" pitchFamily="34" charset="-122"/>
              </a:rPr>
              <a:t>框架？</a:t>
            </a:r>
            <a:endParaRPr lang="zh-CN" altLang="en-US" sz="7200" b="1" dirty="0">
              <a:solidFill>
                <a:srgbClr val="16020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710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13792"/>
            <a:ext cx="8229600" cy="1143000"/>
          </a:xfrm>
        </p:spPr>
        <p:txBody>
          <a:bodyPr/>
          <a:lstStyle/>
          <a:p>
            <a:r>
              <a:rPr lang="zh-CN" altLang="en-US" b="1" dirty="0" smtClean="0"/>
              <a:t>问题</a:t>
            </a:r>
            <a:endParaRPr lang="zh-CN" altLang="en-US" b="1" dirty="0"/>
          </a:p>
        </p:txBody>
      </p:sp>
      <p:sp>
        <p:nvSpPr>
          <p:cNvPr id="4" name="内容占位符 3"/>
          <p:cNvSpPr txBox="1">
            <a:spLocks/>
          </p:cNvSpPr>
          <p:nvPr/>
        </p:nvSpPr>
        <p:spPr>
          <a:xfrm>
            <a:off x="457200" y="1600201"/>
            <a:ext cx="8229600" cy="4257692"/>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服务太多管理成为问题</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系统的部署逐渐成为一个难题</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服务器数量剧增存在严重的资源浪费情况</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系统与系统之间的耦合性比较高，通信成本交高</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大量的数据分析需求产生</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开发规范比较松散，系统中充满各种框架</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数据库的架构对开发人员不透明</a:t>
            </a:r>
          </a:p>
        </p:txBody>
      </p:sp>
    </p:spTree>
    <p:extLst>
      <p:ext uri="{BB962C8B-B14F-4D97-AF65-F5344CB8AC3E}">
        <p14:creationId xmlns:p14="http://schemas.microsoft.com/office/powerpoint/2010/main" val="27880213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13792"/>
            <a:ext cx="8229600" cy="1143000"/>
          </a:xfrm>
        </p:spPr>
        <p:txBody>
          <a:bodyPr/>
          <a:lstStyle/>
          <a:p>
            <a:r>
              <a:rPr lang="zh-CN" altLang="en-US" b="1" dirty="0" smtClean="0"/>
              <a:t>解决</a:t>
            </a:r>
            <a:endParaRPr lang="zh-CN" altLang="en-US" b="1" dirty="0"/>
          </a:p>
        </p:txBody>
      </p:sp>
      <p:sp>
        <p:nvSpPr>
          <p:cNvPr id="4" name="内容占位符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动态服务管理系统</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消息总线</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离线分析系统</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开发</a:t>
            </a:r>
            <a:r>
              <a:rPr lang="en-US" altLang="zh-CN" dirty="0" smtClean="0">
                <a:latin typeface="微软雅黑" panose="020B0503020204020204" pitchFamily="34" charset="-122"/>
                <a:ea typeface="微软雅黑" panose="020B0503020204020204" pitchFamily="34" charset="-122"/>
              </a:rPr>
              <a:t>web</a:t>
            </a:r>
            <a:r>
              <a:rPr lang="zh-CN" altLang="en-US" dirty="0" smtClean="0">
                <a:latin typeface="微软雅黑" panose="020B0503020204020204" pitchFamily="34" charset="-122"/>
                <a:ea typeface="微软雅黑" panose="020B0503020204020204" pitchFamily="34" charset="-122"/>
              </a:rPr>
              <a:t>与数据层框架</a:t>
            </a:r>
            <a:r>
              <a:rPr lang="en-US" altLang="zh-CN" dirty="0" smtClean="0">
                <a:latin typeface="微软雅黑" panose="020B0503020204020204" pitchFamily="34" charset="-122"/>
                <a:ea typeface="微软雅黑" panose="020B0503020204020204" pitchFamily="34" charset="-122"/>
              </a:rPr>
              <a:t>&amp;</a:t>
            </a:r>
            <a:r>
              <a:rPr lang="zh-CN" altLang="en-US" dirty="0" smtClean="0">
                <a:latin typeface="微软雅黑" panose="020B0503020204020204" pitchFamily="34" charset="-122"/>
                <a:ea typeface="微软雅黑" panose="020B0503020204020204" pitchFamily="34" charset="-122"/>
              </a:rPr>
              <a:t>平台</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运维管理平台</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人工智能</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5818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13792"/>
            <a:ext cx="8229600" cy="1143000"/>
          </a:xfrm>
        </p:spPr>
        <p:txBody>
          <a:bodyPr/>
          <a:lstStyle/>
          <a:p>
            <a:r>
              <a:rPr lang="zh-CN" altLang="en-US" b="1" dirty="0" smtClean="0"/>
              <a:t>动态服务管理系统</a:t>
            </a:r>
            <a:endParaRPr lang="zh-CN" altLang="en-US" b="1" dirty="0"/>
          </a:p>
        </p:txBody>
      </p:sp>
      <p:sp>
        <p:nvSpPr>
          <p:cNvPr id="4" name="内容占位符 4"/>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解决了服务管理问题</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解决了服务部署问题</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重发提高了资源利用率</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97489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471772" y="428604"/>
            <a:ext cx="8243632" cy="5857916"/>
          </a:xfrm>
          <a:prstGeom prst="rect">
            <a:avLst/>
          </a:prstGeom>
          <a:noFill/>
          <a:ln w="9525">
            <a:noFill/>
            <a:miter lim="800000"/>
            <a:headEnd/>
            <a:tailEnd/>
          </a:ln>
          <a:effectLst/>
        </p:spPr>
      </p:pic>
    </p:spTree>
    <p:extLst>
      <p:ext uri="{BB962C8B-B14F-4D97-AF65-F5344CB8AC3E}">
        <p14:creationId xmlns:p14="http://schemas.microsoft.com/office/powerpoint/2010/main" val="34024538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13792"/>
            <a:ext cx="8229600" cy="1143000"/>
          </a:xfrm>
        </p:spPr>
        <p:txBody>
          <a:bodyPr/>
          <a:lstStyle/>
          <a:p>
            <a:r>
              <a:rPr lang="zh-CN" altLang="en-US" b="1" dirty="0" smtClean="0"/>
              <a:t>消息总线</a:t>
            </a:r>
            <a:endParaRPr lang="zh-CN" altLang="en-US" b="1" dirty="0"/>
          </a:p>
        </p:txBody>
      </p:sp>
      <p:pic>
        <p:nvPicPr>
          <p:cNvPr id="4" name="Picture 2"/>
          <p:cNvPicPr>
            <a:picLocks noChangeAspect="1" noChangeArrowheads="1"/>
          </p:cNvPicPr>
          <p:nvPr/>
        </p:nvPicPr>
        <p:blipFill>
          <a:blip r:embed="rId2"/>
          <a:srcRect/>
          <a:stretch>
            <a:fillRect/>
          </a:stretch>
        </p:blipFill>
        <p:spPr bwMode="auto">
          <a:xfrm>
            <a:off x="1643042" y="1333418"/>
            <a:ext cx="5500726" cy="5243597"/>
          </a:xfrm>
          <a:prstGeom prst="rect">
            <a:avLst/>
          </a:prstGeom>
          <a:noFill/>
          <a:ln w="9525">
            <a:noFill/>
            <a:miter lim="800000"/>
            <a:headEnd/>
            <a:tailEnd/>
          </a:ln>
          <a:effectLst/>
        </p:spPr>
      </p:pic>
      <p:sp>
        <p:nvSpPr>
          <p:cNvPr id="5" name="TextBox 4"/>
          <p:cNvSpPr txBox="1"/>
          <p:nvPr/>
        </p:nvSpPr>
        <p:spPr>
          <a:xfrm>
            <a:off x="5436096" y="1643050"/>
            <a:ext cx="3422184" cy="1323439"/>
          </a:xfrm>
          <a:prstGeom prst="rect">
            <a:avLst/>
          </a:prstGeom>
          <a:noFill/>
        </p:spPr>
        <p:txBody>
          <a:bodyPr wrap="square" rtlCol="0">
            <a:spAutoFit/>
          </a:bodyPr>
          <a:lstStyle/>
          <a:p>
            <a:pPr marL="457200" indent="-457200">
              <a:buFont typeface="+mj-lt"/>
              <a:buAutoNum type="arabicPeriod"/>
            </a:pPr>
            <a:r>
              <a:rPr lang="zh-CN" altLang="en-US" sz="2000" dirty="0" smtClean="0">
                <a:solidFill>
                  <a:srgbClr val="EA4E10"/>
                </a:solidFill>
                <a:latin typeface="微软雅黑" panose="020B0503020204020204" pitchFamily="34" charset="-122"/>
                <a:ea typeface="微软雅黑" panose="020B0503020204020204" pitchFamily="34" charset="-122"/>
              </a:rPr>
              <a:t>消息的可靠性</a:t>
            </a:r>
            <a:endParaRPr lang="en-US" altLang="zh-CN" sz="2000" dirty="0" smtClean="0">
              <a:solidFill>
                <a:srgbClr val="EA4E1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smtClean="0">
                <a:solidFill>
                  <a:srgbClr val="EA4E10"/>
                </a:solidFill>
                <a:latin typeface="微软雅黑" panose="020B0503020204020204" pitchFamily="34" charset="-122"/>
                <a:ea typeface="微软雅黑" panose="020B0503020204020204" pitchFamily="34" charset="-122"/>
              </a:rPr>
              <a:t>消息的持久化</a:t>
            </a:r>
            <a:endParaRPr lang="en-US" altLang="zh-CN" sz="2000" dirty="0" smtClean="0">
              <a:solidFill>
                <a:srgbClr val="EA4E1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smtClean="0">
                <a:solidFill>
                  <a:srgbClr val="EA4E10"/>
                </a:solidFill>
                <a:latin typeface="微软雅黑" panose="020B0503020204020204" pitchFamily="34" charset="-122"/>
                <a:ea typeface="微软雅黑" panose="020B0503020204020204" pitchFamily="34" charset="-122"/>
              </a:rPr>
              <a:t>消息订阅采用多种接口</a:t>
            </a:r>
            <a:endParaRPr lang="en-US" altLang="zh-CN" sz="2000" dirty="0" smtClean="0">
              <a:solidFill>
                <a:srgbClr val="EA4E1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smtClean="0">
                <a:solidFill>
                  <a:srgbClr val="EA4E10"/>
                </a:solidFill>
                <a:latin typeface="微软雅黑" panose="020B0503020204020204" pitchFamily="34" charset="-122"/>
                <a:ea typeface="微软雅黑" panose="020B0503020204020204" pitchFamily="34" charset="-122"/>
              </a:rPr>
              <a:t>消息级别定义</a:t>
            </a:r>
            <a:endParaRPr lang="en-US" altLang="zh-CN" sz="2000" dirty="0" smtClean="0">
              <a:solidFill>
                <a:srgbClr val="EA4E1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566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13792"/>
            <a:ext cx="8229600" cy="1143000"/>
          </a:xfrm>
        </p:spPr>
        <p:txBody>
          <a:bodyPr/>
          <a:lstStyle/>
          <a:p>
            <a:r>
              <a:rPr lang="zh-CN" altLang="en-US" b="1" dirty="0" smtClean="0"/>
              <a:t>离线分析系统</a:t>
            </a:r>
            <a:endParaRPr lang="zh-CN" altLang="en-US" b="1" dirty="0"/>
          </a:p>
        </p:txBody>
      </p:sp>
      <p:sp>
        <p:nvSpPr>
          <p:cNvPr id="4" name="内容占位符 2"/>
          <p:cNvSpPr txBox="1">
            <a:spLocks/>
          </p:cNvSpPr>
          <p:nvPr/>
        </p:nvSpPr>
        <p:spPr>
          <a:xfrm>
            <a:off x="285720" y="1600200"/>
            <a:ext cx="8072494"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buFont typeface="Arial" panose="020B0604020202020204" pitchFamily="34" charset="0"/>
              <a:buNone/>
            </a:pPr>
            <a:r>
              <a:rPr lang="en-US" altLang="zh-CN" dirty="0" smtClean="0">
                <a:latin typeface="微软雅黑" panose="020B0503020204020204" pitchFamily="34" charset="-122"/>
                <a:ea typeface="微软雅黑" panose="020B0503020204020204" pitchFamily="34" charset="-122"/>
              </a:rPr>
              <a:t>Hadoop </a:t>
            </a:r>
            <a:r>
              <a:rPr lang="zh-CN" altLang="en-US" dirty="0" smtClean="0">
                <a:latin typeface="微软雅黑" panose="020B0503020204020204" pitchFamily="34" charset="-122"/>
                <a:ea typeface="微软雅黑" panose="020B0503020204020204" pitchFamily="34" charset="-122"/>
              </a:rPr>
              <a:t>是一个能够对大量数据进行分布式处理的软件框架。</a:t>
            </a:r>
            <a:r>
              <a:rPr lang="en-US" dirty="0" smtClean="0">
                <a:latin typeface="微软雅黑" panose="020B0503020204020204" pitchFamily="34" charset="-122"/>
                <a:ea typeface="微软雅黑" panose="020B0503020204020204" pitchFamily="34" charset="-122"/>
              </a:rPr>
              <a:t> MapReduce </a:t>
            </a:r>
            <a:r>
              <a:rPr lang="zh-CN" altLang="en-US" dirty="0" smtClean="0">
                <a:latin typeface="微软雅黑" panose="020B0503020204020204" pitchFamily="34" charset="-122"/>
                <a:ea typeface="微软雅黑" panose="020B0503020204020204" pitchFamily="34" charset="-122"/>
              </a:rPr>
              <a:t>的一个实现</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0524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457200" y="413792"/>
            <a:ext cx="8229600" cy="1143000"/>
          </a:xfrm>
        </p:spPr>
        <p:txBody>
          <a:bodyPr/>
          <a:lstStyle/>
          <a:p>
            <a:r>
              <a:rPr lang="zh-CN" altLang="en-US" b="1" dirty="0" smtClean="0"/>
              <a:t>多种框架平台</a:t>
            </a:r>
            <a:endParaRPr lang="zh-CN" altLang="en-US" b="1" dirty="0"/>
          </a:p>
        </p:txBody>
      </p:sp>
      <p:sp>
        <p:nvSpPr>
          <p:cNvPr id="4" name="内容占位符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目的</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规范、约束、调高开发效率，降低因开发人员素质不同造成的影响。</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表示层框架，如淘宝的</a:t>
            </a:r>
            <a:r>
              <a:rPr lang="en-US" altLang="zh-CN" dirty="0" err="1" smtClean="0">
                <a:latin typeface="微软雅黑" panose="020B0503020204020204" pitchFamily="34" charset="-122"/>
                <a:ea typeface="微软雅黑" panose="020B0503020204020204" pitchFamily="34" charset="-122"/>
              </a:rPr>
              <a:t>webx</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中间层框架，封装通信、可用性、稳定性等</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数据层框架，对分库、分表透明、提供自定义的查询语句、提供分布式的数据缓存</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11745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3"/>
          <a:srcRect/>
          <a:stretch>
            <a:fillRect/>
          </a:stretch>
        </p:blipFill>
        <p:spPr bwMode="auto">
          <a:xfrm>
            <a:off x="285720" y="714356"/>
            <a:ext cx="8572560" cy="5444989"/>
          </a:xfrm>
          <a:prstGeom prst="rect">
            <a:avLst/>
          </a:prstGeom>
          <a:noFill/>
          <a:ln w="9525">
            <a:noFill/>
            <a:miter lim="800000"/>
            <a:headEnd/>
            <a:tailEnd/>
          </a:ln>
          <a:effectLst/>
        </p:spPr>
      </p:pic>
    </p:spTree>
    <p:extLst>
      <p:ext uri="{BB962C8B-B14F-4D97-AF65-F5344CB8AC3E}">
        <p14:creationId xmlns:p14="http://schemas.microsoft.com/office/powerpoint/2010/main" val="4135863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13792"/>
            <a:ext cx="8229600" cy="1143000"/>
          </a:xfrm>
        </p:spPr>
        <p:txBody>
          <a:bodyPr/>
          <a:lstStyle/>
          <a:p>
            <a:r>
              <a:rPr lang="zh-CN" altLang="en-US" b="1" dirty="0" smtClean="0"/>
              <a:t>一些未提到的问题</a:t>
            </a:r>
            <a:endParaRPr lang="zh-CN" altLang="en-US" b="1" dirty="0"/>
          </a:p>
        </p:txBody>
      </p:sp>
      <p:sp>
        <p:nvSpPr>
          <p:cNvPr id="4" name="内容占位符 3"/>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系统的安全问题</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系统的容灾机制</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运维平台</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垃圾信息的处理</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r>
              <a:rPr lang="en-US" altLang="zh-CN" dirty="0" smtClean="0">
                <a:latin typeface="微软雅黑" panose="020B0503020204020204" pitchFamily="34" charset="-122"/>
                <a:ea typeface="微软雅黑" panose="020B0503020204020204" pitchFamily="34" charset="-122"/>
              </a:rPr>
              <a:t>Passport</a:t>
            </a:r>
            <a:r>
              <a:rPr lang="zh-CN" altLang="en-US" dirty="0" smtClean="0">
                <a:latin typeface="微软雅黑" panose="020B0503020204020204" pitchFamily="34" charset="-122"/>
                <a:ea typeface="微软雅黑" panose="020B0503020204020204" pitchFamily="34" charset="-122"/>
              </a:rPr>
              <a:t>问题</a:t>
            </a:r>
            <a:endParaRPr lang="en-US" altLang="zh-CN" dirty="0" smtClean="0">
              <a:latin typeface="微软雅黑" panose="020B0503020204020204" pitchFamily="34" charset="-122"/>
              <a:ea typeface="微软雅黑" panose="020B0503020204020204" pitchFamily="34" charset="-122"/>
            </a:endParaRPr>
          </a:p>
          <a:p>
            <a:pPr lvl="1" fontAlgn="auto">
              <a:spcAft>
                <a:spcPts val="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52434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6" descr="应用部分3-02"/>
          <p:cNvPicPr>
            <a:picLocks noChangeAspect="1" noChangeArrowheads="1"/>
          </p:cNvPicPr>
          <p:nvPr/>
        </p:nvPicPr>
        <p:blipFill>
          <a:blip r:embed="rId3" cstate="print"/>
          <a:srcRect/>
          <a:stretch>
            <a:fillRect/>
          </a:stretch>
        </p:blipFill>
        <p:spPr bwMode="auto">
          <a:xfrm>
            <a:off x="-252536" y="-262632"/>
            <a:ext cx="9625033" cy="7220024"/>
          </a:xfrm>
          <a:prstGeom prst="rect">
            <a:avLst/>
          </a:prstGeom>
          <a:noFill/>
          <a:ln w="9525">
            <a:noFill/>
            <a:miter lim="800000"/>
            <a:headEnd/>
            <a:tailEnd/>
          </a:ln>
        </p:spPr>
      </p:pic>
      <p:sp>
        <p:nvSpPr>
          <p:cNvPr id="37891" name="Text Box 3"/>
          <p:cNvSpPr txBox="1">
            <a:spLocks noChangeArrowheads="1"/>
          </p:cNvSpPr>
          <p:nvPr/>
        </p:nvSpPr>
        <p:spPr bwMode="auto">
          <a:xfrm>
            <a:off x="612775" y="1773238"/>
            <a:ext cx="3816350" cy="1463675"/>
          </a:xfrm>
          <a:prstGeom prst="rect">
            <a:avLst/>
          </a:prstGeom>
          <a:noFill/>
          <a:ln w="9525">
            <a:noFill/>
            <a:miter lim="800000"/>
            <a:headEnd/>
            <a:tailEnd/>
          </a:ln>
        </p:spPr>
        <p:txBody>
          <a:bodyPr>
            <a:spAutoFit/>
          </a:bodyPr>
          <a:lstStyle/>
          <a:p>
            <a:r>
              <a:rPr lang="zh-CN" altLang="en-US" sz="5000">
                <a:solidFill>
                  <a:schemeClr val="bg1"/>
                </a:solidFill>
                <a:ea typeface="微软雅黑" pitchFamily="34" charset="-122"/>
              </a:rPr>
              <a:t>谢谢</a:t>
            </a:r>
            <a:r>
              <a:rPr lang="zh-CN" altLang="en-US" sz="5000">
                <a:solidFill>
                  <a:schemeClr val="bg1"/>
                </a:solidFill>
              </a:rPr>
              <a:t>！</a:t>
            </a:r>
          </a:p>
          <a:p>
            <a:r>
              <a:rPr lang="en-US" altLang="zh-CN" sz="4000" dirty="0">
                <a:solidFill>
                  <a:schemeClr val="bg1"/>
                </a:solidFill>
              </a:rPr>
              <a:t>Thank you!</a:t>
            </a:r>
          </a:p>
        </p:txBody>
      </p:sp>
      <p:sp>
        <p:nvSpPr>
          <p:cNvPr id="37892" name="Text Box 4"/>
          <p:cNvSpPr txBox="1">
            <a:spLocks noChangeArrowheads="1"/>
          </p:cNvSpPr>
          <p:nvPr/>
        </p:nvSpPr>
        <p:spPr bwMode="auto">
          <a:xfrm>
            <a:off x="612775" y="5534025"/>
            <a:ext cx="3744913" cy="784225"/>
          </a:xfrm>
          <a:prstGeom prst="rect">
            <a:avLst/>
          </a:prstGeom>
          <a:noFill/>
          <a:ln w="9525">
            <a:noFill/>
            <a:miter lim="800000"/>
            <a:headEnd/>
            <a:tailEnd/>
          </a:ln>
        </p:spPr>
        <p:txBody>
          <a:bodyPr>
            <a:spAutoFit/>
          </a:bodyPr>
          <a:lstStyle/>
          <a:p>
            <a:r>
              <a:rPr lang="zh-CN" altLang="en-US" sz="900" dirty="0">
                <a:solidFill>
                  <a:schemeClr val="bg2"/>
                </a:solidFill>
                <a:latin typeface="微软雅黑" pitchFamily="34" charset="-122"/>
                <a:ea typeface="微软雅黑" pitchFamily="34" charset="-122"/>
              </a:rPr>
              <a:t>北京市朝阳区北辰西路</a:t>
            </a:r>
            <a:r>
              <a:rPr lang="en-US" altLang="zh-CN" sz="900" dirty="0">
                <a:solidFill>
                  <a:schemeClr val="bg2"/>
                </a:solidFill>
                <a:latin typeface="微软雅黑" pitchFamily="34" charset="-122"/>
                <a:ea typeface="微软雅黑" pitchFamily="34" charset="-122"/>
              </a:rPr>
              <a:t>8</a:t>
            </a:r>
            <a:r>
              <a:rPr lang="zh-CN" altLang="en-US" sz="900" dirty="0">
                <a:solidFill>
                  <a:schemeClr val="bg2"/>
                </a:solidFill>
                <a:latin typeface="微软雅黑" pitchFamily="34" charset="-122"/>
                <a:ea typeface="微软雅黑" pitchFamily="34" charset="-122"/>
              </a:rPr>
              <a:t>号北辰世纪中心</a:t>
            </a:r>
            <a:r>
              <a:rPr lang="en-US" altLang="zh-CN" sz="900" dirty="0">
                <a:solidFill>
                  <a:schemeClr val="bg2"/>
                </a:solidFill>
                <a:latin typeface="微软雅黑" pitchFamily="34" charset="-122"/>
                <a:ea typeface="微软雅黑" pitchFamily="34" charset="-122"/>
              </a:rPr>
              <a:t>A</a:t>
            </a:r>
            <a:r>
              <a:rPr lang="zh-CN" altLang="en-US" sz="900" dirty="0">
                <a:solidFill>
                  <a:schemeClr val="bg2"/>
                </a:solidFill>
                <a:latin typeface="微软雅黑" pitchFamily="34" charset="-122"/>
                <a:ea typeface="微软雅黑" pitchFamily="34" charset="-122"/>
              </a:rPr>
              <a:t>座</a:t>
            </a:r>
            <a:r>
              <a:rPr lang="en-US" altLang="zh-CN" sz="900" dirty="0">
                <a:solidFill>
                  <a:schemeClr val="bg2"/>
                </a:solidFill>
                <a:latin typeface="微软雅黑" pitchFamily="34" charset="-122"/>
                <a:ea typeface="微软雅黑" pitchFamily="34" charset="-122"/>
              </a:rPr>
              <a:t>6</a:t>
            </a:r>
            <a:r>
              <a:rPr lang="zh-CN" altLang="en-US" sz="900" dirty="0">
                <a:solidFill>
                  <a:schemeClr val="bg2"/>
                </a:solidFill>
                <a:latin typeface="微软雅黑" pitchFamily="34" charset="-122"/>
                <a:ea typeface="微软雅黑" pitchFamily="34" charset="-122"/>
              </a:rPr>
              <a:t>层</a:t>
            </a:r>
          </a:p>
          <a:p>
            <a:r>
              <a:rPr lang="en-US" altLang="zh-CN" sz="900" dirty="0">
                <a:solidFill>
                  <a:schemeClr val="bg2"/>
                </a:solidFill>
              </a:rPr>
              <a:t>6F Building A, North-Star Century Center, </a:t>
            </a:r>
            <a:r>
              <a:rPr lang="en-US" altLang="zh-CN" sz="900" dirty="0" smtClean="0">
                <a:solidFill>
                  <a:schemeClr val="bg2"/>
                </a:solidFill>
              </a:rPr>
              <a:t>Street</a:t>
            </a:r>
            <a:r>
              <a:rPr lang="en-US" altLang="zh-CN" sz="900" dirty="0">
                <a:solidFill>
                  <a:schemeClr val="bg2"/>
                </a:solidFill>
              </a:rPr>
              <a:t>,</a:t>
            </a:r>
          </a:p>
          <a:p>
            <a:r>
              <a:rPr lang="en-US" altLang="zh-CN" sz="900" dirty="0" smtClean="0">
                <a:solidFill>
                  <a:schemeClr val="bg2"/>
                </a:solidFill>
              </a:rPr>
              <a:t>, </a:t>
            </a:r>
            <a:r>
              <a:rPr lang="en-US" altLang="zh-CN" sz="900" dirty="0">
                <a:solidFill>
                  <a:schemeClr val="bg2"/>
                </a:solidFill>
              </a:rPr>
              <a:t>Beijing 100101</a:t>
            </a:r>
          </a:p>
          <a:p>
            <a:r>
              <a:rPr lang="en-US" altLang="zh-CN" sz="900" dirty="0">
                <a:solidFill>
                  <a:schemeClr val="bg2"/>
                </a:solidFill>
              </a:rPr>
              <a:t>T. 010-5895 1234   F. 010-5895 1234</a:t>
            </a:r>
          </a:p>
          <a:p>
            <a:r>
              <a:rPr lang="en-US" altLang="zh-CN" sz="900" dirty="0">
                <a:solidFill>
                  <a:schemeClr val="bg2"/>
                </a:solidFill>
              </a:rPr>
              <a:t>E. xingming@jd.com   www.jd.com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642910" y="242886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zh-CN" altLang="en-US" sz="3300" b="1" dirty="0" smtClean="0">
                <a:solidFill>
                  <a:srgbClr val="FF0000"/>
                </a:solidFill>
                <a:latin typeface="微软雅黑" panose="020B0503020204020204" pitchFamily="34" charset="-122"/>
                <a:ea typeface="微软雅黑" panose="020B0503020204020204" pitchFamily="34" charset="-122"/>
              </a:rPr>
              <a:t>语言不是可伸缩性的关键，架构才是关键</a:t>
            </a:r>
            <a:endParaRPr lang="zh-CN" altLang="en-US" sz="33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1780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06400" y="776288"/>
            <a:ext cx="8210550" cy="935037"/>
          </a:xfrm>
          <a:prstGeom prst="rect">
            <a:avLst/>
          </a:prstGeom>
        </p:spPr>
        <p:txBody>
          <a:bodyPr vert="horz" lIns="91440" tIns="45720" rIns="91440" bIns="45720" rtlCol="0" anchor="ctr">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sz="4400" b="1" i="0" u="none" strike="noStrike" kern="1200" cap="none" spc="0" normalizeH="0" baseline="0" noProof="0" dirty="0" smtClean="0">
                <a:ln>
                  <a:noFill/>
                </a:ln>
                <a:effectLst/>
                <a:uLnTx/>
                <a:uFillTx/>
                <a:latin typeface="微软雅黑" pitchFamily="34" charset="-122"/>
                <a:ea typeface="微软雅黑" pitchFamily="34" charset="-122"/>
                <a:cs typeface="+mj-cs"/>
              </a:rPr>
              <a:t>网站架构的目标</a:t>
            </a:r>
            <a:endParaRPr kumimoji="0" lang="zh-CN" sz="4400" b="1" i="0" u="none" strike="noStrike" kern="1200" cap="none" spc="0" normalizeH="0" baseline="0" noProof="0" dirty="0">
              <a:ln>
                <a:noFill/>
              </a:ln>
              <a:effectLst/>
              <a:uLnTx/>
              <a:uFillTx/>
              <a:latin typeface="微软雅黑" pitchFamily="34" charset="-122"/>
              <a:ea typeface="微软雅黑" pitchFamily="34" charset="-122"/>
              <a:cs typeface="+mj-cs"/>
            </a:endParaRPr>
          </a:p>
        </p:txBody>
      </p:sp>
      <p:sp>
        <p:nvSpPr>
          <p:cNvPr id="4" name="Rectangle 3"/>
          <p:cNvSpPr txBox="1">
            <a:spLocks noChangeArrowheads="1"/>
          </p:cNvSpPr>
          <p:nvPr/>
        </p:nvSpPr>
        <p:spPr>
          <a:xfrm>
            <a:off x="395288" y="1855788"/>
            <a:ext cx="8229600" cy="4310062"/>
          </a:xfrm>
          <a:prstGeom prst="rect">
            <a:avLst/>
          </a:prstGeom>
        </p:spPr>
        <p:txBody>
          <a:bodyPr vert="horz" lIns="91440" tIns="45720" rIns="91440" bIns="45720" rtlCol="0">
            <a:normAutofit/>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sz="3200" b="0" i="0" u="none" strike="noStrike" kern="1200" cap="none" spc="0" normalizeH="0" baseline="0" noProof="0" dirty="0" smtClean="0">
                <a:ln>
                  <a:noFill/>
                </a:ln>
                <a:effectLst/>
                <a:uLnTx/>
                <a:uFillTx/>
                <a:latin typeface="微软雅黑" pitchFamily="34" charset="-122"/>
                <a:ea typeface="微软雅黑" pitchFamily="34" charset="-122"/>
                <a:cs typeface="+mn-cs"/>
              </a:rPr>
              <a:t>高可用性(</a:t>
            </a:r>
            <a:r>
              <a:rPr kumimoji="0" lang="zh-CN" sz="3200" b="0" i="0" u="none" strike="noStrike" kern="1200" cap="none" spc="0" normalizeH="0" baseline="0" noProof="0" dirty="0" smtClean="0">
                <a:ln>
                  <a:noFill/>
                </a:ln>
                <a:solidFill>
                  <a:schemeClr val="tx2">
                    <a:lumMod val="60000"/>
                    <a:lumOff val="40000"/>
                  </a:schemeClr>
                </a:solidFill>
                <a:effectLst/>
                <a:uLnTx/>
                <a:uFillTx/>
                <a:latin typeface="微软雅黑" pitchFamily="34" charset="-122"/>
                <a:ea typeface="微软雅黑" pitchFamily="34" charset="-122"/>
                <a:cs typeface="+mn-cs"/>
              </a:rPr>
              <a:t>H</a:t>
            </a:r>
            <a:r>
              <a:rPr kumimoji="0" lang="zh-CN" sz="3200" b="0" i="0" u="none" strike="noStrike" kern="1200" cap="none" spc="0" normalizeH="0" baseline="0" noProof="0" dirty="0" smtClean="0">
                <a:ln>
                  <a:noFill/>
                </a:ln>
                <a:effectLst/>
                <a:uLnTx/>
                <a:uFillTx/>
                <a:latin typeface="微软雅黑" pitchFamily="34" charset="-122"/>
                <a:ea typeface="微软雅黑" pitchFamily="34" charset="-122"/>
                <a:cs typeface="+mn-cs"/>
              </a:rPr>
              <a:t>igh</a:t>
            </a:r>
            <a:r>
              <a:rPr kumimoji="0" lang="zh-CN" sz="3200" b="0" i="0" u="none" strike="noStrike" kern="1200" cap="none" spc="0" normalizeH="0" baseline="0" noProof="0" dirty="0" smtClean="0">
                <a:ln>
                  <a:noFill/>
                </a:ln>
                <a:solidFill>
                  <a:schemeClr val="accent6"/>
                </a:solidFill>
                <a:effectLst/>
                <a:uLnTx/>
                <a:uFillTx/>
                <a:latin typeface="微软雅黑" pitchFamily="34" charset="-122"/>
                <a:ea typeface="微软雅黑" pitchFamily="34" charset="-122"/>
                <a:cs typeface="+mn-cs"/>
              </a:rPr>
              <a:t> </a:t>
            </a:r>
            <a:r>
              <a:rPr kumimoji="0" lang="zh-CN" sz="3200" b="0" i="0" u="none" strike="noStrike" kern="1200" cap="none" spc="0" normalizeH="0" baseline="0" noProof="0" dirty="0" smtClean="0">
                <a:ln>
                  <a:noFill/>
                </a:ln>
                <a:solidFill>
                  <a:schemeClr val="accent1"/>
                </a:solidFill>
                <a:effectLst/>
                <a:uLnTx/>
                <a:uFillTx/>
                <a:latin typeface="微软雅黑" pitchFamily="34" charset="-122"/>
                <a:ea typeface="微软雅黑" pitchFamily="34" charset="-122"/>
                <a:cs typeface="+mn-cs"/>
              </a:rPr>
              <a:t>A</a:t>
            </a:r>
            <a:r>
              <a:rPr kumimoji="0" lang="zh-CN" sz="3200" b="0" i="0" u="none" strike="noStrike" kern="1200" cap="none" spc="0" normalizeH="0" baseline="0" noProof="0" dirty="0" smtClean="0">
                <a:ln>
                  <a:noFill/>
                </a:ln>
                <a:effectLst/>
                <a:uLnTx/>
                <a:uFillTx/>
                <a:latin typeface="微软雅黑" pitchFamily="34" charset="-122"/>
                <a:ea typeface="微软雅黑" pitchFamily="34" charset="-122"/>
                <a:cs typeface="+mn-cs"/>
              </a:rPr>
              <a:t>vailability)</a:t>
            </a:r>
          </a:p>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sz="3200" b="0" i="0" u="none" strike="noStrike" kern="1200" cap="none" spc="0" normalizeH="0" baseline="0" noProof="0" dirty="0" smtClean="0">
                <a:ln>
                  <a:noFill/>
                </a:ln>
                <a:effectLst/>
                <a:uLnTx/>
                <a:uFillTx/>
                <a:latin typeface="微软雅黑" pitchFamily="34" charset="-122"/>
                <a:ea typeface="微软雅黑" pitchFamily="34" charset="-122"/>
                <a:cs typeface="+mn-cs"/>
              </a:rPr>
              <a:t>可伸缩性(Scalability)</a:t>
            </a:r>
          </a:p>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sz="3200" b="0" i="0" u="none" strike="noStrike" kern="1200" cap="none" spc="0" normalizeH="0" baseline="0" noProof="0" dirty="0" smtClean="0">
                <a:ln>
                  <a:noFill/>
                </a:ln>
                <a:effectLst/>
                <a:uLnTx/>
                <a:uFillTx/>
                <a:latin typeface="微软雅黑" pitchFamily="34" charset="-122"/>
                <a:ea typeface="微软雅黑" pitchFamily="34" charset="-122"/>
                <a:cs typeface="+mn-cs"/>
              </a:rPr>
              <a:t>高性能(High Performance)</a:t>
            </a:r>
          </a:p>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defRPr/>
            </a:pPr>
            <a:endParaRPr kumimoji="0" lang="zh-CN" sz="3200" b="0" i="0" u="none" strike="noStrike" kern="1200" cap="none" spc="0" normalizeH="0" baseline="0" noProof="0" dirty="0">
              <a:ln>
                <a:noFill/>
              </a:ln>
              <a:solidFill>
                <a:schemeClr val="tx1">
                  <a:tint val="75000"/>
                </a:schemeClr>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218906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728690" y="2530479"/>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zh-CN" altLang="en-US" sz="7200" dirty="0" smtClean="0">
                <a:latin typeface="微软雅黑" panose="020B0503020204020204" pitchFamily="34" charset="-122"/>
                <a:ea typeface="微软雅黑" panose="020B0503020204020204" pitchFamily="34" charset="-122"/>
              </a:rPr>
              <a:t>正题开始</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501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642910" y="2428868"/>
            <a:ext cx="7772400" cy="207170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zh-CN" altLang="en-US" sz="4000" b="1" dirty="0" smtClean="0">
                <a:latin typeface="微软雅黑" panose="020B0503020204020204" pitchFamily="34" charset="-122"/>
                <a:ea typeface="微软雅黑" panose="020B0503020204020204" pitchFamily="34" charset="-122"/>
              </a:rPr>
              <a:t>网站建立初期</a:t>
            </a:r>
            <a:endParaRPr lang="zh-CN" altLang="en-US"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1519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13792"/>
            <a:ext cx="8229600" cy="1143000"/>
          </a:xfrm>
        </p:spPr>
        <p:txBody>
          <a:bodyPr>
            <a:normAutofit/>
          </a:bodyPr>
          <a:lstStyle/>
          <a:p>
            <a:r>
              <a:rPr lang="zh-CN" altLang="en-US" dirty="0" smtClean="0"/>
              <a:t>需求</a:t>
            </a:r>
            <a:r>
              <a:rPr lang="en-US" altLang="zh-CN" dirty="0" smtClean="0"/>
              <a:t>&amp;</a:t>
            </a:r>
            <a:r>
              <a:rPr lang="zh-CN" altLang="en-US" dirty="0" smtClean="0"/>
              <a:t>特点</a:t>
            </a:r>
            <a:endParaRPr lang="zh-CN" altLang="en-US" dirty="0"/>
          </a:p>
        </p:txBody>
      </p:sp>
      <p:sp>
        <p:nvSpPr>
          <p:cNvPr id="4" name="内容占位符 7"/>
          <p:cNvSpPr txBox="1">
            <a:spLocks/>
          </p:cNvSpPr>
          <p:nvPr/>
        </p:nvSpPr>
        <p:spPr>
          <a:xfrm>
            <a:off x="357158" y="3857628"/>
            <a:ext cx="8286808" cy="2286016"/>
          </a:xfrm>
          <a:prstGeom prst="rect">
            <a:avLst/>
          </a:prstGeom>
        </p:spPr>
        <p:txBody>
          <a:bodyPr vert="horz" lIns="91440" tIns="45720" rIns="91440" bIns="45720" rtlCol="0" anchor="ctr">
            <a:normAutofit/>
          </a:bodyPr>
          <a:lstStyle>
            <a:defPPr>
              <a:defRPr lang="zh-CN"/>
            </a:defPPr>
            <a:lvl1pPr algn="l" rtl="0" fontAlgn="base">
              <a:spcBef>
                <a:spcPct val="0"/>
              </a:spcBef>
              <a:spcAft>
                <a:spcPct val="0"/>
              </a:spcAft>
              <a:defRPr sz="1200" kern="1200">
                <a:solidFill>
                  <a:schemeClr val="tx1">
                    <a:tint val="75000"/>
                  </a:schemeClr>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r>
              <a:rPr lang="zh-CN" altLang="en-US" sz="2800" dirty="0" smtClean="0">
                <a:solidFill>
                  <a:schemeClr val="tx1"/>
                </a:solidFill>
                <a:latin typeface="微软雅黑" panose="020B0503020204020204" pitchFamily="34" charset="-122"/>
                <a:ea typeface="微软雅黑" panose="020B0503020204020204" pitchFamily="34" charset="-122"/>
              </a:rPr>
              <a:t>数据</a:t>
            </a:r>
            <a:endParaRPr lang="en-US" altLang="zh-CN" sz="2800" dirty="0" smtClean="0">
              <a:solidFill>
                <a:schemeClr val="tx1"/>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访问量：少于</a:t>
            </a:r>
            <a:r>
              <a:rPr lang="en-US" altLang="zh-CN" dirty="0" smtClean="0">
                <a:latin typeface="微软雅黑" panose="020B0503020204020204" pitchFamily="34" charset="-122"/>
                <a:ea typeface="微软雅黑" panose="020B0503020204020204" pitchFamily="34" charset="-122"/>
              </a:rPr>
              <a:t>10000</a:t>
            </a:r>
          </a:p>
          <a:p>
            <a:pPr marL="742950" lvl="1"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数据量：少于</a:t>
            </a:r>
            <a:r>
              <a:rPr lang="en-US" altLang="zh-CN" dirty="0" smtClean="0">
                <a:latin typeface="微软雅黑" panose="020B0503020204020204" pitchFamily="34" charset="-122"/>
                <a:ea typeface="微软雅黑" panose="020B0503020204020204" pitchFamily="34" charset="-122"/>
              </a:rPr>
              <a:t>10000</a:t>
            </a:r>
          </a:p>
          <a:p>
            <a:r>
              <a:rPr lang="zh-CN" altLang="en-US" sz="2800" dirty="0" smtClean="0">
                <a:solidFill>
                  <a:schemeClr val="tx1"/>
                </a:solidFill>
                <a:latin typeface="微软雅黑" panose="020B0503020204020204" pitchFamily="34" charset="-122"/>
                <a:ea typeface="微软雅黑" panose="020B0503020204020204" pitchFamily="34" charset="-122"/>
              </a:rPr>
              <a:t>代码量：少</a:t>
            </a:r>
            <a:endParaRPr lang="en-US" altLang="zh-CN" sz="2800" dirty="0" smtClean="0">
              <a:solidFill>
                <a:schemeClr val="tx1"/>
              </a:solidFill>
              <a:latin typeface="微软雅黑" panose="020B0503020204020204" pitchFamily="34" charset="-122"/>
              <a:ea typeface="微软雅黑" panose="020B0503020204020204" pitchFamily="34" charset="-122"/>
            </a:endParaRPr>
          </a:p>
          <a:p>
            <a:r>
              <a:rPr lang="zh-CN" altLang="en-US" sz="2800" dirty="0" smtClean="0">
                <a:solidFill>
                  <a:schemeClr val="tx1"/>
                </a:solidFill>
                <a:latin typeface="微软雅黑" panose="020B0503020204020204" pitchFamily="34" charset="-122"/>
                <a:ea typeface="微软雅黑" panose="020B0503020204020204" pitchFamily="34" charset="-122"/>
              </a:rPr>
              <a:t>对安全性要求：不高</a:t>
            </a:r>
            <a:endParaRPr lang="en-US" altLang="zh-CN" sz="2800" dirty="0" smtClean="0">
              <a:solidFill>
                <a:schemeClr val="tx1"/>
              </a:solidFill>
              <a:latin typeface="微软雅黑" panose="020B0503020204020204" pitchFamily="34" charset="-122"/>
              <a:ea typeface="微软雅黑" panose="020B0503020204020204" pitchFamily="34" charset="-122"/>
            </a:endParaRPr>
          </a:p>
        </p:txBody>
      </p:sp>
      <p:sp>
        <p:nvSpPr>
          <p:cNvPr id="5" name="内容占位符 7"/>
          <p:cNvSpPr txBox="1">
            <a:spLocks/>
          </p:cNvSpPr>
          <p:nvPr/>
        </p:nvSpPr>
        <p:spPr>
          <a:xfrm>
            <a:off x="357158" y="2071678"/>
            <a:ext cx="8286808" cy="1285884"/>
          </a:xfrm>
          <a:prstGeom prst="rect">
            <a:avLst/>
          </a:prstGeom>
        </p:spPr>
        <p:txBody>
          <a:bodyPr vert="horz" lIns="91440" tIns="45720" rIns="91440" bIns="45720" rtlCol="0">
            <a:normAutofit/>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r>
              <a:rPr lang="zh-CN" altLang="en-US" sz="2800" dirty="0" smtClean="0">
                <a:latin typeface="微软雅黑" panose="020B0503020204020204" pitchFamily="34" charset="-122"/>
                <a:ea typeface="微软雅黑" panose="020B0503020204020204" pitchFamily="34" charset="-122"/>
              </a:rPr>
              <a:t>能够正常访问</a:t>
            </a:r>
            <a:endParaRPr lang="en-US" altLang="zh-CN" sz="2800" dirty="0" smtClean="0">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r>
              <a:rPr lang="zh-CN" altLang="en-US" sz="2800" dirty="0" smtClean="0">
                <a:latin typeface="微软雅黑" panose="020B0503020204020204" pitchFamily="34" charset="-122"/>
                <a:ea typeface="微软雅黑" panose="020B0503020204020204" pitchFamily="34" charset="-122"/>
              </a:rPr>
              <a:t>开发效率高</a:t>
            </a:r>
            <a:endParaRPr kumimoji="0" lang="en-US" altLang="zh-CN" sz="28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6" name="TextBox 5"/>
          <p:cNvSpPr txBox="1"/>
          <p:nvPr/>
        </p:nvSpPr>
        <p:spPr>
          <a:xfrm>
            <a:off x="405620" y="1357298"/>
            <a:ext cx="1523174" cy="707886"/>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需求</a:t>
            </a:r>
            <a:r>
              <a:rPr lang="zh-CN" altLang="en-US" sz="4000" b="1" dirty="0" smtClean="0">
                <a:latin typeface="微软雅黑" panose="020B0503020204020204" pitchFamily="34" charset="-122"/>
                <a:ea typeface="微软雅黑" panose="020B0503020204020204" pitchFamily="34" charset="-122"/>
              </a:rPr>
              <a:t>：</a:t>
            </a:r>
            <a:endParaRPr lang="zh-CN" altLang="en-US" sz="4000"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428596" y="3143248"/>
            <a:ext cx="1523174" cy="707886"/>
          </a:xfrm>
          <a:prstGeom prst="rect">
            <a:avLst/>
          </a:prstGeom>
          <a:noFill/>
        </p:spPr>
        <p:txBody>
          <a:bodyPr wrap="none" rtlCol="0">
            <a:spAutoFit/>
          </a:bodyPr>
          <a:lstStyle/>
          <a:p>
            <a:r>
              <a:rPr lang="zh-CN" altLang="en-US" sz="3200" b="1" dirty="0" smtClean="0">
                <a:latin typeface="微软雅黑" panose="020B0503020204020204" pitchFamily="34" charset="-122"/>
                <a:ea typeface="微软雅黑" panose="020B0503020204020204" pitchFamily="34" charset="-122"/>
              </a:rPr>
              <a:t>特点</a:t>
            </a:r>
            <a:r>
              <a:rPr lang="zh-CN" altLang="en-US" sz="4000" b="1" dirty="0" smtClean="0">
                <a:latin typeface="微软雅黑" panose="020B0503020204020204" pitchFamily="34" charset="-122"/>
                <a:ea typeface="微软雅黑" panose="020B0503020204020204" pitchFamily="34" charset="-122"/>
              </a:rPr>
              <a:t>：</a:t>
            </a:r>
            <a:endParaRPr lang="zh-CN" altLang="en-US"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0700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C91523"/>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4023</TotalTime>
  <Words>1905</Words>
  <Application>Microsoft Office PowerPoint</Application>
  <PresentationFormat>全屏显示(4:3)</PresentationFormat>
  <Paragraphs>255</Paragraphs>
  <Slides>49</Slides>
  <Notes>12</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PowerPoint 演示文稿</vt:lpstr>
      <vt:lpstr>什么是架构？</vt:lpstr>
      <vt:lpstr>  设计架构的意义？</vt:lpstr>
      <vt:lpstr>PowerPoint 演示文稿</vt:lpstr>
      <vt:lpstr>PowerPoint 演示文稿</vt:lpstr>
      <vt:lpstr>PowerPoint 演示文稿</vt:lpstr>
      <vt:lpstr>PowerPoint 演示文稿</vt:lpstr>
      <vt:lpstr>PowerPoint 演示文稿</vt:lpstr>
      <vt:lpstr>需求&amp;特点</vt:lpstr>
      <vt:lpstr>PowerPoint 演示文稿</vt:lpstr>
      <vt:lpstr>PowerPoint 演示文稿</vt:lpstr>
      <vt:lpstr>问题</vt:lpstr>
      <vt:lpstr>PowerPoint 演示文稿</vt:lpstr>
      <vt:lpstr>PowerPoint 演示文稿</vt:lpstr>
      <vt:lpstr>PowerPoint 演示文稿</vt:lpstr>
      <vt:lpstr>问题</vt:lpstr>
      <vt:lpstr>解决</vt:lpstr>
      <vt:lpstr>特点</vt:lpstr>
      <vt:lpstr>PowerPoint 演示文稿</vt:lpstr>
      <vt:lpstr>负载均衡</vt:lpstr>
      <vt:lpstr>DNS负载均衡</vt:lpstr>
      <vt:lpstr>反向代理负载均衡</vt:lpstr>
      <vt:lpstr>Linux Virtual Server(LVS)</vt:lpstr>
      <vt:lpstr>PowerPoint 演示文稿</vt:lpstr>
      <vt:lpstr>PowerPoint 演示文稿</vt:lpstr>
      <vt:lpstr>PowerPoint 演示文稿</vt:lpstr>
      <vt:lpstr>Failover</vt:lpstr>
      <vt:lpstr>Failover</vt:lpstr>
      <vt:lpstr>Content Delivery Network</vt:lpstr>
      <vt:lpstr>PowerPoint 演示文稿</vt:lpstr>
      <vt:lpstr>问题</vt:lpstr>
      <vt:lpstr>解决</vt:lpstr>
      <vt:lpstr>中间层服务设计</vt:lpstr>
      <vt:lpstr>分布式缓存</vt:lpstr>
      <vt:lpstr>分布式存储</vt:lpstr>
      <vt:lpstr>PowerPoint 演示文稿</vt:lpstr>
      <vt:lpstr>数据水平切分&amp;搜索引擎</vt:lpstr>
      <vt:lpstr>日志系统&amp;开放平台</vt:lpstr>
      <vt:lpstr>PowerPoint 演示文稿</vt:lpstr>
      <vt:lpstr>问题</vt:lpstr>
      <vt:lpstr>解决</vt:lpstr>
      <vt:lpstr>动态服务管理系统</vt:lpstr>
      <vt:lpstr>PowerPoint 演示文稿</vt:lpstr>
      <vt:lpstr>消息总线</vt:lpstr>
      <vt:lpstr>离线分析系统</vt:lpstr>
      <vt:lpstr>多种框架平台</vt:lpstr>
      <vt:lpstr>PowerPoint 演示文稿</vt:lpstr>
      <vt:lpstr>一些未提到的问题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郑贵楠</dc:creator>
  <cp:lastModifiedBy>zhenggn</cp:lastModifiedBy>
  <cp:revision>670</cp:revision>
  <dcterms:created xsi:type="dcterms:W3CDTF">2013-04-22T06:54:50Z</dcterms:created>
  <dcterms:modified xsi:type="dcterms:W3CDTF">2016-07-20T14:12:29Z</dcterms:modified>
</cp:coreProperties>
</file>