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93cddff84e6943bf"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63" r:id="rId4"/>
    <p:sldId id="264" r:id="rId5"/>
    <p:sldId id="268" r:id="rId6"/>
    <p:sldId id="269" r:id="rId7"/>
    <p:sldId id="267" r:id="rId8"/>
    <p:sldId id="266" r:id="rId9"/>
    <p:sldId id="259" r:id="rId10"/>
    <p:sldId id="258" r:id="rId11"/>
    <p:sldId id="271" r:id="rId12"/>
    <p:sldId id="262" r:id="rId13"/>
    <p:sldId id="272" r:id="rId14"/>
    <p:sldId id="273" r:id="rId15"/>
    <p:sldId id="257" r:id="rId16"/>
    <p:sldId id="274" r:id="rId17"/>
    <p:sldId id="26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152" autoAdjust="0"/>
  </p:normalViewPr>
  <p:slideViewPr>
    <p:cSldViewPr snapToGrid="0">
      <p:cViewPr varScale="1">
        <p:scale>
          <a:sx n="74" d="100"/>
          <a:sy n="74" d="100"/>
        </p:scale>
        <p:origin x="9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B2BA6-F33F-4CAD-8179-5EF1ED2124A9}" type="datetimeFigureOut">
              <a:rPr lang="zh-CN" altLang="en-US" smtClean="0"/>
              <a:t>2018/7/11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38D06-FD24-4822-B058-0C0E8D6591C7}" type="slidenum">
              <a:rPr lang="zh-CN" altLang="en-US" smtClean="0"/>
              <a:t>‹#›</a:t>
            </a:fld>
            <a:endParaRPr lang="zh-CN" altLang="en-US"/>
          </a:p>
        </p:txBody>
      </p:sp>
    </p:spTree>
    <p:extLst>
      <p:ext uri="{BB962C8B-B14F-4D97-AF65-F5344CB8AC3E}">
        <p14:creationId xmlns:p14="http://schemas.microsoft.com/office/powerpoint/2010/main" val="318870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前四种都是同步的，只有最后一种才是异步 </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2</a:t>
            </a:fld>
            <a:endParaRPr lang="zh-CN" altLang="en-US"/>
          </a:p>
        </p:txBody>
      </p:sp>
    </p:spTree>
    <p:extLst>
      <p:ext uri="{BB962C8B-B14F-4D97-AF65-F5344CB8AC3E}">
        <p14:creationId xmlns:p14="http://schemas.microsoft.com/office/powerpoint/2010/main" val="184590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Subscription</a:t>
            </a:r>
            <a:r>
              <a:rPr lang="zh-CN" altLang="en-US" sz="1200" b="0" i="0" kern="1200" dirty="0" smtClean="0">
                <a:solidFill>
                  <a:schemeClr val="tx1"/>
                </a:solidFill>
                <a:effectLst/>
                <a:latin typeface="+mn-lt"/>
                <a:ea typeface="+mn-ea"/>
                <a:cs typeface="+mn-cs"/>
              </a:rPr>
              <a:t>是</a:t>
            </a:r>
            <a:r>
              <a:rPr lang="en-US" altLang="zh-CN" dirty="0" smtClean="0"/>
              <a:t>Publisher</a:t>
            </a:r>
            <a:r>
              <a:rPr lang="zh-CN" altLang="en-US" sz="1200" b="0" i="0" kern="1200" dirty="0" smtClean="0">
                <a:solidFill>
                  <a:schemeClr val="tx1"/>
                </a:solidFill>
                <a:effectLst/>
                <a:latin typeface="+mn-lt"/>
                <a:ea typeface="+mn-ea"/>
                <a:cs typeface="+mn-cs"/>
              </a:rPr>
              <a:t>和</a:t>
            </a:r>
            <a:r>
              <a:rPr lang="en-US" altLang="zh-CN" dirty="0" smtClean="0"/>
              <a:t>Subscriber</a:t>
            </a:r>
            <a:r>
              <a:rPr lang="zh-CN" altLang="en-US" sz="1200" b="0" i="0" kern="1200" dirty="0" smtClean="0">
                <a:solidFill>
                  <a:schemeClr val="tx1"/>
                </a:solidFill>
                <a:effectLst/>
                <a:latin typeface="+mn-lt"/>
                <a:ea typeface="+mn-ea"/>
                <a:cs typeface="+mn-cs"/>
              </a:rPr>
              <a:t>的“中间人”</a:t>
            </a:r>
            <a:endParaRPr lang="en-US" altLang="zh-CN" sz="1200" b="0" i="0" kern="1200" dirty="0" smtClean="0">
              <a:solidFill>
                <a:schemeClr val="tx1"/>
              </a:solidFill>
              <a:effectLst/>
              <a:latin typeface="+mn-lt"/>
              <a:ea typeface="+mn-ea"/>
              <a:cs typeface="+mn-cs"/>
            </a:endParaRPr>
          </a:p>
          <a:p>
            <a:r>
              <a:rPr lang="en-US" altLang="zh-CN" dirty="0" smtClean="0"/>
              <a:t>Publisher</a:t>
            </a:r>
            <a:r>
              <a:rPr lang="zh-CN" altLang="en-US" sz="1200" b="0" i="0" kern="1200" dirty="0" smtClean="0">
                <a:solidFill>
                  <a:schemeClr val="tx1"/>
                </a:solidFill>
                <a:effectLst/>
                <a:latin typeface="+mn-lt"/>
                <a:ea typeface="+mn-ea"/>
                <a:cs typeface="+mn-cs"/>
              </a:rPr>
              <a:t>和</a:t>
            </a:r>
            <a:r>
              <a:rPr lang="en-US" altLang="zh-CN" dirty="0" smtClean="0"/>
              <a:t>Subscriber</a:t>
            </a:r>
            <a:r>
              <a:rPr lang="zh-CN" altLang="en-US" sz="1200" b="0" i="0" kern="1200" dirty="0" smtClean="0">
                <a:solidFill>
                  <a:schemeClr val="tx1"/>
                </a:solidFill>
                <a:effectLst/>
                <a:latin typeface="+mn-lt"/>
                <a:ea typeface="+mn-ea"/>
                <a:cs typeface="+mn-cs"/>
              </a:rPr>
              <a:t>融合了迭代器模式和观察者模式。</a:t>
            </a:r>
            <a:endParaRPr lang="en-US" altLang="zh-CN" sz="1200" b="0" i="0" kern="1200" dirty="0" smtClean="0">
              <a:solidFill>
                <a:schemeClr val="tx1"/>
              </a:solidFill>
              <a:effectLst/>
              <a:latin typeface="+mn-lt"/>
              <a:ea typeface="+mn-ea"/>
              <a:cs typeface="+mn-cs"/>
            </a:endParaRPr>
          </a:p>
          <a:p>
            <a:r>
              <a:rPr lang="en-US" altLang="zh-CN" dirty="0" smtClean="0"/>
              <a:t>Processor</a:t>
            </a:r>
            <a:r>
              <a:rPr lang="zh-CN" altLang="en-US" sz="1200" b="0" i="0" kern="1200" dirty="0" smtClean="0">
                <a:solidFill>
                  <a:schemeClr val="tx1"/>
                </a:solidFill>
                <a:effectLst/>
                <a:latin typeface="+mn-lt"/>
                <a:ea typeface="+mn-ea"/>
                <a:cs typeface="+mn-cs"/>
              </a:rPr>
              <a:t>集</a:t>
            </a:r>
            <a:r>
              <a:rPr lang="en-US" altLang="zh-CN" dirty="0" smtClean="0"/>
              <a:t>Publisher</a:t>
            </a:r>
            <a:r>
              <a:rPr lang="zh-CN" altLang="en-US" sz="1200" b="0" i="0" kern="1200" dirty="0" smtClean="0">
                <a:solidFill>
                  <a:schemeClr val="tx1"/>
                </a:solidFill>
                <a:effectLst/>
                <a:latin typeface="+mn-lt"/>
                <a:ea typeface="+mn-ea"/>
                <a:cs typeface="+mn-cs"/>
              </a:rPr>
              <a:t>和</a:t>
            </a:r>
            <a:r>
              <a:rPr lang="en-US" altLang="zh-CN" dirty="0" smtClean="0"/>
              <a:t>Subscriber</a:t>
            </a:r>
            <a:r>
              <a:rPr lang="zh-CN" altLang="en-US" sz="1200" b="0" i="0" kern="1200" dirty="0" smtClean="0">
                <a:solidFill>
                  <a:schemeClr val="tx1"/>
                </a:solidFill>
                <a:effectLst/>
                <a:latin typeface="+mn-lt"/>
                <a:ea typeface="+mn-ea"/>
                <a:cs typeface="+mn-cs"/>
              </a:rPr>
              <a:t>于一身。</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16</a:t>
            </a:fld>
            <a:endParaRPr lang="zh-CN" altLang="en-US"/>
          </a:p>
        </p:txBody>
      </p:sp>
    </p:spTree>
    <p:extLst>
      <p:ext uri="{BB962C8B-B14F-4D97-AF65-F5344CB8AC3E}">
        <p14:creationId xmlns:p14="http://schemas.microsoft.com/office/powerpoint/2010/main" val="14908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流是由生产者生产并由一个或多个消费者消费的元素（</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）的序列。 这种生产者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消费者模型也被称为</a:t>
            </a:r>
            <a:r>
              <a:rPr lang="en-US" altLang="zh-CN" sz="1200" b="0" i="0" kern="1200" dirty="0" smtClean="0">
                <a:solidFill>
                  <a:schemeClr val="tx1"/>
                </a:solidFill>
                <a:effectLst/>
                <a:latin typeface="+mn-lt"/>
                <a:ea typeface="+mn-ea"/>
                <a:cs typeface="+mn-cs"/>
              </a:rPr>
              <a:t>source/sink</a:t>
            </a:r>
            <a:r>
              <a:rPr lang="zh-CN" altLang="en-US" sz="1200" b="0" i="0" kern="1200" dirty="0" smtClean="0">
                <a:solidFill>
                  <a:schemeClr val="tx1"/>
                </a:solidFill>
                <a:effectLst/>
                <a:latin typeface="+mn-lt"/>
                <a:ea typeface="+mn-ea"/>
                <a:cs typeface="+mn-cs"/>
              </a:rPr>
              <a:t>模型或发布者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订阅者（</a:t>
            </a:r>
            <a:r>
              <a:rPr lang="en-US" altLang="zh-CN" sz="1200" b="0" i="0" kern="1200" dirty="0" smtClean="0">
                <a:solidFill>
                  <a:schemeClr val="tx1"/>
                </a:solidFill>
                <a:effectLst/>
                <a:latin typeface="+mn-lt"/>
                <a:ea typeface="+mn-ea"/>
                <a:cs typeface="+mn-cs"/>
              </a:rPr>
              <a:t>publisher-subscriber </a:t>
            </a:r>
            <a:r>
              <a:rPr lang="zh-CN" altLang="en-US" sz="1200" b="0" i="0" kern="1200" dirty="0" smtClean="0">
                <a:solidFill>
                  <a:schemeClr val="tx1"/>
                </a:solidFill>
                <a:effectLst/>
                <a:latin typeface="+mn-lt"/>
                <a:ea typeface="+mn-ea"/>
                <a:cs typeface="+mn-cs"/>
              </a:rPr>
              <a:t>）模型。 在本章中，将其称为发布者订阅者模型。</a:t>
            </a:r>
          </a:p>
          <a:p>
            <a:r>
              <a:rPr lang="zh-CN" altLang="en-US" sz="1200" b="0" i="0" kern="1200" dirty="0" smtClean="0">
                <a:solidFill>
                  <a:schemeClr val="tx1"/>
                </a:solidFill>
                <a:effectLst/>
                <a:latin typeface="+mn-lt"/>
                <a:ea typeface="+mn-ea"/>
                <a:cs typeface="+mn-cs"/>
              </a:rPr>
              <a:t>有几种流处理机制，其中</a:t>
            </a:r>
            <a:r>
              <a:rPr lang="en-US" altLang="zh-CN" sz="1200" b="0" i="0" kern="1200" dirty="0" smtClean="0">
                <a:solidFill>
                  <a:schemeClr val="tx1"/>
                </a:solidFill>
                <a:effectLst/>
                <a:latin typeface="+mn-lt"/>
                <a:ea typeface="+mn-ea"/>
                <a:cs typeface="+mn-cs"/>
              </a:rPr>
              <a:t>pull</a:t>
            </a:r>
            <a:r>
              <a:rPr lang="zh-CN" altLang="en-US" sz="1200" b="0" i="0" kern="1200" dirty="0" smtClean="0">
                <a:solidFill>
                  <a:schemeClr val="tx1"/>
                </a:solidFill>
                <a:effectLst/>
                <a:latin typeface="+mn-lt"/>
                <a:ea typeface="+mn-ea"/>
                <a:cs typeface="+mn-cs"/>
              </a:rPr>
              <a:t>模型和</a:t>
            </a:r>
            <a:r>
              <a:rPr lang="en-US" altLang="zh-CN" sz="1200" b="0" i="0" kern="1200" dirty="0" smtClean="0">
                <a:solidFill>
                  <a:schemeClr val="tx1"/>
                </a:solidFill>
                <a:effectLst/>
                <a:latin typeface="+mn-lt"/>
                <a:ea typeface="+mn-ea"/>
                <a:cs typeface="+mn-cs"/>
              </a:rPr>
              <a:t>push</a:t>
            </a:r>
            <a:r>
              <a:rPr lang="zh-CN" altLang="en-US" sz="1200" b="0" i="0" kern="1200" dirty="0" smtClean="0">
                <a:solidFill>
                  <a:schemeClr val="tx1"/>
                </a:solidFill>
                <a:effectLst/>
                <a:latin typeface="+mn-lt"/>
                <a:ea typeface="+mn-ea"/>
                <a:cs typeface="+mn-cs"/>
              </a:rPr>
              <a:t>模型是最常见的。 在</a:t>
            </a:r>
            <a:r>
              <a:rPr lang="en-US" altLang="zh-CN" sz="1200" b="0" i="0" kern="1200" dirty="0" smtClean="0">
                <a:solidFill>
                  <a:schemeClr val="tx1"/>
                </a:solidFill>
                <a:effectLst/>
                <a:latin typeface="+mn-lt"/>
                <a:ea typeface="+mn-ea"/>
                <a:cs typeface="+mn-cs"/>
              </a:rPr>
              <a:t>push</a:t>
            </a:r>
            <a:r>
              <a:rPr lang="zh-CN" altLang="en-US" sz="1200" b="0" i="0" kern="1200" dirty="0" smtClean="0">
                <a:solidFill>
                  <a:schemeClr val="tx1"/>
                </a:solidFill>
                <a:effectLst/>
                <a:latin typeface="+mn-lt"/>
                <a:ea typeface="+mn-ea"/>
                <a:cs typeface="+mn-cs"/>
              </a:rPr>
              <a:t>模型中，发布者将元素推送给订阅者。 在</a:t>
            </a:r>
            <a:r>
              <a:rPr lang="en-US" altLang="zh-CN" sz="1200" b="0" i="0" kern="1200" dirty="0" smtClean="0">
                <a:solidFill>
                  <a:schemeClr val="tx1"/>
                </a:solidFill>
                <a:effectLst/>
                <a:latin typeface="+mn-lt"/>
                <a:ea typeface="+mn-ea"/>
                <a:cs typeface="+mn-cs"/>
              </a:rPr>
              <a:t>pull</a:t>
            </a:r>
            <a:r>
              <a:rPr lang="zh-CN" altLang="en-US" sz="1200" b="0" i="0" kern="1200" dirty="0" smtClean="0">
                <a:solidFill>
                  <a:schemeClr val="tx1"/>
                </a:solidFill>
                <a:effectLst/>
                <a:latin typeface="+mn-lt"/>
                <a:ea typeface="+mn-ea"/>
                <a:cs typeface="+mn-cs"/>
              </a:rPr>
              <a:t>模式中，订阅者将元素推送给发布者。 发布者和订阅者都以同样的速率工作，这是一个理想的情况，这些模式非常有效。 我们会考虑一些情况，如果他们不按同样的速率工作，这种情况下涉及的问题以及对应的解决办法。</a:t>
            </a:r>
          </a:p>
          <a:p>
            <a:r>
              <a:rPr lang="zh-CN" altLang="en-US" sz="1200" b="0" i="0" kern="1200" dirty="0" smtClean="0">
                <a:solidFill>
                  <a:schemeClr val="tx1"/>
                </a:solidFill>
                <a:effectLst/>
                <a:latin typeface="+mn-lt"/>
                <a:ea typeface="+mn-ea"/>
                <a:cs typeface="+mn-cs"/>
              </a:rPr>
              <a:t>当发布者比订阅者快的时候，后者必须有一个无边界缓冲区来保存快速传入的元素，或者它必须丢弃它无法处理的元素。 另一个解决方案是使用一种称为背压（</a:t>
            </a:r>
            <a:r>
              <a:rPr lang="en-US" altLang="zh-CN" sz="1200" b="0" i="0" kern="1200" dirty="0" smtClean="0">
                <a:solidFill>
                  <a:schemeClr val="tx1"/>
                </a:solidFill>
                <a:effectLst/>
                <a:latin typeface="+mn-lt"/>
                <a:ea typeface="+mn-ea"/>
                <a:cs typeface="+mn-cs"/>
              </a:rPr>
              <a:t>backpressure </a:t>
            </a:r>
            <a:r>
              <a:rPr lang="zh-CN" altLang="en-US" sz="1200" b="0" i="0" kern="1200" dirty="0" smtClean="0">
                <a:solidFill>
                  <a:schemeClr val="tx1"/>
                </a:solidFill>
                <a:effectLst/>
                <a:latin typeface="+mn-lt"/>
                <a:ea typeface="+mn-ea"/>
                <a:cs typeface="+mn-cs"/>
              </a:rPr>
              <a:t>）的策略，其中订阅者告诉发布者减慢速率并保持元素，直到订阅者准备好处理更多的元素。 使用背压可确保更快的发布者不会压制较慢的订阅者。 使用背压可能要求发布者拥有无限制的缓冲区，如果它要一直生成和保存元素。 发布者可以实现有界缓冲区来保存有限数量的元素，如果缓冲区已满，可以选择放弃它们。 可以使用另一策略，其中发布者将发布元素重新发送到订阅者，这些元素发布时订阅者不能接受。</a:t>
            </a:r>
          </a:p>
          <a:p>
            <a:r>
              <a:rPr lang="zh-CN" altLang="en-US" sz="1200" b="0" i="0" kern="1200" dirty="0" smtClean="0">
                <a:solidFill>
                  <a:schemeClr val="tx1"/>
                </a:solidFill>
                <a:effectLst/>
                <a:latin typeface="+mn-lt"/>
                <a:ea typeface="+mn-ea"/>
                <a:cs typeface="+mn-cs"/>
              </a:rPr>
              <a:t>订阅者在请求发布者的元素并且元素不可用时，该做什么？ 在同步请求中订阅者户必须等待，无限期地，直到有元素可用。 如果发布者同步地向订阅者发送元素，并且订阅者同步处理它们，则发布者必须阻塞直到数据处理完成。 解决方案是在两端进行异步处理，订阅者可以在从发布者请求元素之后继续处理其他任务。 当更多的元素准备就绪时，发布者将它们异步发送给订阅者。</a:t>
            </a:r>
          </a:p>
          <a:p>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17</a:t>
            </a:fld>
            <a:endParaRPr lang="zh-CN" altLang="en-US"/>
          </a:p>
        </p:txBody>
      </p:sp>
    </p:spTree>
    <p:extLst>
      <p:ext uri="{BB962C8B-B14F-4D97-AF65-F5344CB8AC3E}">
        <p14:creationId xmlns:p14="http://schemas.microsoft.com/office/powerpoint/2010/main" val="164741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8</a:t>
            </a:fld>
            <a:endParaRPr lang="zh-CN" altLang="en-US"/>
          </a:p>
        </p:txBody>
      </p:sp>
    </p:spTree>
    <p:extLst>
      <p:ext uri="{BB962C8B-B14F-4D97-AF65-F5344CB8AC3E}">
        <p14:creationId xmlns:p14="http://schemas.microsoft.com/office/powerpoint/2010/main" val="290828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对于</a:t>
            </a:r>
            <a:r>
              <a:rPr lang="en-US" altLang="zh-CN" sz="1200" b="0" i="0" kern="1200" dirty="0" smtClean="0">
                <a:solidFill>
                  <a:schemeClr val="tx1"/>
                </a:solidFill>
                <a:effectLst/>
                <a:latin typeface="+mn-lt"/>
                <a:ea typeface="+mn-ea"/>
                <a:cs typeface="+mn-cs"/>
              </a:rPr>
              <a:t>Reactor</a:t>
            </a:r>
            <a:r>
              <a:rPr lang="zh-CN" altLang="en-US" sz="1200" b="0" i="0" kern="1200" dirty="0" smtClean="0">
                <a:solidFill>
                  <a:schemeClr val="tx1"/>
                </a:solidFill>
                <a:effectLst/>
                <a:latin typeface="+mn-lt"/>
                <a:ea typeface="+mn-ea"/>
                <a:cs typeface="+mn-cs"/>
              </a:rPr>
              <a:t>模式，可以将其看做由两部分组成，一部分是由</a:t>
            </a:r>
            <a:r>
              <a:rPr lang="en-US" altLang="zh-CN" sz="1200" b="0" i="0" kern="1200" dirty="0" smtClean="0">
                <a:solidFill>
                  <a:schemeClr val="tx1"/>
                </a:solidFill>
                <a:effectLst/>
                <a:latin typeface="+mn-lt"/>
                <a:ea typeface="+mn-ea"/>
                <a:cs typeface="+mn-cs"/>
              </a:rPr>
              <a:t>Boss</a:t>
            </a:r>
            <a:r>
              <a:rPr lang="zh-CN" altLang="en-US" sz="1200" b="0" i="0" kern="1200" dirty="0" smtClean="0">
                <a:solidFill>
                  <a:schemeClr val="tx1"/>
                </a:solidFill>
                <a:effectLst/>
                <a:latin typeface="+mn-lt"/>
                <a:ea typeface="+mn-ea"/>
                <a:cs typeface="+mn-cs"/>
              </a:rPr>
              <a:t>组成，另一部分是由</a:t>
            </a:r>
            <a:r>
              <a:rPr lang="en-US" altLang="zh-CN" sz="1200" b="0" i="0" kern="1200" dirty="0" smtClean="0">
                <a:solidFill>
                  <a:schemeClr val="tx1"/>
                </a:solidFill>
                <a:effectLst/>
                <a:latin typeface="+mn-lt"/>
                <a:ea typeface="+mn-ea"/>
                <a:cs typeface="+mn-cs"/>
              </a:rPr>
              <a:t>worker</a:t>
            </a:r>
            <a:r>
              <a:rPr lang="zh-CN" altLang="en-US" sz="1200" b="0" i="0" kern="1200" dirty="0" smtClean="0">
                <a:solidFill>
                  <a:schemeClr val="tx1"/>
                </a:solidFill>
                <a:effectLst/>
                <a:latin typeface="+mn-lt"/>
                <a:ea typeface="+mn-ea"/>
                <a:cs typeface="+mn-cs"/>
              </a:rPr>
              <a:t>组成。</a:t>
            </a:r>
            <a:r>
              <a:rPr lang="en-US" altLang="zh-CN" sz="1200" b="0" i="0" kern="1200" dirty="0" smtClean="0">
                <a:solidFill>
                  <a:schemeClr val="tx1"/>
                </a:solidFill>
                <a:effectLst/>
                <a:latin typeface="+mn-lt"/>
                <a:ea typeface="+mn-ea"/>
                <a:cs typeface="+mn-cs"/>
              </a:rPr>
              <a:t>Boss</a:t>
            </a:r>
            <a:r>
              <a:rPr lang="zh-CN" altLang="en-US" sz="1200" b="0" i="0" kern="1200" dirty="0" smtClean="0">
                <a:solidFill>
                  <a:schemeClr val="tx1"/>
                </a:solidFill>
                <a:effectLst/>
                <a:latin typeface="+mn-lt"/>
                <a:ea typeface="+mn-ea"/>
                <a:cs typeface="+mn-cs"/>
              </a:rPr>
              <a:t>就像老板一样，主要是拉活儿、谈项目，一旦</a:t>
            </a:r>
            <a:r>
              <a:rPr lang="en-US" altLang="zh-CN" sz="1200" b="0" i="0" kern="1200" dirty="0" smtClean="0">
                <a:solidFill>
                  <a:schemeClr val="tx1"/>
                </a:solidFill>
                <a:effectLst/>
                <a:latin typeface="+mn-lt"/>
                <a:ea typeface="+mn-ea"/>
                <a:cs typeface="+mn-cs"/>
              </a:rPr>
              <a:t>Boss</a:t>
            </a:r>
            <a:r>
              <a:rPr lang="zh-CN" altLang="en-US" sz="1200" b="0" i="0" kern="1200" dirty="0" smtClean="0">
                <a:solidFill>
                  <a:schemeClr val="tx1"/>
                </a:solidFill>
                <a:effectLst/>
                <a:latin typeface="+mn-lt"/>
                <a:ea typeface="+mn-ea"/>
                <a:cs typeface="+mn-cs"/>
              </a:rPr>
              <a:t>接到活儿了，就下发给下面的</a:t>
            </a:r>
            <a:r>
              <a:rPr lang="en-US" altLang="zh-CN" sz="1200" b="0" i="0" kern="1200" dirty="0" smtClean="0">
                <a:solidFill>
                  <a:schemeClr val="tx1"/>
                </a:solidFill>
                <a:effectLst/>
                <a:latin typeface="+mn-lt"/>
                <a:ea typeface="+mn-ea"/>
                <a:cs typeface="+mn-cs"/>
              </a:rPr>
              <a:t>work</a:t>
            </a:r>
            <a:r>
              <a:rPr lang="zh-CN" altLang="en-US" sz="1200" b="0" i="0" kern="1200" dirty="0" smtClean="0">
                <a:solidFill>
                  <a:schemeClr val="tx1"/>
                </a:solidFill>
                <a:effectLst/>
                <a:latin typeface="+mn-lt"/>
                <a:ea typeface="+mn-ea"/>
                <a:cs typeface="+mn-cs"/>
              </a:rPr>
              <a:t>去处理。也可以看做是项目经理和程序员之间的关系。</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9</a:t>
            </a:fld>
            <a:endParaRPr lang="zh-CN" altLang="en-US"/>
          </a:p>
        </p:txBody>
      </p:sp>
    </p:spTree>
    <p:extLst>
      <p:ext uri="{BB962C8B-B14F-4D97-AF65-F5344CB8AC3E}">
        <p14:creationId xmlns:p14="http://schemas.microsoft.com/office/powerpoint/2010/main" val="1122646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从结构上，这有点类似生产者消费者模式，即有一个或多个生产者将事件放入一个</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中，而一个或多个消费者主动的从这个</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事件来处理；而</a:t>
            </a:r>
            <a:r>
              <a:rPr lang="en-US" altLang="zh-CN" sz="1200" b="0" i="0" kern="1200" dirty="0" smtClean="0">
                <a:solidFill>
                  <a:schemeClr val="tx1"/>
                </a:solidFill>
                <a:effectLst/>
                <a:latin typeface="+mn-lt"/>
                <a:ea typeface="+mn-ea"/>
                <a:cs typeface="+mn-cs"/>
              </a:rPr>
              <a:t>Reactor</a:t>
            </a:r>
            <a:r>
              <a:rPr lang="zh-CN" altLang="en-US" sz="1200" b="0" i="0" kern="1200" dirty="0" smtClean="0">
                <a:solidFill>
                  <a:schemeClr val="tx1"/>
                </a:solidFill>
                <a:effectLst/>
                <a:latin typeface="+mn-lt"/>
                <a:ea typeface="+mn-ea"/>
                <a:cs typeface="+mn-cs"/>
              </a:rPr>
              <a:t>模式则并没有</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来做缓冲，每当一个</a:t>
            </a:r>
            <a:r>
              <a:rPr lang="en-US" altLang="zh-CN" sz="1200" b="0" i="0" kern="1200" dirty="0" smtClean="0">
                <a:solidFill>
                  <a:schemeClr val="tx1"/>
                </a:solidFill>
                <a:effectLst/>
                <a:latin typeface="+mn-lt"/>
                <a:ea typeface="+mn-ea"/>
                <a:cs typeface="+mn-cs"/>
              </a:rPr>
              <a:t>Event</a:t>
            </a:r>
            <a:r>
              <a:rPr lang="zh-CN" altLang="en-US" sz="1200" b="0" i="0" kern="1200" dirty="0" smtClean="0">
                <a:solidFill>
                  <a:schemeClr val="tx1"/>
                </a:solidFill>
                <a:effectLst/>
                <a:latin typeface="+mn-lt"/>
                <a:ea typeface="+mn-ea"/>
                <a:cs typeface="+mn-cs"/>
              </a:rPr>
              <a:t>输入到</a:t>
            </a:r>
            <a:r>
              <a:rPr lang="en-US" altLang="zh-CN" sz="1200" b="0" i="0" kern="1200" dirty="0" smtClean="0">
                <a:solidFill>
                  <a:schemeClr val="tx1"/>
                </a:solidFill>
                <a:effectLst/>
                <a:latin typeface="+mn-lt"/>
                <a:ea typeface="+mn-ea"/>
                <a:cs typeface="+mn-cs"/>
              </a:rPr>
              <a:t>Service Handler</a:t>
            </a:r>
            <a:r>
              <a:rPr lang="zh-CN" altLang="en-US" sz="1200" b="0" i="0" kern="1200" dirty="0" smtClean="0">
                <a:solidFill>
                  <a:schemeClr val="tx1"/>
                </a:solidFill>
                <a:effectLst/>
                <a:latin typeface="+mn-lt"/>
                <a:ea typeface="+mn-ea"/>
                <a:cs typeface="+mn-cs"/>
              </a:rPr>
              <a:t>之后，该</a:t>
            </a:r>
            <a:r>
              <a:rPr lang="en-US" altLang="zh-CN" sz="1200" b="0" i="0" kern="1200" dirty="0" smtClean="0">
                <a:solidFill>
                  <a:schemeClr val="tx1"/>
                </a:solidFill>
                <a:effectLst/>
                <a:latin typeface="+mn-lt"/>
                <a:ea typeface="+mn-ea"/>
                <a:cs typeface="+mn-cs"/>
              </a:rPr>
              <a:t>Service Handler</a:t>
            </a:r>
            <a:r>
              <a:rPr lang="zh-CN" altLang="en-US" sz="1200" b="0" i="0" kern="1200" dirty="0" smtClean="0">
                <a:solidFill>
                  <a:schemeClr val="tx1"/>
                </a:solidFill>
                <a:effectLst/>
                <a:latin typeface="+mn-lt"/>
                <a:ea typeface="+mn-ea"/>
                <a:cs typeface="+mn-cs"/>
              </a:rPr>
              <a:t>会主动的根据不同的</a:t>
            </a:r>
            <a:r>
              <a:rPr lang="en-US" altLang="zh-CN" sz="1200" b="0" i="0" kern="1200" dirty="0" smtClean="0">
                <a:solidFill>
                  <a:schemeClr val="tx1"/>
                </a:solidFill>
                <a:effectLst/>
                <a:latin typeface="+mn-lt"/>
                <a:ea typeface="+mn-ea"/>
                <a:cs typeface="+mn-cs"/>
              </a:rPr>
              <a:t>Event</a:t>
            </a:r>
            <a:r>
              <a:rPr lang="zh-CN" altLang="en-US" sz="1200" b="0" i="0" kern="1200" dirty="0" smtClean="0">
                <a:solidFill>
                  <a:schemeClr val="tx1"/>
                </a:solidFill>
                <a:effectLst/>
                <a:latin typeface="+mn-lt"/>
                <a:ea typeface="+mn-ea"/>
                <a:cs typeface="+mn-cs"/>
              </a:rPr>
              <a:t>类型将其分发给对应的</a:t>
            </a:r>
            <a:r>
              <a:rPr lang="en-US" altLang="zh-CN" sz="1200" b="0" i="0" kern="1200" dirty="0" smtClean="0">
                <a:solidFill>
                  <a:schemeClr val="tx1"/>
                </a:solidFill>
                <a:effectLst/>
                <a:latin typeface="+mn-lt"/>
                <a:ea typeface="+mn-ea"/>
                <a:cs typeface="+mn-cs"/>
              </a:rPr>
              <a:t>Request Handler</a:t>
            </a:r>
            <a:r>
              <a:rPr lang="zh-CN" altLang="en-US" sz="1200" b="0" i="0" kern="1200" dirty="0" smtClean="0">
                <a:solidFill>
                  <a:schemeClr val="tx1"/>
                </a:solidFill>
                <a:effectLst/>
                <a:latin typeface="+mn-lt"/>
                <a:ea typeface="+mn-ea"/>
                <a:cs typeface="+mn-cs"/>
              </a:rPr>
              <a:t>来处理。</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10</a:t>
            </a:fld>
            <a:endParaRPr lang="zh-CN" altLang="en-US"/>
          </a:p>
        </p:txBody>
      </p:sp>
    </p:spTree>
    <p:extLst>
      <p:ext uri="{BB962C8B-B14F-4D97-AF65-F5344CB8AC3E}">
        <p14:creationId xmlns:p14="http://schemas.microsoft.com/office/powerpoint/2010/main" val="29293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前三种属性（</a:t>
            </a:r>
            <a:r>
              <a:rPr lang="en-US" altLang="zh-CN" sz="1200" b="0" i="0" kern="1200" dirty="0" smtClean="0">
                <a:solidFill>
                  <a:schemeClr val="tx1"/>
                </a:solidFill>
                <a:effectLst/>
                <a:latin typeface="+mn-lt"/>
                <a:ea typeface="+mn-ea"/>
                <a:cs typeface="+mn-cs"/>
              </a:rPr>
              <a:t>Responsive, Resilient, Elastic</a:t>
            </a:r>
            <a:r>
              <a:rPr lang="zh-CN" altLang="en-US" sz="1200" b="0" i="0" kern="1200" dirty="0" smtClean="0">
                <a:solidFill>
                  <a:schemeClr val="tx1"/>
                </a:solidFill>
                <a:effectLst/>
                <a:latin typeface="+mn-lt"/>
                <a:ea typeface="+mn-ea"/>
                <a:cs typeface="+mn-cs"/>
              </a:rPr>
              <a:t>）更多的是跟你的架构选型有关，我们可以很容易理解像 </a:t>
            </a:r>
            <a:r>
              <a:rPr lang="en-US" altLang="zh-CN" sz="1200" b="0" i="0" kern="1200" dirty="0" err="1" smtClean="0">
                <a:solidFill>
                  <a:schemeClr val="tx1"/>
                </a:solidFill>
                <a:effectLst/>
                <a:latin typeface="+mn-lt"/>
                <a:ea typeface="+mn-ea"/>
                <a:cs typeface="+mn-cs"/>
              </a:rPr>
              <a:t>microservices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Kubernetes </a:t>
            </a:r>
            <a:r>
              <a:rPr lang="zh-CN" altLang="en-US" sz="1200" b="0" i="0" kern="1200" dirty="0" smtClean="0">
                <a:solidFill>
                  <a:schemeClr val="tx1"/>
                </a:solidFill>
                <a:effectLst/>
                <a:latin typeface="+mn-lt"/>
                <a:ea typeface="+mn-ea"/>
                <a:cs typeface="+mn-cs"/>
              </a:rPr>
              <a:t>这样的技术对建立响应式系统的重要性。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最后一点 </a:t>
            </a:r>
            <a:r>
              <a:rPr lang="en-US" altLang="zh-CN" sz="1200" b="0" i="0" kern="1200" dirty="0" smtClean="0">
                <a:solidFill>
                  <a:schemeClr val="tx1"/>
                </a:solidFill>
                <a:effectLst/>
                <a:latin typeface="+mn-lt"/>
                <a:ea typeface="+mn-ea"/>
                <a:cs typeface="+mn-cs"/>
              </a:rPr>
              <a:t>Message Driven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Reactive Manifesto </a:t>
            </a:r>
            <a:r>
              <a:rPr lang="zh-CN" altLang="en-US" sz="1200" b="0" i="0" kern="1200" dirty="0" smtClean="0">
                <a:solidFill>
                  <a:schemeClr val="tx1"/>
                </a:solidFill>
                <a:effectLst/>
                <a:latin typeface="+mn-lt"/>
                <a:ea typeface="+mn-ea"/>
                <a:cs typeface="+mn-cs"/>
              </a:rPr>
              <a:t>提到了 </a:t>
            </a:r>
            <a:r>
              <a:rPr lang="en-US" altLang="zh-CN" sz="1200" b="0" i="0" kern="1200" dirty="0" smtClean="0">
                <a:solidFill>
                  <a:schemeClr val="tx1"/>
                </a:solidFill>
                <a:effectLst/>
                <a:latin typeface="+mn-lt"/>
                <a:ea typeface="+mn-ea"/>
                <a:cs typeface="+mn-cs"/>
              </a:rPr>
              <a:t>Message Driven </a:t>
            </a:r>
            <a:r>
              <a:rPr lang="zh-CN" altLang="en-US" sz="1200" b="0" i="0" kern="1200" dirty="0" smtClean="0">
                <a:solidFill>
                  <a:schemeClr val="tx1"/>
                </a:solidFill>
                <a:effectLst/>
                <a:latin typeface="+mn-lt"/>
                <a:ea typeface="+mn-ea"/>
                <a:cs typeface="+mn-cs"/>
              </a:rPr>
              <a:t>的三个主要方面：</a:t>
            </a:r>
            <a:r>
              <a:rPr lang="en-US" altLang="zh-CN" sz="1200" b="0" i="0" kern="1200" dirty="0" smtClean="0">
                <a:solidFill>
                  <a:schemeClr val="tx1"/>
                </a:solidFill>
                <a:effectLst/>
                <a:latin typeface="+mn-lt"/>
                <a:ea typeface="+mn-ea"/>
                <a:cs typeface="+mn-cs"/>
              </a:rPr>
              <a:t>failures at messages, back-pressure, and non-blocking</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11</a:t>
            </a:fld>
            <a:endParaRPr lang="zh-CN" altLang="en-US"/>
          </a:p>
        </p:txBody>
      </p:sp>
    </p:spTree>
    <p:extLst>
      <p:ext uri="{BB962C8B-B14F-4D97-AF65-F5344CB8AC3E}">
        <p14:creationId xmlns:p14="http://schemas.microsoft.com/office/powerpoint/2010/main" val="270699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Failures at messages</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Reactive </a:t>
            </a:r>
            <a:r>
              <a:rPr lang="zh-CN" altLang="en-US" sz="1200" b="0" i="0" kern="1200" dirty="0" smtClean="0">
                <a:solidFill>
                  <a:schemeClr val="tx1"/>
                </a:solidFill>
                <a:effectLst/>
                <a:latin typeface="+mn-lt"/>
                <a:ea typeface="+mn-ea"/>
                <a:cs typeface="+mn-cs"/>
              </a:rPr>
              <a:t>编程中，我们通常需要处理流式的信息，我们最不希望看到的是突然抛出一个异常，然后处理过程终止了。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理想的解决办法是我们记下这个错误，然后开始执行某种重试或恢复的逻辑。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Reactive Streams </a:t>
            </a:r>
            <a:r>
              <a:rPr lang="zh-CN" altLang="en-US" sz="1200" b="0" i="0" kern="1200" dirty="0" smtClean="0">
                <a:solidFill>
                  <a:schemeClr val="tx1"/>
                </a:solidFill>
                <a:effectLst/>
                <a:latin typeface="+mn-lt"/>
                <a:ea typeface="+mn-ea"/>
                <a:cs typeface="+mn-cs"/>
              </a:rPr>
              <a:t>中，异常是一等公民，异常不会被粗鲁地抛出，错误处理是正式建立在 </a:t>
            </a:r>
            <a:r>
              <a:rPr lang="en-US" altLang="zh-CN" sz="1200" b="0" i="0" kern="1200" dirty="0" smtClean="0">
                <a:solidFill>
                  <a:schemeClr val="tx1"/>
                </a:solidFill>
                <a:effectLst/>
                <a:latin typeface="+mn-lt"/>
                <a:ea typeface="+mn-ea"/>
                <a:cs typeface="+mn-cs"/>
              </a:rPr>
              <a:t>Reactive Streams API </a:t>
            </a:r>
            <a:r>
              <a:rPr lang="zh-CN" altLang="en-US" sz="1200" b="0" i="0" kern="1200" dirty="0" smtClean="0">
                <a:solidFill>
                  <a:schemeClr val="tx1"/>
                </a:solidFill>
                <a:effectLst/>
                <a:latin typeface="+mn-lt"/>
                <a:ea typeface="+mn-ea"/>
                <a:cs typeface="+mn-cs"/>
              </a:rPr>
              <a:t>规范之内的。</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12</a:t>
            </a:fld>
            <a:endParaRPr lang="zh-CN" altLang="en-US"/>
          </a:p>
        </p:txBody>
      </p:sp>
    </p:spTree>
    <p:extLst>
      <p:ext uri="{BB962C8B-B14F-4D97-AF65-F5344CB8AC3E}">
        <p14:creationId xmlns:p14="http://schemas.microsoft.com/office/powerpoint/2010/main" val="40567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Reactive </a:t>
            </a:r>
            <a:r>
              <a:rPr lang="zh-CN" altLang="en-US" sz="1200" b="0" i="0" kern="1200" dirty="0" smtClean="0">
                <a:solidFill>
                  <a:schemeClr val="tx1"/>
                </a:solidFill>
                <a:effectLst/>
                <a:latin typeface="+mn-lt"/>
                <a:ea typeface="+mn-ea"/>
                <a:cs typeface="+mn-cs"/>
              </a:rPr>
              <a:t>的世界里，我们希望下游的消费方可以有某种机制按需请求一定数量的消息来消费（这类似消息队列中的 </a:t>
            </a:r>
            <a:r>
              <a:rPr lang="en-US" altLang="zh-CN" sz="1200" b="0" i="0" kern="1200" dirty="0" smtClean="0">
                <a:solidFill>
                  <a:schemeClr val="tx1"/>
                </a:solidFill>
                <a:effectLst/>
                <a:latin typeface="+mn-lt"/>
                <a:ea typeface="+mn-ea"/>
                <a:cs typeface="+mn-cs"/>
              </a:rPr>
              <a:t>pull </a:t>
            </a:r>
            <a:r>
              <a:rPr lang="zh-CN" altLang="en-US" sz="1200" b="0" i="0" kern="1200" dirty="0" smtClean="0">
                <a:solidFill>
                  <a:schemeClr val="tx1"/>
                </a:solidFill>
                <a:effectLst/>
                <a:latin typeface="+mn-lt"/>
                <a:ea typeface="+mn-ea"/>
                <a:cs typeface="+mn-cs"/>
              </a:rPr>
              <a:t>的概念）。而不是上游把大量的消息一股脑灌给下游消费方，然后阻塞式等待，</a:t>
            </a:r>
            <a:r>
              <a:rPr lang="en-US" altLang="zh-CN" sz="1200" b="0" i="0" kern="1200" dirty="0" smtClean="0">
                <a:solidFill>
                  <a:schemeClr val="tx1"/>
                </a:solidFill>
                <a:effectLst/>
                <a:latin typeface="+mn-lt"/>
                <a:ea typeface="+mn-ea"/>
                <a:cs typeface="+mn-cs"/>
              </a:rPr>
              <a:t>throttling(</a:t>
            </a:r>
            <a:r>
              <a:rPr lang="zh-CN" altLang="en-US" sz="1200" b="0" i="0" kern="1200" dirty="0" smtClean="0">
                <a:solidFill>
                  <a:schemeClr val="tx1"/>
                </a:solidFill>
                <a:effectLst/>
                <a:latin typeface="+mn-lt"/>
                <a:ea typeface="+mn-ea"/>
                <a:cs typeface="+mn-cs"/>
              </a:rPr>
              <a:t>节流</a:t>
            </a:r>
            <a:r>
              <a:rPr lang="en-US" altLang="zh-CN" sz="1200" b="0" i="0" kern="1200" dirty="0" smtClean="0">
                <a:solidFill>
                  <a:schemeClr val="tx1"/>
                </a:solidFill>
                <a:effectLst/>
                <a:latin typeface="+mn-lt"/>
                <a:ea typeface="+mn-ea"/>
                <a:cs typeface="+mn-cs"/>
              </a:rPr>
              <a:t>) is done programmatically rather than blocking threads</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13</a:t>
            </a:fld>
            <a:endParaRPr lang="zh-CN" altLang="en-US"/>
          </a:p>
        </p:txBody>
      </p:sp>
    </p:spTree>
    <p:extLst>
      <p:ext uri="{BB962C8B-B14F-4D97-AF65-F5344CB8AC3E}">
        <p14:creationId xmlns:p14="http://schemas.microsoft.com/office/powerpoint/2010/main" val="1393139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Node.js Server </a:t>
            </a:r>
            <a:r>
              <a:rPr lang="zh-CN" altLang="en-US" sz="1200" b="0" i="0" kern="1200" dirty="0" smtClean="0">
                <a:solidFill>
                  <a:schemeClr val="tx1"/>
                </a:solidFill>
                <a:effectLst/>
                <a:latin typeface="+mn-lt"/>
                <a:ea typeface="+mn-ea"/>
                <a:cs typeface="+mn-cs"/>
              </a:rPr>
              <a:t>有着一个非阻塞的事件循环，访问请求以一种非阻塞的方式被处理，线程不会因为等待别的处理过程而卡住。</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14</a:t>
            </a:fld>
            <a:endParaRPr lang="zh-CN" altLang="en-US"/>
          </a:p>
        </p:txBody>
      </p:sp>
    </p:spTree>
    <p:extLst>
      <p:ext uri="{BB962C8B-B14F-4D97-AF65-F5344CB8AC3E}">
        <p14:creationId xmlns:p14="http://schemas.microsoft.com/office/powerpoint/2010/main" val="129187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响应式编程的重点在于“基于事件流”的异步编程范式，由不断产生的数据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时间来推动逻辑的执行</a:t>
            </a:r>
            <a:endParaRPr lang="zh-CN" altLang="en-US" dirty="0"/>
          </a:p>
        </p:txBody>
      </p:sp>
      <p:sp>
        <p:nvSpPr>
          <p:cNvPr id="4" name="灯片编号占位符 3"/>
          <p:cNvSpPr>
            <a:spLocks noGrp="1"/>
          </p:cNvSpPr>
          <p:nvPr>
            <p:ph type="sldNum" sz="quarter" idx="10"/>
          </p:nvPr>
        </p:nvSpPr>
        <p:spPr/>
        <p:txBody>
          <a:bodyPr/>
          <a:lstStyle/>
          <a:p>
            <a:fld id="{35B38D06-FD24-4822-B058-0C0E8D6591C7}" type="slidenum">
              <a:rPr lang="zh-CN" altLang="en-US" smtClean="0"/>
              <a:t>15</a:t>
            </a:fld>
            <a:endParaRPr lang="zh-CN" altLang="en-US"/>
          </a:p>
        </p:txBody>
      </p:sp>
    </p:spTree>
    <p:extLst>
      <p:ext uri="{BB962C8B-B14F-4D97-AF65-F5344CB8AC3E}">
        <p14:creationId xmlns:p14="http://schemas.microsoft.com/office/powerpoint/2010/main" val="157426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6453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04998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54460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188369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309080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9963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3392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96092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97949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36248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6881B4-FBEC-4251-87A2-752BC3F3CCA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360640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81B4-FBEC-4251-87A2-752BC3F3CCAE}" type="datetimeFigureOut">
              <a:rPr lang="zh-CN" altLang="en-US" smtClean="0"/>
              <a:t>2018/7/10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74212-F303-42F9-A888-53E1794EDF9F}" type="slidenum">
              <a:rPr lang="zh-CN" altLang="en-US" smtClean="0"/>
              <a:t>‹#›</a:t>
            </a:fld>
            <a:endParaRPr lang="zh-CN" altLang="en-US"/>
          </a:p>
        </p:txBody>
      </p:sp>
    </p:spTree>
    <p:extLst>
      <p:ext uri="{BB962C8B-B14F-4D97-AF65-F5344CB8AC3E}">
        <p14:creationId xmlns:p14="http://schemas.microsoft.com/office/powerpoint/2010/main" val="2562361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About Reactor 3.x</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7200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descr="http://www.blogjava.net/images/blogjava_net/dlevin/Reactor_Simp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39617" y="1825625"/>
            <a:ext cx="75127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74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Reactive </a:t>
            </a:r>
            <a:r>
              <a:rPr lang="en-US" altLang="zh-CN" b="1" dirty="0" smtClean="0"/>
              <a:t>Programming</a:t>
            </a:r>
            <a:endParaRPr lang="zh-CN" altLang="en-US" dirty="0"/>
          </a:p>
        </p:txBody>
      </p:sp>
      <p:sp>
        <p:nvSpPr>
          <p:cNvPr id="3" name="内容占位符 2"/>
          <p:cNvSpPr>
            <a:spLocks noGrp="1"/>
          </p:cNvSpPr>
          <p:nvPr>
            <p:ph idx="1"/>
          </p:nvPr>
        </p:nvSpPr>
        <p:spPr/>
        <p:txBody>
          <a:bodyPr/>
          <a:lstStyle/>
          <a:p>
            <a:r>
              <a:rPr lang="en-US" altLang="zh-CN" dirty="0"/>
              <a:t>Reactive programming </a:t>
            </a:r>
            <a:r>
              <a:rPr lang="zh-CN" altLang="en-US" dirty="0"/>
              <a:t>是一种编程范式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05" y="2549381"/>
            <a:ext cx="8446398" cy="2903826"/>
          </a:xfrm>
          <a:prstGeom prst="rect">
            <a:avLst/>
          </a:prstGeom>
        </p:spPr>
      </p:pic>
    </p:spTree>
    <p:extLst>
      <p:ext uri="{BB962C8B-B14F-4D97-AF65-F5344CB8AC3E}">
        <p14:creationId xmlns:p14="http://schemas.microsoft.com/office/powerpoint/2010/main" val="244509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响应</a:t>
            </a:r>
            <a:r>
              <a:rPr lang="zh-CN" altLang="en-US" dirty="0" smtClean="0"/>
              <a:t>式宣言</a:t>
            </a:r>
            <a:endParaRPr lang="zh-CN" altLang="en-US" dirty="0"/>
          </a:p>
        </p:txBody>
      </p:sp>
      <p:sp>
        <p:nvSpPr>
          <p:cNvPr id="3" name="内容占位符 2"/>
          <p:cNvSpPr>
            <a:spLocks noGrp="1"/>
          </p:cNvSpPr>
          <p:nvPr>
            <p:ph idx="1"/>
          </p:nvPr>
        </p:nvSpPr>
        <p:spPr>
          <a:xfrm>
            <a:off x="838200" y="1825625"/>
            <a:ext cx="10515600" cy="4351338"/>
          </a:xfrm>
        </p:spPr>
        <p:txBody>
          <a:bodyPr>
            <a:normAutofit fontScale="62500" lnSpcReduction="20000"/>
          </a:bodyPr>
          <a:lstStyle/>
          <a:p>
            <a:pPr>
              <a:lnSpc>
                <a:spcPct val="120000"/>
              </a:lnSpc>
            </a:pPr>
            <a:r>
              <a:rPr lang="en-US" altLang="zh-CN" b="1" dirty="0"/>
              <a:t>Responsive</a:t>
            </a:r>
            <a:r>
              <a:rPr lang="zh-CN" altLang="en-US" b="1" dirty="0"/>
              <a:t>（灵敏的）</a:t>
            </a:r>
            <a:r>
              <a:rPr lang="zh-CN" altLang="en-US" dirty="0"/>
              <a:t>：只要有可能，系统就会及时响应。灵敏性是系统可用性的基石，除此之外，灵敏性也意味着系统的问题可以被快速地探测和解决。具有灵敏性的系统关注做出快速和一致的响应，提供可靠和一致的服务质量。</a:t>
            </a:r>
          </a:p>
          <a:p>
            <a:pPr>
              <a:lnSpc>
                <a:spcPct val="120000"/>
              </a:lnSpc>
            </a:pPr>
            <a:r>
              <a:rPr lang="en-US" altLang="zh-CN" b="1" dirty="0"/>
              <a:t>Resilient</a:t>
            </a:r>
            <a:r>
              <a:rPr lang="zh-CN" altLang="en-US" b="1" dirty="0"/>
              <a:t>（可故障恢复的）</a:t>
            </a:r>
            <a:r>
              <a:rPr lang="zh-CN" altLang="en-US" dirty="0"/>
              <a:t>：在出现故障时，系统仍然可以保持响应。一个不具可恢复性的系统一旦出现故障，就会变得无法正常响应。可恢复性可以通过复制、围控、隔离和委派等方式实现。在可恢复性的系统中，故障被包含在每个组件中，各组件之间相互隔离，从而允许系统的某些部分出故障并且在不连累整个系统的前提下进行恢复。</a:t>
            </a:r>
          </a:p>
          <a:p>
            <a:pPr>
              <a:lnSpc>
                <a:spcPct val="120000"/>
              </a:lnSpc>
            </a:pPr>
            <a:r>
              <a:rPr lang="en-US" altLang="zh-CN" b="1" dirty="0"/>
              <a:t>Elastic</a:t>
            </a:r>
            <a:r>
              <a:rPr lang="zh-CN" altLang="en-US" b="1" dirty="0"/>
              <a:t>（可伸缩的）</a:t>
            </a:r>
            <a:r>
              <a:rPr lang="zh-CN" altLang="en-US" dirty="0"/>
              <a:t>：在不同的工作负载下，系统保持响应。系统可以根据输入的工作负载，动态地增加或减少系统使用的资源。这意味着系统在设计上可以通过分片、复制等途径来动态申请系统资源并进行负载均衡，从而去中心化，避免节点瓶颈。</a:t>
            </a:r>
          </a:p>
          <a:p>
            <a:pPr>
              <a:lnSpc>
                <a:spcPct val="120000"/>
              </a:lnSpc>
            </a:pPr>
            <a:r>
              <a:rPr lang="en-US" altLang="zh-CN" b="1" dirty="0"/>
              <a:t>Message Driven</a:t>
            </a:r>
            <a:r>
              <a:rPr lang="zh-CN" altLang="en-US" b="1" dirty="0"/>
              <a:t>（消息驱动的）</a:t>
            </a:r>
            <a:r>
              <a:rPr lang="zh-CN" altLang="en-US" dirty="0"/>
              <a:t>：响应式系统依赖异步消息传递机制，从而在组件之间建立边界，这些边界可以保证组件之间的松耦合、隔离性、位置透明性，还提供了以消息的形式把故障委派出去的手段</a:t>
            </a:r>
            <a:r>
              <a:rPr lang="zh-CN" altLang="en-US" dirty="0" smtClean="0"/>
              <a:t>。</a:t>
            </a:r>
            <a:endParaRPr lang="zh-CN" altLang="en-US" dirty="0"/>
          </a:p>
        </p:txBody>
      </p:sp>
    </p:spTree>
    <p:extLst>
      <p:ext uri="{BB962C8B-B14F-4D97-AF65-F5344CB8AC3E}">
        <p14:creationId xmlns:p14="http://schemas.microsoft.com/office/powerpoint/2010/main" val="421198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Message Driven</a:t>
            </a:r>
            <a:r>
              <a:rPr lang="zh-CN" altLang="en-US" b="1" dirty="0" smtClean="0"/>
              <a:t>（消息驱动的）</a:t>
            </a:r>
            <a:endParaRPr lang="zh-CN" altLang="en-US" dirty="0"/>
          </a:p>
        </p:txBody>
      </p:sp>
      <p:sp>
        <p:nvSpPr>
          <p:cNvPr id="3" name="内容占位符 2"/>
          <p:cNvSpPr>
            <a:spLocks noGrp="1"/>
          </p:cNvSpPr>
          <p:nvPr>
            <p:ph idx="1"/>
          </p:nvPr>
        </p:nvSpPr>
        <p:spPr/>
        <p:txBody>
          <a:bodyPr>
            <a:normAutofit/>
          </a:bodyPr>
          <a:lstStyle/>
          <a:p>
            <a:r>
              <a:rPr lang="en-US" altLang="zh-CN" b="1" dirty="0"/>
              <a:t>Failures at messages</a:t>
            </a:r>
            <a:r>
              <a:rPr lang="zh-CN" altLang="en-US" dirty="0" smtClean="0"/>
              <a:t>：</a:t>
            </a:r>
            <a:r>
              <a:rPr lang="zh-CN" altLang="en-US" sz="2400" dirty="0" smtClean="0"/>
              <a:t>我们</a:t>
            </a:r>
            <a:r>
              <a:rPr lang="zh-CN" altLang="en-US" sz="2400" dirty="0"/>
              <a:t>通常需要处理流式的信息，我们最不希望看到的是突然抛出一个异常，然后处理过程终止了。理想的解决办法是我们记下这个错误，然后开始执行某种重试或恢复的逻辑。在 </a:t>
            </a:r>
            <a:r>
              <a:rPr lang="en-US" altLang="zh-CN" sz="2400" dirty="0"/>
              <a:t>Reactive Streams </a:t>
            </a:r>
            <a:r>
              <a:rPr lang="zh-CN" altLang="en-US" sz="2400" dirty="0"/>
              <a:t>中，异常是一等公民，异常不会被粗鲁地抛出，错误处理是正式建立在 </a:t>
            </a:r>
            <a:r>
              <a:rPr lang="en-US" altLang="zh-CN" sz="2400" dirty="0"/>
              <a:t>Reactive Streams API </a:t>
            </a:r>
            <a:r>
              <a:rPr lang="zh-CN" altLang="en-US" sz="2400" dirty="0"/>
              <a:t>规范之内的。</a:t>
            </a:r>
          </a:p>
          <a:p>
            <a:r>
              <a:rPr lang="en-US" altLang="zh-CN" b="1" dirty="0"/>
              <a:t>Back-pressure</a:t>
            </a:r>
            <a:r>
              <a:rPr lang="zh-CN" altLang="en-US" dirty="0" smtClean="0"/>
              <a:t>：</a:t>
            </a:r>
            <a:r>
              <a:rPr lang="zh-CN" altLang="en-US" sz="2400" dirty="0" smtClean="0"/>
              <a:t>译</a:t>
            </a:r>
            <a:r>
              <a:rPr lang="zh-CN" altLang="en-US" sz="2400" dirty="0"/>
              <a:t>成“背压”、“回压”，意思是当消费端的消费能力跟不上生产端的生产速度时，消息流下游的消费方对上游的生产方说：“我喝饱了，请你慢点”。</a:t>
            </a:r>
          </a:p>
          <a:p>
            <a:r>
              <a:rPr lang="en-US" altLang="zh-CN" b="1" dirty="0"/>
              <a:t>Non-blocking</a:t>
            </a:r>
            <a:r>
              <a:rPr lang="zh-CN" altLang="en-US" dirty="0"/>
              <a:t>：</a:t>
            </a:r>
            <a:r>
              <a:rPr lang="zh-CN" altLang="en-US" sz="2400" dirty="0"/>
              <a:t>非</a:t>
            </a:r>
            <a:r>
              <a:rPr lang="zh-CN" altLang="en-US" sz="2400" dirty="0" smtClean="0"/>
              <a:t>阻塞</a:t>
            </a:r>
            <a:endParaRPr lang="zh-CN" altLang="en-US" sz="2400" dirty="0"/>
          </a:p>
        </p:txBody>
      </p:sp>
    </p:spTree>
    <p:extLst>
      <p:ext uri="{BB962C8B-B14F-4D97-AF65-F5344CB8AC3E}">
        <p14:creationId xmlns:p14="http://schemas.microsoft.com/office/powerpoint/2010/main" val="1452039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a:t>
            </a:r>
            <a:r>
              <a:rPr lang="zh-CN" altLang="en-US" dirty="0" smtClean="0"/>
              <a:t>堵塞与多线程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7595" y="1932707"/>
            <a:ext cx="5820831" cy="443692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845" y="1932707"/>
            <a:ext cx="5843155" cy="4395356"/>
          </a:xfrm>
          <a:prstGeom prst="rect">
            <a:avLst/>
          </a:prstGeom>
        </p:spPr>
      </p:pic>
    </p:spTree>
    <p:extLst>
      <p:ext uri="{BB962C8B-B14F-4D97-AF65-F5344CB8AC3E}">
        <p14:creationId xmlns:p14="http://schemas.microsoft.com/office/powerpoint/2010/main" val="764834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2650"/>
            <a:ext cx="10515600" cy="1325563"/>
          </a:xfrm>
        </p:spPr>
        <p:txBody>
          <a:bodyPr/>
          <a:lstStyle/>
          <a:p>
            <a:r>
              <a:rPr lang="en-US" altLang="zh-CN" b="1" dirty="0"/>
              <a:t>Reactive </a:t>
            </a:r>
            <a:r>
              <a:rPr lang="en-US" altLang="zh-CN" b="1" dirty="0" smtClean="0"/>
              <a:t>Stream</a:t>
            </a:r>
            <a:r>
              <a:rPr lang="en-US" altLang="zh-CN" b="1" dirty="0"/>
              <a:t> </a:t>
            </a:r>
            <a:endParaRPr lang="zh-CN" altLang="en-US" dirty="0"/>
          </a:p>
        </p:txBody>
      </p:sp>
      <p:sp>
        <p:nvSpPr>
          <p:cNvPr id="14" name="内容占位符 13"/>
          <p:cNvSpPr>
            <a:spLocks noGrp="1"/>
          </p:cNvSpPr>
          <p:nvPr>
            <p:ph idx="1"/>
          </p:nvPr>
        </p:nvSpPr>
        <p:spPr>
          <a:xfrm>
            <a:off x="337704" y="1738213"/>
            <a:ext cx="11516591" cy="4448397"/>
          </a:xfrm>
          <a:prstGeom prst="rect">
            <a:avLst/>
          </a:prstGeom>
        </p:spPr>
        <p:txBody>
          <a:bodyPr wrap="square">
            <a:spAutoFit/>
          </a:bodyPr>
          <a:lstStyle/>
          <a:p>
            <a:pPr marL="0" indent="0">
              <a:buNone/>
            </a:pPr>
            <a:r>
              <a:rPr lang="en-US" altLang="zh-CN" b="0" i="0" dirty="0" smtClean="0">
                <a:solidFill>
                  <a:srgbClr val="24292E"/>
                </a:solidFill>
                <a:effectLst/>
                <a:latin typeface="微软雅黑" panose="020B0503020204020204" pitchFamily="34" charset="-122"/>
                <a:ea typeface="微软雅黑" panose="020B0503020204020204" pitchFamily="34" charset="-122"/>
              </a:rPr>
              <a:t>Reactive Streams </a:t>
            </a:r>
            <a:r>
              <a:rPr lang="zh-CN" altLang="en-US" b="0" i="0" dirty="0" smtClean="0">
                <a:solidFill>
                  <a:srgbClr val="24292E"/>
                </a:solidFill>
                <a:effectLst/>
                <a:latin typeface="微软雅黑" panose="020B0503020204020204" pitchFamily="34" charset="-122"/>
                <a:ea typeface="微软雅黑" panose="020B0503020204020204" pitchFamily="34" charset="-122"/>
              </a:rPr>
              <a:t>指的是一套规范</a:t>
            </a:r>
            <a:r>
              <a:rPr lang="zh-CN" altLang="en-US" dirty="0" smtClean="0">
                <a:solidFill>
                  <a:srgbClr val="24292E"/>
                </a:solidFill>
                <a:latin typeface="微软雅黑" panose="020B0503020204020204" pitchFamily="34" charset="-122"/>
                <a:ea typeface="微软雅黑" panose="020B0503020204020204" pitchFamily="34" charset="-122"/>
              </a:rPr>
              <a:t>，对于</a:t>
            </a:r>
            <a:r>
              <a:rPr lang="en-US" altLang="zh-CN" dirty="0" smtClean="0">
                <a:latin typeface="微软雅黑" panose="020B0503020204020204" pitchFamily="34" charset="-122"/>
                <a:ea typeface="微软雅黑" panose="020B0503020204020204" pitchFamily="34" charset="-122"/>
              </a:rPr>
              <a:t>Java </a:t>
            </a:r>
            <a:r>
              <a:rPr lang="zh-CN" altLang="en-US" dirty="0" smtClean="0">
                <a:latin typeface="微软雅黑" panose="020B0503020204020204" pitchFamily="34" charset="-122"/>
                <a:ea typeface="微软雅黑" panose="020B0503020204020204" pitchFamily="34" charset="-122"/>
              </a:rPr>
              <a:t>开发</a:t>
            </a:r>
            <a:r>
              <a:rPr lang="en-US" altLang="zh-CN" dirty="0" smtClean="0">
                <a:latin typeface="微软雅黑" panose="020B0503020204020204" pitchFamily="34" charset="-122"/>
                <a:ea typeface="微软雅黑" panose="020B0503020204020204" pitchFamily="34" charset="-122"/>
              </a:rPr>
              <a:t>Reactive Streams </a:t>
            </a:r>
            <a:r>
              <a:rPr lang="zh-CN" altLang="en-US" dirty="0" smtClean="0">
                <a:latin typeface="微软雅黑" panose="020B0503020204020204" pitchFamily="34" charset="-122"/>
                <a:ea typeface="微软雅黑" panose="020B0503020204020204" pitchFamily="34" charset="-122"/>
              </a:rPr>
              <a:t>具体来说就是一套 </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b="1" dirty="0" smtClean="0">
                <a:latin typeface="微软雅黑" panose="020B0503020204020204" pitchFamily="34" charset="-122"/>
                <a:ea typeface="微软雅黑" panose="020B0503020204020204" pitchFamily="34" charset="-122"/>
              </a:rPr>
              <a:t>Publisher：</a:t>
            </a:r>
            <a:r>
              <a:rPr lang="zh-CN" altLang="en-US" dirty="0" smtClean="0">
                <a:latin typeface="微软雅黑" panose="020B0503020204020204" pitchFamily="34" charset="-122"/>
                <a:ea typeface="微软雅黑" panose="020B0503020204020204" pitchFamily="34" charset="-122"/>
              </a:rPr>
              <a:t>是元素（消息）序列的提供者，根据它的订阅者的需求，来发布这些元素（消息）。</a:t>
            </a:r>
          </a:p>
          <a:p>
            <a:pPr lvl="1">
              <a:lnSpc>
                <a:spcPct val="100000"/>
              </a:lnSpc>
            </a:pPr>
            <a:r>
              <a:rPr lang="zh-CN" altLang="en-US" b="1" dirty="0" smtClean="0">
                <a:latin typeface="微软雅黑" panose="020B0503020204020204" pitchFamily="34" charset="-122"/>
                <a:ea typeface="微软雅黑" panose="020B0503020204020204" pitchFamily="34" charset="-122"/>
              </a:rPr>
              <a:t>Subscriber：</a:t>
            </a:r>
            <a:r>
              <a:rPr lang="zh-CN" altLang="en-US" dirty="0" smtClean="0">
                <a:latin typeface="微软雅黑" panose="020B0503020204020204" pitchFamily="34" charset="-122"/>
                <a:ea typeface="微软雅黑" panose="020B0503020204020204" pitchFamily="34" charset="-122"/>
              </a:rPr>
              <a:t>当通过 Publisher.subscribe(Subscriber) 注册后，它将通过 Subscriber.onSubscribe(Subscription) 来接收消息。</a:t>
            </a:r>
          </a:p>
          <a:p>
            <a:pPr lvl="1">
              <a:lnSpc>
                <a:spcPct val="100000"/>
              </a:lnSpc>
            </a:pPr>
            <a:r>
              <a:rPr lang="zh-CN" altLang="en-US" b="1" dirty="0" smtClean="0">
                <a:latin typeface="微软雅黑" panose="020B0503020204020204" pitchFamily="34" charset="-122"/>
                <a:ea typeface="微软雅黑" panose="020B0503020204020204" pitchFamily="34" charset="-122"/>
              </a:rPr>
              <a:t>Subscription：</a:t>
            </a:r>
            <a:r>
              <a:rPr lang="zh-CN" altLang="en-US" dirty="0" smtClean="0">
                <a:latin typeface="微软雅黑" panose="020B0503020204020204" pitchFamily="34" charset="-122"/>
                <a:ea typeface="微软雅黑" panose="020B0503020204020204" pitchFamily="34" charset="-122"/>
              </a:rPr>
              <a:t>代表了消息从 Publisher 到 Subscriber 的一个一对一的生命周期。</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b="1" dirty="0" smtClean="0">
                <a:latin typeface="微软雅黑" panose="020B0503020204020204" pitchFamily="34" charset="-122"/>
                <a:ea typeface="微软雅黑" panose="020B0503020204020204" pitchFamily="34" charset="-122"/>
              </a:rPr>
              <a:t>Processor：</a:t>
            </a:r>
            <a:r>
              <a:rPr lang="zh-CN" altLang="en-US" dirty="0" smtClean="0">
                <a:latin typeface="微软雅黑" panose="020B0503020204020204" pitchFamily="34" charset="-122"/>
                <a:ea typeface="微软雅黑" panose="020B0503020204020204" pitchFamily="34" charset="-122"/>
              </a:rPr>
              <a:t>继承了 Publisher 和 Subscriber，用于转换发布者到订阅者之间管道中的元素。Processor&lt;T,R&gt; 订阅类型为 T 的数据元素，接收并转换为类型为 R 的数据，然后发布变换后的数据</a:t>
            </a:r>
            <a:r>
              <a:rPr lang="zh-CN" altLang="en-US" dirty="0" smtClean="0"/>
              <a:t>。</a:t>
            </a:r>
            <a:endParaRPr lang="zh-CN" altLang="en-US" dirty="0"/>
          </a:p>
        </p:txBody>
      </p:sp>
    </p:spTree>
    <p:extLst>
      <p:ext uri="{BB962C8B-B14F-4D97-AF65-F5344CB8AC3E}">
        <p14:creationId xmlns:p14="http://schemas.microsoft.com/office/powerpoint/2010/main" val="1809997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Reactive Stream</a:t>
            </a:r>
            <a:endParaRPr lang="zh-CN" altLang="en-US" dirty="0"/>
          </a:p>
        </p:txBody>
      </p:sp>
      <p:pic>
        <p:nvPicPr>
          <p:cNvPr id="4101" name="Picture 5" descr="https://leanote.com/api/file/getImage?fileId=5aa0e236ab64411766000d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1071" y="2082006"/>
            <a:ext cx="1023937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08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Java 9 </a:t>
            </a:r>
            <a:r>
              <a:rPr lang="zh-CN" altLang="en-US" dirty="0"/>
              <a:t>的 </a:t>
            </a:r>
            <a:r>
              <a:rPr lang="en-US" altLang="zh-CN" dirty="0"/>
              <a:t>Reactive Stream API </a:t>
            </a:r>
            <a:r>
              <a:rPr lang="zh-CN" altLang="en-US" dirty="0"/>
              <a:t>只是一套接口，约定了 </a:t>
            </a:r>
            <a:r>
              <a:rPr lang="en-US" altLang="zh-CN" dirty="0"/>
              <a:t>Reactive </a:t>
            </a:r>
            <a:r>
              <a:rPr lang="zh-CN" altLang="en-US" dirty="0"/>
              <a:t>编程的一套规范，并没有具体的实现。而实现了这个接口的产品有：</a:t>
            </a:r>
            <a:r>
              <a:rPr lang="en-US" altLang="zh-CN" dirty="0" err="1"/>
              <a:t>RxJava</a:t>
            </a:r>
            <a:r>
              <a:rPr lang="zh-CN" altLang="en-US" dirty="0"/>
              <a:t>、</a:t>
            </a:r>
            <a:r>
              <a:rPr lang="en-US" altLang="zh-CN" dirty="0"/>
              <a:t>Reactor</a:t>
            </a:r>
            <a:r>
              <a:rPr lang="zh-CN" altLang="en-US" dirty="0"/>
              <a:t>、</a:t>
            </a:r>
            <a:r>
              <a:rPr lang="en-US" altLang="zh-CN" dirty="0" err="1"/>
              <a:t>akka</a:t>
            </a:r>
            <a:r>
              <a:rPr lang="en-US" altLang="zh-CN" dirty="0"/>
              <a:t> </a:t>
            </a:r>
            <a:r>
              <a:rPr lang="zh-CN" altLang="en-US" dirty="0"/>
              <a:t>等，而 </a:t>
            </a:r>
            <a:r>
              <a:rPr lang="en-US" altLang="zh-CN" dirty="0"/>
              <a:t>Spring </a:t>
            </a:r>
            <a:r>
              <a:rPr lang="en-US" altLang="zh-CN" dirty="0" err="1"/>
              <a:t>WebFlux</a:t>
            </a:r>
            <a:r>
              <a:rPr lang="en-US" altLang="zh-CN" dirty="0"/>
              <a:t> </a:t>
            </a:r>
            <a:r>
              <a:rPr lang="zh-CN" altLang="en-US" dirty="0"/>
              <a:t>中集成的是 </a:t>
            </a:r>
            <a:r>
              <a:rPr lang="en-US" altLang="zh-CN" dirty="0"/>
              <a:t>Reactor 3.x</a:t>
            </a:r>
            <a:r>
              <a:rPr lang="zh-CN" altLang="en-US" dirty="0" smtClean="0"/>
              <a:t>。</a:t>
            </a:r>
            <a:endParaRPr lang="en-US" altLang="zh-CN" dirty="0" smtClean="0"/>
          </a:p>
          <a:p>
            <a:pPr marL="0" indent="0">
              <a:buNone/>
            </a:pPr>
            <a:r>
              <a:rPr lang="en-US" altLang="zh-CN" sz="2000" dirty="0" smtClean="0"/>
              <a:t>JDK </a:t>
            </a:r>
            <a:r>
              <a:rPr lang="en-US" altLang="zh-CN" sz="2000" dirty="0"/>
              <a:t>9</a:t>
            </a:r>
            <a:r>
              <a:rPr lang="zh-CN" altLang="en-US" sz="2000" dirty="0"/>
              <a:t>在</a:t>
            </a:r>
            <a:r>
              <a:rPr lang="en-US" altLang="zh-CN" sz="2000" dirty="0" err="1"/>
              <a:t>java.util.concurrent</a:t>
            </a:r>
            <a:r>
              <a:rPr lang="zh-CN" altLang="en-US" sz="2000" dirty="0"/>
              <a:t>包中提供了一个与响应式流兼容的</a:t>
            </a:r>
            <a:r>
              <a:rPr lang="en-US" altLang="zh-CN" sz="2000" dirty="0"/>
              <a:t>API</a:t>
            </a:r>
            <a:r>
              <a:rPr lang="zh-CN" altLang="en-US" sz="2000" dirty="0"/>
              <a:t>，它在</a:t>
            </a:r>
            <a:r>
              <a:rPr lang="en-US" altLang="zh-CN" sz="2000" dirty="0" err="1"/>
              <a:t>java.base</a:t>
            </a:r>
            <a:r>
              <a:rPr lang="zh-CN" altLang="en-US" sz="2000" dirty="0"/>
              <a:t>模块中。 </a:t>
            </a:r>
            <a:r>
              <a:rPr lang="en-US" altLang="zh-CN" sz="2000" dirty="0"/>
              <a:t>API</a:t>
            </a:r>
            <a:r>
              <a:rPr lang="zh-CN" altLang="en-US" sz="2000" dirty="0"/>
              <a:t>由两个类组成</a:t>
            </a:r>
            <a:r>
              <a:rPr lang="zh-CN" altLang="en-US" sz="2000" dirty="0" smtClean="0"/>
              <a:t>：</a:t>
            </a:r>
            <a:endParaRPr lang="en-US" altLang="zh-CN" sz="2000" dirty="0" smtClean="0"/>
          </a:p>
          <a:p>
            <a:pPr lvl="1">
              <a:buFont typeface="Wingdings" panose="05000000000000000000" pitchFamily="2" charset="2"/>
              <a:buChar char="p"/>
            </a:pPr>
            <a:r>
              <a:rPr lang="en-US" altLang="zh-CN" sz="2000" dirty="0" smtClean="0"/>
              <a:t>Flow</a:t>
            </a:r>
          </a:p>
          <a:p>
            <a:pPr marL="457200" lvl="1" indent="0">
              <a:buNone/>
            </a:pPr>
            <a:r>
              <a:rPr lang="en-US" altLang="zh-CN" sz="2000" dirty="0" smtClean="0"/>
              <a:t> </a:t>
            </a:r>
          </a:p>
          <a:p>
            <a:pPr lvl="1">
              <a:buFont typeface="Wingdings" panose="05000000000000000000" pitchFamily="2" charset="2"/>
              <a:buChar char="p"/>
            </a:pPr>
            <a:r>
              <a:rPr lang="en-US" altLang="zh-CN" sz="2000" dirty="0" err="1" smtClean="0"/>
              <a:t>SubmissionPublisher</a:t>
            </a:r>
            <a:r>
              <a:rPr lang="en-US" altLang="zh-CN" sz="2000" dirty="0" smtClean="0"/>
              <a:t>&lt;T&gt;</a:t>
            </a:r>
          </a:p>
          <a:p>
            <a:pPr marL="457200" lvl="1" indent="0">
              <a:buNone/>
            </a:pPr>
            <a:endParaRPr lang="en-US" altLang="zh-CN" sz="2000" dirty="0" smtClean="0"/>
          </a:p>
          <a:p>
            <a:pPr marL="457200" lvl="1" indent="0">
              <a:buNone/>
            </a:pPr>
            <a:endParaRPr lang="en-US" altLang="zh-CN" sz="2000" dirty="0"/>
          </a:p>
        </p:txBody>
      </p:sp>
      <p:sp>
        <p:nvSpPr>
          <p:cNvPr id="4" name="AutoShape 2" descr="https://github.com/ZhongyangMA/images/raw/master/webflux-streaming-demo/io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ZhongyangMA/images/raw/master/webflux-streaming-demo/io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053205474"/>
              </p:ext>
            </p:extLst>
          </p:nvPr>
        </p:nvGraphicFramePr>
        <p:xfrm>
          <a:off x="1450109" y="4408439"/>
          <a:ext cx="9231748" cy="370840"/>
        </p:xfrm>
        <a:graphic>
          <a:graphicData uri="http://schemas.openxmlformats.org/drawingml/2006/table">
            <a:tbl>
              <a:tblPr firstRow="1" bandRow="1">
                <a:tableStyleId>{5C22544A-7EE6-4342-B048-85BDC9FD1C3A}</a:tableStyleId>
              </a:tblPr>
              <a:tblGrid>
                <a:gridCol w="2307937"/>
                <a:gridCol w="2307937"/>
                <a:gridCol w="2307937"/>
                <a:gridCol w="2307937"/>
              </a:tblGrid>
              <a:tr h="370840">
                <a:tc>
                  <a:txBody>
                    <a:bodyPr/>
                    <a:lstStyle/>
                    <a:p>
                      <a:pPr lvl="0"/>
                      <a:r>
                        <a:rPr lang="en-US" altLang="zh-CN" sz="1800" b="0" i="0" kern="1200" dirty="0" err="1" smtClean="0">
                          <a:solidFill>
                            <a:schemeClr val="lt1"/>
                          </a:solidFill>
                          <a:effectLst/>
                          <a:latin typeface="+mn-lt"/>
                          <a:ea typeface="+mn-ea"/>
                          <a:cs typeface="+mn-cs"/>
                        </a:rPr>
                        <a:t>Flow.Processor</a:t>
                      </a:r>
                      <a:r>
                        <a:rPr lang="en-US" altLang="zh-CN" sz="1800" b="0" i="0" kern="1200" dirty="0" smtClean="0">
                          <a:solidFill>
                            <a:schemeClr val="lt1"/>
                          </a:solidFill>
                          <a:effectLst/>
                          <a:latin typeface="+mn-lt"/>
                          <a:ea typeface="+mn-ea"/>
                          <a:cs typeface="+mn-cs"/>
                        </a:rPr>
                        <a:t>&lt;T,R&gt;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Flow.Publisher</a:t>
                      </a:r>
                      <a:r>
                        <a:rPr lang="en-US" altLang="zh-CN" dirty="0" smtClean="0"/>
                        <a:t>&lt;T&gt;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Flow.Subscriber</a:t>
                      </a:r>
                      <a:r>
                        <a:rPr lang="en-US" altLang="zh-CN" dirty="0" smtClean="0"/>
                        <a:t>&lt;T&gt;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Flow.Subscription</a:t>
                      </a:r>
                      <a:endParaRPr lang="en-US" altLang="zh-CN" dirty="0" smtClean="0"/>
                    </a:p>
                  </a:txBody>
                  <a:tcPr/>
                </a:tc>
              </a:tr>
            </a:tbl>
          </a:graphicData>
        </a:graphic>
      </p:graphicFrame>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109" y="5247029"/>
            <a:ext cx="10031846" cy="769687"/>
          </a:xfrm>
          <a:prstGeom prst="rect">
            <a:avLst/>
          </a:prstGeom>
        </p:spPr>
      </p:pic>
    </p:spTree>
    <p:extLst>
      <p:ext uri="{BB962C8B-B14F-4D97-AF65-F5344CB8AC3E}">
        <p14:creationId xmlns:p14="http://schemas.microsoft.com/office/powerpoint/2010/main" val="345552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u"/>
            </a:pPr>
            <a:r>
              <a:rPr lang="en-US" altLang="zh-CN" b="1" dirty="0"/>
              <a:t>Linux </a:t>
            </a:r>
            <a:r>
              <a:rPr lang="zh-CN" altLang="en-US" b="1" dirty="0"/>
              <a:t>五种 </a:t>
            </a:r>
            <a:r>
              <a:rPr lang="en-US" altLang="zh-CN" b="1" dirty="0"/>
              <a:t>IO </a:t>
            </a:r>
            <a:r>
              <a:rPr lang="zh-CN" altLang="en-US" b="1" dirty="0" smtClean="0"/>
              <a:t>模型</a:t>
            </a:r>
            <a:endParaRPr lang="en-US" altLang="zh-CN" b="1" dirty="0" smtClean="0"/>
          </a:p>
          <a:p>
            <a:pPr marL="971550" lvl="1" indent="-514350">
              <a:buFont typeface="+mj-lt"/>
              <a:buAutoNum type="arabicPeriod"/>
            </a:pPr>
            <a:r>
              <a:rPr lang="zh-CN" altLang="en-US" b="1" dirty="0" smtClean="0"/>
              <a:t>阻塞 </a:t>
            </a:r>
            <a:r>
              <a:rPr lang="en-US" altLang="zh-CN" b="1" dirty="0" smtClean="0"/>
              <a:t>IO (Blocking IO)</a:t>
            </a:r>
          </a:p>
          <a:p>
            <a:pPr marL="971550" lvl="1" indent="-514350">
              <a:buFont typeface="+mj-lt"/>
              <a:buAutoNum type="arabicPeriod"/>
            </a:pPr>
            <a:r>
              <a:rPr lang="zh-CN" altLang="en-US" b="1" dirty="0" smtClean="0"/>
              <a:t>非阻塞 </a:t>
            </a:r>
            <a:r>
              <a:rPr lang="en-US" altLang="zh-CN" b="1" dirty="0" smtClean="0"/>
              <a:t>IO (Non-blocking IO)</a:t>
            </a:r>
          </a:p>
          <a:p>
            <a:pPr marL="971550" lvl="1" indent="-514350">
              <a:buFont typeface="+mj-lt"/>
              <a:buAutoNum type="arabicPeriod"/>
            </a:pPr>
            <a:r>
              <a:rPr lang="zh-CN" altLang="en-US" b="1" dirty="0" smtClean="0"/>
              <a:t>多路复用 </a:t>
            </a:r>
            <a:r>
              <a:rPr lang="en-US" altLang="zh-CN" b="1" dirty="0" smtClean="0"/>
              <a:t>IO (IO multiplexing)</a:t>
            </a:r>
          </a:p>
          <a:p>
            <a:pPr marL="971550" lvl="1" indent="-514350">
              <a:buFont typeface="+mj-lt"/>
              <a:buAutoNum type="arabicPeriod"/>
            </a:pPr>
            <a:r>
              <a:rPr lang="zh-CN" altLang="en-US" b="1" u="sng" dirty="0" smtClean="0"/>
              <a:t>信号驱动 </a:t>
            </a:r>
            <a:r>
              <a:rPr lang="en-US" altLang="zh-CN" b="1" u="sng" dirty="0" smtClean="0"/>
              <a:t>IO (signal driven I/O (SIGIO))</a:t>
            </a:r>
          </a:p>
          <a:p>
            <a:pPr marL="971550" lvl="1" indent="-514350">
              <a:buFont typeface="+mj-lt"/>
              <a:buAutoNum type="arabicPeriod"/>
            </a:pPr>
            <a:r>
              <a:rPr lang="zh-CN" altLang="en-US" b="1" dirty="0" smtClean="0"/>
              <a:t>异步 </a:t>
            </a:r>
            <a:r>
              <a:rPr lang="en-US" altLang="zh-CN" b="1" dirty="0" smtClean="0"/>
              <a:t>IO (asynchronous I/O)</a:t>
            </a:r>
          </a:p>
          <a:p>
            <a:pPr>
              <a:lnSpc>
                <a:spcPct val="100000"/>
              </a:lnSpc>
              <a:buFont typeface="Wingdings" panose="05000000000000000000" pitchFamily="2" charset="2"/>
              <a:buChar char="u"/>
            </a:pPr>
            <a:r>
              <a:rPr lang="en-US" altLang="zh-CN" b="1" dirty="0"/>
              <a:t>Java </a:t>
            </a:r>
            <a:r>
              <a:rPr lang="zh-CN" altLang="en-US" b="1" dirty="0" smtClean="0"/>
              <a:t>四</a:t>
            </a:r>
            <a:r>
              <a:rPr lang="zh-CN" altLang="en-US" b="1" dirty="0"/>
              <a:t>种 </a:t>
            </a:r>
            <a:r>
              <a:rPr lang="en-US" altLang="zh-CN" b="1" dirty="0"/>
              <a:t>IO </a:t>
            </a:r>
            <a:r>
              <a:rPr lang="zh-CN" altLang="en-US" b="1" dirty="0" smtClean="0"/>
              <a:t>模型</a:t>
            </a:r>
            <a:endParaRPr lang="en-US" altLang="zh-CN" b="1" dirty="0"/>
          </a:p>
          <a:p>
            <a:pPr marL="971550" lvl="1" indent="-514350">
              <a:lnSpc>
                <a:spcPct val="100000"/>
              </a:lnSpc>
              <a:buFont typeface="+mj-lt"/>
              <a:buAutoNum type="arabicPeriod"/>
            </a:pPr>
            <a:r>
              <a:rPr lang="zh-CN" altLang="en-US" b="1" dirty="0"/>
              <a:t>其中 </a:t>
            </a:r>
            <a:r>
              <a:rPr lang="en-US" altLang="zh-CN" b="1" dirty="0"/>
              <a:t>Java </a:t>
            </a:r>
            <a:r>
              <a:rPr lang="zh-CN" altLang="en-US" b="1" dirty="0"/>
              <a:t>最早提供的 </a:t>
            </a:r>
            <a:r>
              <a:rPr lang="en-US" altLang="zh-CN" b="1" dirty="0"/>
              <a:t>blocking IO </a:t>
            </a:r>
            <a:r>
              <a:rPr lang="zh-CN" altLang="en-US" b="1" dirty="0"/>
              <a:t>即是阻塞 </a:t>
            </a:r>
            <a:r>
              <a:rPr lang="en-US" altLang="zh-CN" b="1" dirty="0"/>
              <a:t>IO</a:t>
            </a:r>
          </a:p>
          <a:p>
            <a:pPr marL="971550" lvl="1" indent="-514350">
              <a:lnSpc>
                <a:spcPct val="100000"/>
              </a:lnSpc>
              <a:buFont typeface="+mj-lt"/>
              <a:buAutoNum type="arabicPeriod"/>
            </a:pPr>
            <a:r>
              <a:rPr lang="zh-CN" altLang="en-US" b="1" dirty="0"/>
              <a:t>而 </a:t>
            </a:r>
            <a:r>
              <a:rPr lang="en-US" altLang="zh-CN" b="1" dirty="0"/>
              <a:t>NIO </a:t>
            </a:r>
            <a:r>
              <a:rPr lang="zh-CN" altLang="en-US" b="1" dirty="0"/>
              <a:t>即是非阻塞 </a:t>
            </a:r>
            <a:r>
              <a:rPr lang="en-US" altLang="zh-CN" b="1" dirty="0"/>
              <a:t>IO</a:t>
            </a:r>
          </a:p>
          <a:p>
            <a:pPr marL="971550" lvl="1" indent="-514350">
              <a:lnSpc>
                <a:spcPct val="100000"/>
              </a:lnSpc>
              <a:buFont typeface="+mj-lt"/>
              <a:buAutoNum type="arabicPeriod"/>
            </a:pPr>
            <a:r>
              <a:rPr lang="zh-CN" altLang="en-US" b="1" dirty="0"/>
              <a:t>同时 </a:t>
            </a:r>
            <a:r>
              <a:rPr lang="en-US" altLang="zh-CN" b="1" dirty="0"/>
              <a:t>NIO </a:t>
            </a:r>
            <a:r>
              <a:rPr lang="zh-CN" altLang="en-US" b="1" dirty="0"/>
              <a:t>中的 </a:t>
            </a:r>
            <a:r>
              <a:rPr lang="en-US" altLang="zh-CN" b="1" dirty="0"/>
              <a:t>Reactor </a:t>
            </a:r>
            <a:r>
              <a:rPr lang="zh-CN" altLang="en-US" b="1" dirty="0"/>
              <a:t>模式即是 </a:t>
            </a:r>
            <a:r>
              <a:rPr lang="en-US" altLang="zh-CN" b="1" dirty="0"/>
              <a:t>IO </a:t>
            </a:r>
            <a:r>
              <a:rPr lang="zh-CN" altLang="en-US" b="1" dirty="0"/>
              <a:t>多路复用模型的实现</a:t>
            </a:r>
            <a:endParaRPr lang="en-US" altLang="zh-CN" b="1" dirty="0"/>
          </a:p>
          <a:p>
            <a:pPr marL="971550" lvl="1" indent="-514350">
              <a:lnSpc>
                <a:spcPct val="100000"/>
              </a:lnSpc>
              <a:buFont typeface="+mj-lt"/>
              <a:buAutoNum type="arabicPeriod"/>
            </a:pPr>
            <a:r>
              <a:rPr lang="zh-CN" altLang="en-US" b="1" dirty="0"/>
              <a:t>通过 </a:t>
            </a:r>
            <a:r>
              <a:rPr lang="en-US" altLang="zh-CN" b="1" dirty="0"/>
              <a:t>AIO </a:t>
            </a:r>
            <a:r>
              <a:rPr lang="zh-CN" altLang="en-US" b="1" dirty="0"/>
              <a:t>实现的 </a:t>
            </a:r>
            <a:r>
              <a:rPr lang="en-US" altLang="zh-CN" b="1" dirty="0" err="1"/>
              <a:t>Proactor</a:t>
            </a:r>
            <a:r>
              <a:rPr lang="en-US" altLang="zh-CN" b="1" dirty="0"/>
              <a:t> </a:t>
            </a:r>
            <a:r>
              <a:rPr lang="zh-CN" altLang="en-US" b="1" dirty="0"/>
              <a:t>模式即是异步 </a:t>
            </a:r>
            <a:r>
              <a:rPr lang="en-US" altLang="zh-CN" b="1" dirty="0"/>
              <a:t>IO </a:t>
            </a:r>
            <a:r>
              <a:rPr lang="zh-CN" altLang="en-US" b="1" dirty="0"/>
              <a:t>模型的实现</a:t>
            </a:r>
          </a:p>
          <a:p>
            <a:pPr marL="0" indent="0">
              <a:buNone/>
            </a:pPr>
            <a:endParaRPr lang="zh-CN" altLang="en-US" dirty="0"/>
          </a:p>
        </p:txBody>
      </p:sp>
    </p:spTree>
    <p:extLst>
      <p:ext uri="{BB962C8B-B14F-4D97-AF65-F5344CB8AC3E}">
        <p14:creationId xmlns:p14="http://schemas.microsoft.com/office/powerpoint/2010/main" val="59755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阻塞 </a:t>
            </a:r>
            <a:r>
              <a:rPr lang="en-US" altLang="zh-CN" b="1" dirty="0"/>
              <a:t>IO (Blocking IO</a:t>
            </a:r>
            <a:r>
              <a:rPr lang="en-US" altLang="zh-CN" b="1"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1770"/>
            <a:ext cx="6040370" cy="3774933"/>
          </a:xfrm>
        </p:spPr>
      </p:pic>
      <p:sp>
        <p:nvSpPr>
          <p:cNvPr id="5" name="矩形 4"/>
          <p:cNvSpPr/>
          <p:nvPr/>
        </p:nvSpPr>
        <p:spPr>
          <a:xfrm>
            <a:off x="7138555" y="2628900"/>
            <a:ext cx="4215245" cy="1200329"/>
          </a:xfrm>
          <a:prstGeom prst="rect">
            <a:avLst/>
          </a:prstGeom>
        </p:spPr>
        <p:txBody>
          <a:bodyPr wrap="square">
            <a:spAutoFit/>
          </a:bodyPr>
          <a:lstStyle/>
          <a:p>
            <a:r>
              <a:rPr lang="zh-CN" altLang="en-US" b="0" i="0" dirty="0" smtClean="0">
                <a:solidFill>
                  <a:srgbClr val="24292E"/>
                </a:solidFill>
                <a:effectLst/>
                <a:latin typeface="-apple-system"/>
              </a:rPr>
              <a:t>分为 </a:t>
            </a:r>
            <a:endParaRPr lang="en-US" altLang="zh-CN" b="0" i="0" dirty="0" smtClean="0">
              <a:solidFill>
                <a:srgbClr val="24292E"/>
              </a:solidFill>
              <a:effectLst/>
              <a:latin typeface="-apple-system"/>
            </a:endParaRPr>
          </a:p>
          <a:p>
            <a:r>
              <a:rPr lang="en-US" altLang="zh-CN" b="0" i="0" dirty="0" smtClean="0">
                <a:solidFill>
                  <a:srgbClr val="24292E"/>
                </a:solidFill>
                <a:effectLst/>
                <a:latin typeface="-apple-system"/>
              </a:rPr>
              <a:t>(1)</a:t>
            </a:r>
            <a:r>
              <a:rPr lang="zh-CN" altLang="en-US" b="0" i="0" dirty="0" smtClean="0">
                <a:solidFill>
                  <a:srgbClr val="24292E"/>
                </a:solidFill>
                <a:effectLst/>
                <a:latin typeface="-apple-system"/>
              </a:rPr>
              <a:t>内核数据准备</a:t>
            </a:r>
            <a:endParaRPr lang="en-US" altLang="zh-CN" b="0" i="0" dirty="0" smtClean="0">
              <a:solidFill>
                <a:srgbClr val="24292E"/>
              </a:solidFill>
              <a:effectLst/>
              <a:latin typeface="-apple-system"/>
            </a:endParaRPr>
          </a:p>
          <a:p>
            <a:r>
              <a:rPr lang="en-US" altLang="zh-CN" b="0" i="0" dirty="0" smtClean="0">
                <a:solidFill>
                  <a:srgbClr val="24292E"/>
                </a:solidFill>
                <a:effectLst/>
                <a:latin typeface="-apple-system"/>
              </a:rPr>
              <a:t>(2)</a:t>
            </a:r>
            <a:r>
              <a:rPr lang="zh-CN" altLang="en-US" b="0" i="0" dirty="0" smtClean="0">
                <a:solidFill>
                  <a:srgbClr val="24292E"/>
                </a:solidFill>
                <a:effectLst/>
                <a:latin typeface="-apple-system"/>
              </a:rPr>
              <a:t>数据从内核空间拷贝到用户空间 </a:t>
            </a:r>
            <a:endParaRPr lang="en-US" altLang="zh-CN" b="0" i="0" dirty="0" smtClean="0">
              <a:solidFill>
                <a:srgbClr val="24292E"/>
              </a:solidFill>
              <a:effectLst/>
              <a:latin typeface="-apple-system"/>
            </a:endParaRPr>
          </a:p>
          <a:p>
            <a:endParaRPr lang="zh-CN" altLang="en-US" dirty="0"/>
          </a:p>
        </p:txBody>
      </p:sp>
      <p:sp>
        <p:nvSpPr>
          <p:cNvPr id="6" name="矩形 5"/>
          <p:cNvSpPr/>
          <p:nvPr/>
        </p:nvSpPr>
        <p:spPr>
          <a:xfrm>
            <a:off x="5167746" y="5060373"/>
            <a:ext cx="6096000" cy="646331"/>
          </a:xfrm>
          <a:prstGeom prst="rect">
            <a:avLst/>
          </a:prstGeom>
        </p:spPr>
        <p:txBody>
          <a:bodyPr>
            <a:spAutoFit/>
          </a:bodyPr>
          <a:lstStyle/>
          <a:p>
            <a:r>
              <a:rPr lang="zh-CN" altLang="en-US" b="0" i="0" dirty="0" smtClean="0">
                <a:solidFill>
                  <a:srgbClr val="24292E"/>
                </a:solidFill>
                <a:effectLst/>
                <a:latin typeface="-apple-system"/>
              </a:rPr>
              <a:t>这两个阶段。在用户线程发起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调用后，用户线程在这两个阶段全程等待，直到有结果返回</a:t>
            </a:r>
            <a:endParaRPr lang="zh-CN" altLang="en-US" dirty="0"/>
          </a:p>
        </p:txBody>
      </p:sp>
    </p:spTree>
    <p:extLst>
      <p:ext uri="{BB962C8B-B14F-4D97-AF65-F5344CB8AC3E}">
        <p14:creationId xmlns:p14="http://schemas.microsoft.com/office/powerpoint/2010/main" val="10553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非阻塞 </a:t>
            </a:r>
            <a:r>
              <a:rPr lang="en-US" altLang="zh-CN" b="1" dirty="0"/>
              <a:t>IO (Non-blocking IO</a:t>
            </a:r>
            <a:r>
              <a:rPr lang="en-US" altLang="zh-CN" b="1"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3670"/>
            <a:ext cx="6591299" cy="4232275"/>
          </a:xfrm>
        </p:spPr>
      </p:pic>
      <p:sp>
        <p:nvSpPr>
          <p:cNvPr id="5" name="矩形 4"/>
          <p:cNvSpPr/>
          <p:nvPr/>
        </p:nvSpPr>
        <p:spPr>
          <a:xfrm>
            <a:off x="7429500" y="2025180"/>
            <a:ext cx="3924300" cy="923330"/>
          </a:xfrm>
          <a:prstGeom prst="rect">
            <a:avLst/>
          </a:prstGeom>
        </p:spPr>
        <p:txBody>
          <a:bodyPr wrap="square">
            <a:spAutoFit/>
          </a:bodyPr>
          <a:lstStyle/>
          <a:p>
            <a:r>
              <a:rPr lang="zh-CN" altLang="en-US" b="0" i="0" dirty="0" smtClean="0">
                <a:solidFill>
                  <a:srgbClr val="24292E"/>
                </a:solidFill>
                <a:effectLst/>
                <a:latin typeface="-apple-system"/>
              </a:rPr>
              <a:t>非阻塞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模型下，在用户线程发起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调用后，在内核数据还未准备好时，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函数可立即返回</a:t>
            </a:r>
            <a:endParaRPr lang="zh-CN" altLang="en-US" dirty="0"/>
          </a:p>
        </p:txBody>
      </p:sp>
      <p:sp>
        <p:nvSpPr>
          <p:cNvPr id="6" name="矩形 5"/>
          <p:cNvSpPr/>
          <p:nvPr/>
        </p:nvSpPr>
        <p:spPr>
          <a:xfrm>
            <a:off x="7429501" y="2948510"/>
            <a:ext cx="3924299" cy="1477328"/>
          </a:xfrm>
          <a:prstGeom prst="rect">
            <a:avLst/>
          </a:prstGeom>
        </p:spPr>
        <p:txBody>
          <a:bodyPr wrap="square">
            <a:spAutoFit/>
          </a:bodyPr>
          <a:lstStyle/>
          <a:p>
            <a:r>
              <a:rPr lang="zh-CN" altLang="en-US" b="0" i="0" dirty="0" smtClean="0">
                <a:solidFill>
                  <a:srgbClr val="24292E"/>
                </a:solidFill>
                <a:effectLst/>
                <a:latin typeface="-apple-system"/>
              </a:rPr>
              <a:t>用户线程通过多次调用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函数来检查内核数据是否准备好（轮询），当检查到数据准备好后，执行第二阶段，将数据从内核空间拷贝到用户空间，这一阶段用户线程是阻塞的。</a:t>
            </a:r>
            <a:endParaRPr lang="zh-CN" altLang="en-US" dirty="0"/>
          </a:p>
        </p:txBody>
      </p:sp>
    </p:spTree>
    <p:extLst>
      <p:ext uri="{BB962C8B-B14F-4D97-AF65-F5344CB8AC3E}">
        <p14:creationId xmlns:p14="http://schemas.microsoft.com/office/powerpoint/2010/main" val="337206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多路复用 </a:t>
            </a:r>
            <a:r>
              <a:rPr lang="en-US" altLang="zh-CN" b="1" dirty="0"/>
              <a:t>IO (IO multiplexing</a:t>
            </a:r>
            <a:r>
              <a:rPr lang="en-US" altLang="zh-CN" b="1"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7189"/>
            <a:ext cx="6331527" cy="3761798"/>
          </a:xfrm>
        </p:spPr>
      </p:pic>
      <p:sp>
        <p:nvSpPr>
          <p:cNvPr id="5" name="矩形 4"/>
          <p:cNvSpPr/>
          <p:nvPr/>
        </p:nvSpPr>
        <p:spPr>
          <a:xfrm>
            <a:off x="5985164" y="4955407"/>
            <a:ext cx="5368636" cy="1477328"/>
          </a:xfrm>
          <a:prstGeom prst="rect">
            <a:avLst/>
          </a:prstGeom>
        </p:spPr>
        <p:txBody>
          <a:bodyPr wrap="square">
            <a:spAutoFit/>
          </a:bodyPr>
          <a:lstStyle/>
          <a:p>
            <a:r>
              <a:rPr lang="zh-CN" altLang="en-US" b="0" i="0" dirty="0" smtClean="0">
                <a:solidFill>
                  <a:srgbClr val="24292E"/>
                </a:solidFill>
                <a:effectLst/>
                <a:latin typeface="-apple-system"/>
              </a:rPr>
              <a:t>用户线程通过 </a:t>
            </a:r>
            <a:r>
              <a:rPr lang="en-US" altLang="zh-CN" b="0" i="0" dirty="0" smtClean="0">
                <a:solidFill>
                  <a:srgbClr val="24292E"/>
                </a:solidFill>
                <a:effectLst/>
                <a:latin typeface="-apple-system"/>
              </a:rPr>
              <a:t>select</a:t>
            </a:r>
            <a:r>
              <a:rPr lang="zh-CN" altLang="en-US" b="0" i="0" dirty="0" smtClean="0">
                <a:solidFill>
                  <a:srgbClr val="24292E"/>
                </a:solidFill>
                <a:effectLst/>
                <a:latin typeface="-apple-system"/>
              </a:rPr>
              <a:t>、</a:t>
            </a:r>
            <a:r>
              <a:rPr lang="en-US" altLang="zh-CN" b="0" i="0" dirty="0" smtClean="0">
                <a:solidFill>
                  <a:srgbClr val="24292E"/>
                </a:solidFill>
                <a:effectLst/>
                <a:latin typeface="-apple-system"/>
              </a:rPr>
              <a:t>poll</a:t>
            </a:r>
            <a:r>
              <a:rPr lang="zh-CN" altLang="en-US" b="0" i="0" dirty="0" smtClean="0">
                <a:solidFill>
                  <a:srgbClr val="24292E"/>
                </a:solidFill>
                <a:effectLst/>
                <a:latin typeface="-apple-system"/>
              </a:rPr>
              <a:t>、</a:t>
            </a:r>
            <a:r>
              <a:rPr lang="en-US" altLang="zh-CN" b="0" i="0" dirty="0" err="1" smtClean="0">
                <a:solidFill>
                  <a:srgbClr val="24292E"/>
                </a:solidFill>
                <a:effectLst/>
                <a:latin typeface="-apple-system"/>
              </a:rPr>
              <a:t>epoll</a:t>
            </a:r>
            <a:r>
              <a:rPr lang="en-US" altLang="zh-CN" b="0" i="0" dirty="0" smtClean="0">
                <a:solidFill>
                  <a:srgbClr val="24292E"/>
                </a:solidFill>
                <a:effectLst/>
                <a:latin typeface="-apple-system"/>
              </a:rPr>
              <a:t> </a:t>
            </a:r>
            <a:r>
              <a:rPr lang="zh-CN" altLang="en-US" b="0" i="0" dirty="0" smtClean="0">
                <a:solidFill>
                  <a:srgbClr val="24292E"/>
                </a:solidFill>
                <a:effectLst/>
                <a:latin typeface="-apple-system"/>
              </a:rPr>
              <a:t>等函数 阻塞式地监听多路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事件，直到有一个或多个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操作处于就绪状态（有数据可读或可写）时返回，开始执行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操作。多路复用模型的特点是可以通过一个线程处理多路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请求。</a:t>
            </a:r>
            <a:endParaRPr lang="zh-CN" altLang="en-US" dirty="0"/>
          </a:p>
        </p:txBody>
      </p:sp>
    </p:spTree>
    <p:extLst>
      <p:ext uri="{BB962C8B-B14F-4D97-AF65-F5344CB8AC3E}">
        <p14:creationId xmlns:p14="http://schemas.microsoft.com/office/powerpoint/2010/main" val="244947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信号驱动 </a:t>
            </a:r>
            <a:r>
              <a:rPr lang="en-US" altLang="zh-CN" b="1" dirty="0"/>
              <a:t>IO (signal driven I/O (SIGIO</a:t>
            </a:r>
            <a:r>
              <a:rPr lang="en-US" altLang="zh-CN" b="1" dirty="0" smtClean="0"/>
              <a:t>))</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957455" cy="3520628"/>
          </a:xfrm>
        </p:spPr>
      </p:pic>
      <p:sp>
        <p:nvSpPr>
          <p:cNvPr id="7" name="矩形 6"/>
          <p:cNvSpPr/>
          <p:nvPr/>
        </p:nvSpPr>
        <p:spPr>
          <a:xfrm>
            <a:off x="5479472" y="4884588"/>
            <a:ext cx="5874328" cy="923330"/>
          </a:xfrm>
          <a:prstGeom prst="rect">
            <a:avLst/>
          </a:prstGeom>
        </p:spPr>
        <p:txBody>
          <a:bodyPr wrap="square">
            <a:spAutoFit/>
          </a:bodyPr>
          <a:lstStyle/>
          <a:p>
            <a:r>
              <a:rPr lang="zh-CN" altLang="en-US" b="0" i="0" dirty="0" smtClean="0">
                <a:solidFill>
                  <a:srgbClr val="24292E"/>
                </a:solidFill>
                <a:effectLst/>
                <a:latin typeface="-apple-system"/>
              </a:rPr>
              <a:t>用户线程发起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操作后，可立即返回不阻塞。等到内核数据准备完成后，通过信号函数通知用户线程，执行第二阶段数据拷贝操作。</a:t>
            </a:r>
            <a:endParaRPr lang="zh-CN" altLang="en-US" dirty="0"/>
          </a:p>
        </p:txBody>
      </p:sp>
    </p:spTree>
    <p:extLst>
      <p:ext uri="{BB962C8B-B14F-4D97-AF65-F5344CB8AC3E}">
        <p14:creationId xmlns:p14="http://schemas.microsoft.com/office/powerpoint/2010/main" val="58990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异步 </a:t>
            </a:r>
            <a:r>
              <a:rPr lang="en-US" altLang="zh-CN" b="1" dirty="0"/>
              <a:t>IO (asynchronous I/O</a:t>
            </a:r>
            <a:r>
              <a:rPr lang="en-US" altLang="zh-CN" b="1"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809" y="1693715"/>
            <a:ext cx="6752844" cy="3703927"/>
          </a:xfrm>
        </p:spPr>
      </p:pic>
      <p:sp>
        <p:nvSpPr>
          <p:cNvPr id="5" name="矩形 4"/>
          <p:cNvSpPr/>
          <p:nvPr/>
        </p:nvSpPr>
        <p:spPr>
          <a:xfrm>
            <a:off x="5354782" y="4901388"/>
            <a:ext cx="5898573" cy="1200329"/>
          </a:xfrm>
          <a:prstGeom prst="rect">
            <a:avLst/>
          </a:prstGeom>
        </p:spPr>
        <p:txBody>
          <a:bodyPr wrap="square">
            <a:spAutoFit/>
          </a:bodyPr>
          <a:lstStyle/>
          <a:p>
            <a:r>
              <a:rPr lang="zh-CN" altLang="en-US" b="0" i="0" dirty="0" smtClean="0">
                <a:solidFill>
                  <a:srgbClr val="24292E"/>
                </a:solidFill>
                <a:effectLst/>
                <a:latin typeface="-apple-system"/>
              </a:rPr>
              <a:t>异步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的特点是用户线程发起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请求后立即返回，在 </a:t>
            </a:r>
            <a:r>
              <a:rPr lang="en-US" altLang="zh-CN" b="0" i="0" dirty="0" smtClean="0">
                <a:solidFill>
                  <a:srgbClr val="24292E"/>
                </a:solidFill>
                <a:effectLst/>
                <a:latin typeface="-apple-system"/>
              </a:rPr>
              <a:t>IO </a:t>
            </a:r>
            <a:r>
              <a:rPr lang="zh-CN" altLang="en-US" b="0" i="0" dirty="0" smtClean="0">
                <a:solidFill>
                  <a:srgbClr val="24292E"/>
                </a:solidFill>
                <a:effectLst/>
                <a:latin typeface="-apple-system"/>
              </a:rPr>
              <a:t>操作的两个阶段全程都不阻塞，不需要用户线程参与，直到最后数据拷贝完成后，内核发送信号通知用户线程处理完毕。</a:t>
            </a:r>
            <a:endParaRPr lang="zh-CN" altLang="en-US" dirty="0"/>
          </a:p>
        </p:txBody>
      </p:sp>
    </p:spTree>
    <p:extLst>
      <p:ext uri="{BB962C8B-B14F-4D97-AF65-F5344CB8AC3E}">
        <p14:creationId xmlns:p14="http://schemas.microsoft.com/office/powerpoint/2010/main" val="2991289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五种 </a:t>
            </a:r>
            <a:r>
              <a:rPr lang="en-US" altLang="zh-CN" b="1" dirty="0"/>
              <a:t>IO </a:t>
            </a:r>
            <a:r>
              <a:rPr lang="zh-CN" altLang="en-US" b="1" dirty="0"/>
              <a:t>模型的</a:t>
            </a:r>
            <a:r>
              <a:rPr lang="zh-CN" altLang="en-US" b="1" dirty="0" smtClean="0"/>
              <a:t>比较</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580" y="1854561"/>
            <a:ext cx="7761829" cy="4635026"/>
          </a:xfrm>
        </p:spPr>
      </p:pic>
    </p:spTree>
    <p:extLst>
      <p:ext uri="{BB962C8B-B14F-4D97-AF65-F5344CB8AC3E}">
        <p14:creationId xmlns:p14="http://schemas.microsoft.com/office/powerpoint/2010/main" val="2969711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Reactor</a:t>
            </a:r>
            <a:r>
              <a:rPr lang="zh-CN" altLang="en-US" b="1" dirty="0"/>
              <a:t>模式是</a:t>
            </a:r>
            <a:r>
              <a:rPr lang="zh-CN" altLang="en-US" b="1" dirty="0" smtClean="0"/>
              <a:t>什么</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zh-CN" altLang="en-US" dirty="0" smtClean="0"/>
              <a:t>         反应器</a:t>
            </a:r>
            <a:r>
              <a:rPr lang="zh-CN" altLang="en-US" dirty="0"/>
              <a:t>设计模式</a:t>
            </a:r>
            <a:r>
              <a:rPr lang="en-US" altLang="zh-CN" dirty="0"/>
              <a:t>(Reactor pattern)</a:t>
            </a:r>
            <a:r>
              <a:rPr lang="zh-CN" altLang="en-US" dirty="0"/>
              <a:t>是一种为处理并发服务请求，并将</a:t>
            </a:r>
            <a:r>
              <a:rPr lang="zh-CN" altLang="en-US" dirty="0" smtClean="0"/>
              <a:t>请求提交</a:t>
            </a:r>
            <a:r>
              <a:rPr lang="zh-CN" altLang="en-US" dirty="0"/>
              <a:t>到一个或者多个服务处理程序的事件设计模式</a:t>
            </a:r>
            <a:r>
              <a:rPr lang="zh-CN" altLang="en-US" dirty="0" smtClean="0"/>
              <a:t>。</a:t>
            </a:r>
            <a:endParaRPr lang="en-US" altLang="zh-CN" dirty="0" smtClean="0"/>
          </a:p>
          <a:p>
            <a:pPr marL="0" indent="0">
              <a:lnSpc>
                <a:spcPct val="150000"/>
              </a:lnSpc>
              <a:buNone/>
            </a:pPr>
            <a:r>
              <a:rPr lang="zh-CN" altLang="en-US" dirty="0"/>
              <a:t>主要包含下面几部分</a:t>
            </a:r>
            <a:r>
              <a:rPr lang="zh-CN" altLang="en-US" dirty="0" smtClean="0"/>
              <a:t>内容：</a:t>
            </a:r>
            <a:endParaRPr lang="en-US" altLang="zh-CN" dirty="0" smtClean="0"/>
          </a:p>
          <a:p>
            <a:pPr marL="971550" lvl="1" indent="-514350">
              <a:lnSpc>
                <a:spcPct val="150000"/>
              </a:lnSpc>
              <a:buFont typeface="+mj-lt"/>
              <a:buAutoNum type="arabicPeriod"/>
            </a:pPr>
            <a:r>
              <a:rPr lang="zh-CN" altLang="en-US" dirty="0"/>
              <a:t>初始事件</a:t>
            </a:r>
            <a:r>
              <a:rPr lang="zh-CN" altLang="en-US" dirty="0" smtClean="0"/>
              <a:t>分发器</a:t>
            </a:r>
            <a:r>
              <a:rPr lang="en-US" altLang="zh-CN" dirty="0"/>
              <a:t>(Initialization Dispatcher</a:t>
            </a:r>
            <a:r>
              <a:rPr lang="en-US" altLang="zh-CN" dirty="0" smtClean="0"/>
              <a:t>)</a:t>
            </a:r>
          </a:p>
          <a:p>
            <a:pPr marL="971550" lvl="1" indent="-514350">
              <a:lnSpc>
                <a:spcPct val="150000"/>
              </a:lnSpc>
              <a:buFont typeface="+mj-lt"/>
              <a:buAutoNum type="arabicPeriod"/>
            </a:pPr>
            <a:r>
              <a:rPr lang="zh-CN" altLang="en-US" dirty="0" smtClean="0"/>
              <a:t>同步</a:t>
            </a:r>
            <a:r>
              <a:rPr lang="en-US" altLang="zh-CN" dirty="0" smtClean="0"/>
              <a:t>(</a:t>
            </a:r>
            <a:r>
              <a:rPr lang="zh-CN" altLang="en-US" dirty="0" smtClean="0"/>
              <a:t>多路</a:t>
            </a:r>
            <a:r>
              <a:rPr lang="en-US" altLang="zh-CN" dirty="0" smtClean="0"/>
              <a:t>)</a:t>
            </a:r>
            <a:r>
              <a:rPr lang="zh-CN" altLang="en-US" dirty="0" smtClean="0"/>
              <a:t>事件</a:t>
            </a:r>
            <a:r>
              <a:rPr lang="zh-CN" altLang="en-US" dirty="0"/>
              <a:t>分离器</a:t>
            </a:r>
            <a:r>
              <a:rPr lang="en-US" altLang="zh-CN" dirty="0"/>
              <a:t>(Synchronous Event </a:t>
            </a:r>
            <a:r>
              <a:rPr lang="en-US" altLang="zh-CN" dirty="0" err="1" smtClean="0"/>
              <a:t>Demultiplexer</a:t>
            </a:r>
            <a:r>
              <a:rPr lang="en-US" altLang="zh-CN" dirty="0" smtClean="0"/>
              <a:t>)</a:t>
            </a:r>
          </a:p>
          <a:p>
            <a:pPr marL="971550" lvl="1" indent="-514350">
              <a:lnSpc>
                <a:spcPct val="150000"/>
              </a:lnSpc>
              <a:buFont typeface="+mj-lt"/>
              <a:buAutoNum type="arabicPeriod"/>
            </a:pPr>
            <a:r>
              <a:rPr lang="zh-CN" altLang="en-US" dirty="0"/>
              <a:t>系统处理程序</a:t>
            </a:r>
            <a:r>
              <a:rPr lang="en-US" altLang="zh-CN" dirty="0"/>
              <a:t>(Handles</a:t>
            </a:r>
            <a:r>
              <a:rPr lang="en-US" altLang="zh-CN" dirty="0" smtClean="0"/>
              <a:t>)</a:t>
            </a:r>
          </a:p>
          <a:p>
            <a:pPr marL="971550" lvl="1" indent="-514350">
              <a:lnSpc>
                <a:spcPct val="150000"/>
              </a:lnSpc>
              <a:buFont typeface="+mj-lt"/>
              <a:buAutoNum type="arabicPeriod"/>
            </a:pPr>
            <a:r>
              <a:rPr lang="zh-CN" altLang="en-US" dirty="0"/>
              <a:t>事件处理器</a:t>
            </a:r>
            <a:r>
              <a:rPr lang="en-US" altLang="zh-CN" dirty="0"/>
              <a:t>(Event Handler)</a:t>
            </a:r>
            <a:endParaRPr lang="zh-CN" altLang="en-US" dirty="0"/>
          </a:p>
        </p:txBody>
      </p:sp>
    </p:spTree>
    <p:extLst>
      <p:ext uri="{BB962C8B-B14F-4D97-AF65-F5344CB8AC3E}">
        <p14:creationId xmlns:p14="http://schemas.microsoft.com/office/powerpoint/2010/main" val="41258074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4355</TotalTime>
  <Words>1968</Words>
  <Application>Microsoft Office PowerPoint</Application>
  <PresentationFormat>宽屏</PresentationFormat>
  <Paragraphs>93</Paragraphs>
  <Slides>17</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宋体</vt:lpstr>
      <vt:lpstr>微软雅黑</vt:lpstr>
      <vt:lpstr>Arial</vt:lpstr>
      <vt:lpstr>Calibri</vt:lpstr>
      <vt:lpstr>Calibri Light</vt:lpstr>
      <vt:lpstr>Wingdings</vt:lpstr>
      <vt:lpstr>Office 主题</vt:lpstr>
      <vt:lpstr>About Reactor 3.x</vt:lpstr>
      <vt:lpstr>IO模型</vt:lpstr>
      <vt:lpstr>阻塞 IO (Blocking IO)</vt:lpstr>
      <vt:lpstr>非阻塞 IO (Non-blocking IO)</vt:lpstr>
      <vt:lpstr>多路复用 IO (IO multiplexing)</vt:lpstr>
      <vt:lpstr>信号驱动 IO (signal driven I/O (SIGIO))</vt:lpstr>
      <vt:lpstr>异步 IO (asynchronous I/O)</vt:lpstr>
      <vt:lpstr>五种 IO 模型的比较</vt:lpstr>
      <vt:lpstr>Reactor模式是什么</vt:lpstr>
      <vt:lpstr>PowerPoint 演示文稿</vt:lpstr>
      <vt:lpstr>Reactive Programming</vt:lpstr>
      <vt:lpstr>响应式宣言</vt:lpstr>
      <vt:lpstr>Message Driven（消息驱动的）</vt:lpstr>
      <vt:lpstr>非堵塞与多线程</vt:lpstr>
      <vt:lpstr>Reactive Stream </vt:lpstr>
      <vt:lpstr>Reactive Stream</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Reactor 3.x</dc:title>
  <dc:creator>gaoqi3</dc:creator>
  <cp:lastModifiedBy>gaoqi3</cp:lastModifiedBy>
  <cp:revision>49</cp:revision>
  <dcterms:created xsi:type="dcterms:W3CDTF">2018-07-10T02:21:33Z</dcterms:created>
  <dcterms:modified xsi:type="dcterms:W3CDTF">2018-07-13T02:57:07Z</dcterms:modified>
</cp:coreProperties>
</file>