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 Type="http://schemas.microsoft.com/office/2006/relationships/txt" Target="/udata/data.dat" Id="R80195465b8a44e25"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9" r:id="rId3"/>
    <p:sldId id="260" r:id="rId4"/>
    <p:sldId id="261" r:id="rId5"/>
    <p:sldId id="264" r:id="rId6"/>
    <p:sldId id="265" r:id="rId7"/>
    <p:sldId id="262" r:id="rId8"/>
    <p:sldId id="263" r:id="rId9"/>
    <p:sldId id="266" r:id="rId10"/>
    <p:sldId id="269" r:id="rId11"/>
    <p:sldId id="270" r:id="rId12"/>
    <p:sldId id="267" r:id="rId13"/>
    <p:sldId id="268" r:id="rId14"/>
    <p:sldId id="271" r:id="rId15"/>
    <p:sldId id="272" r:id="rId16"/>
    <p:sldId id="273" r:id="rId17"/>
    <p:sldId id="274" r:id="rId18"/>
    <p:sldId id="275" r:id="rId19"/>
    <p:sldId id="276" r:id="rId20"/>
    <p:sldId id="258" r:id="rId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2843" autoAdjust="0"/>
  </p:normalViewPr>
  <p:slideViewPr>
    <p:cSldViewPr>
      <p:cViewPr varScale="1">
        <p:scale>
          <a:sx n="83" d="100"/>
          <a:sy n="83" d="100"/>
        </p:scale>
        <p:origin x="-972" y="-24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7D788-D2A3-40C4-8FA7-28B7FBEFCEC3}" type="datetimeFigureOut">
              <a:rPr lang="zh-CN" altLang="en-US" smtClean="0"/>
              <a:t>2017/2/7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614D8-6883-432C-9BF3-27EBACB04E96}" type="slidenum">
              <a:rPr lang="zh-CN" altLang="en-US" smtClean="0"/>
              <a:t>‹#›</a:t>
            </a:fld>
            <a:endParaRPr lang="zh-CN" altLang="en-US"/>
          </a:p>
        </p:txBody>
      </p:sp>
    </p:spTree>
    <p:extLst>
      <p:ext uri="{BB962C8B-B14F-4D97-AF65-F5344CB8AC3E}">
        <p14:creationId xmlns:p14="http://schemas.microsoft.com/office/powerpoint/2010/main" val="145249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隐式装载， 程序在运行过程中当碰到通过</a:t>
            </a:r>
            <a:r>
              <a:rPr lang="en-US" altLang="zh-CN" sz="1200" b="0" i="0" kern="1200" dirty="0" smtClean="0">
                <a:solidFill>
                  <a:schemeClr val="tx1"/>
                </a:solidFill>
                <a:effectLst/>
                <a:latin typeface="+mn-lt"/>
                <a:ea typeface="+mn-ea"/>
                <a:cs typeface="+mn-cs"/>
              </a:rPr>
              <a:t>new </a:t>
            </a:r>
            <a:r>
              <a:rPr lang="zh-CN" altLang="en-US" sz="1200" b="0" i="0" kern="1200" dirty="0" smtClean="0">
                <a:solidFill>
                  <a:schemeClr val="tx1"/>
                </a:solidFill>
                <a:effectLst/>
                <a:latin typeface="+mn-lt"/>
                <a:ea typeface="+mn-ea"/>
                <a:cs typeface="+mn-cs"/>
              </a:rPr>
              <a:t>等方式生成对象时，隐式调用类装载器加载对应的类到</a:t>
            </a:r>
            <a:r>
              <a:rPr lang="en-US" altLang="zh-CN" sz="1200" b="0" i="0" kern="1200" dirty="0" err="1"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中。 </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显式装载， 通过</a:t>
            </a:r>
            <a:r>
              <a:rPr lang="en-US" altLang="zh-CN" sz="1200" b="0" i="0" kern="1200" dirty="0" err="1" smtClean="0">
                <a:solidFill>
                  <a:schemeClr val="tx1"/>
                </a:solidFill>
                <a:effectLst/>
                <a:latin typeface="+mn-lt"/>
                <a:ea typeface="+mn-ea"/>
                <a:cs typeface="+mn-cs"/>
              </a:rPr>
              <a:t>class.forname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等方法，显式加载需要的类   </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先把保证程序运行的基础类一次性加载到</a:t>
            </a:r>
            <a:r>
              <a:rPr lang="en-US" altLang="zh-CN" sz="1200" b="0" i="0" kern="1200" dirty="0" err="1"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中，其它类等到</a:t>
            </a:r>
            <a:r>
              <a:rPr lang="en-US" altLang="zh-CN" sz="1200" b="0" i="0" kern="1200" dirty="0" err="1"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用到的时候再加载，这样的好处是节省了内存的开销，因为</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最早就是为嵌入式系统而设计的，内存宝贵，这是一种可以理解的机制，而用到时再加载这也是</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动态性的一种体现</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3</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因为</a:t>
            </a:r>
            <a:r>
              <a:rPr lang="en-US" altLang="zh-CN" sz="1200" b="0" i="0" kern="1200" dirty="0" smtClean="0">
                <a:solidFill>
                  <a:schemeClr val="tx1"/>
                </a:solidFill>
                <a:effectLst/>
                <a:latin typeface="+mn-lt"/>
                <a:ea typeface="+mn-ea"/>
                <a:cs typeface="+mn-cs"/>
              </a:rPr>
              <a:t>JDK</a:t>
            </a:r>
            <a:r>
              <a:rPr lang="zh-CN" altLang="en-US" sz="1200" b="0" i="0" kern="1200" dirty="0" smtClean="0">
                <a:solidFill>
                  <a:schemeClr val="tx1"/>
                </a:solidFill>
                <a:effectLst/>
                <a:latin typeface="+mn-lt"/>
                <a:ea typeface="+mn-ea"/>
                <a:cs typeface="+mn-cs"/>
              </a:rPr>
              <a:t>已经在</a:t>
            </a:r>
            <a:r>
              <a:rPr lang="en-US" altLang="zh-CN" sz="1200" b="0" i="0" kern="1200" dirty="0" err="1" smtClean="0">
                <a:solidFill>
                  <a:schemeClr val="tx1"/>
                </a:solidFill>
                <a:effectLst/>
                <a:latin typeface="+mn-lt"/>
                <a:ea typeface="+mn-ea"/>
                <a:cs typeface="+mn-cs"/>
              </a:rPr>
              <a:t>loadClass</a:t>
            </a:r>
            <a:r>
              <a:rPr lang="zh-CN" altLang="en-US" sz="1200" b="0" i="0" kern="1200" dirty="0" smtClean="0">
                <a:solidFill>
                  <a:schemeClr val="tx1"/>
                </a:solidFill>
                <a:effectLst/>
                <a:latin typeface="+mn-lt"/>
                <a:ea typeface="+mn-ea"/>
                <a:cs typeface="+mn-cs"/>
              </a:rPr>
              <a:t>方法中帮我们实现了</a:t>
            </a:r>
            <a:r>
              <a:rPr lang="en-US" altLang="zh-CN" sz="1200" b="0" i="0" kern="1200" dirty="0" err="1" smtClean="0">
                <a:solidFill>
                  <a:schemeClr val="tx1"/>
                </a:solidFill>
                <a:effectLst/>
                <a:latin typeface="+mn-lt"/>
                <a:ea typeface="+mn-ea"/>
                <a:cs typeface="+mn-cs"/>
              </a:rPr>
              <a:t>ClassLoader</a:t>
            </a:r>
            <a:r>
              <a:rPr lang="zh-CN" altLang="en-US" sz="1200" b="0" i="0" kern="1200" dirty="0" smtClean="0">
                <a:solidFill>
                  <a:schemeClr val="tx1"/>
                </a:solidFill>
                <a:effectLst/>
                <a:latin typeface="+mn-lt"/>
                <a:ea typeface="+mn-ea"/>
                <a:cs typeface="+mn-cs"/>
              </a:rPr>
              <a:t>搜索类的算法，当在</a:t>
            </a:r>
            <a:r>
              <a:rPr lang="en-US" altLang="zh-CN" sz="1200" b="0" i="0" kern="1200" dirty="0" err="1" smtClean="0">
                <a:solidFill>
                  <a:schemeClr val="tx1"/>
                </a:solidFill>
                <a:effectLst/>
                <a:latin typeface="+mn-lt"/>
                <a:ea typeface="+mn-ea"/>
                <a:cs typeface="+mn-cs"/>
              </a:rPr>
              <a:t>loadClass</a:t>
            </a:r>
            <a:r>
              <a:rPr lang="zh-CN" altLang="en-US" sz="1200" b="0" i="0" kern="1200" dirty="0" smtClean="0">
                <a:solidFill>
                  <a:schemeClr val="tx1"/>
                </a:solidFill>
                <a:effectLst/>
                <a:latin typeface="+mn-lt"/>
                <a:ea typeface="+mn-ea"/>
                <a:cs typeface="+mn-cs"/>
              </a:rPr>
              <a:t>方法中搜索不到类时，</a:t>
            </a:r>
            <a:r>
              <a:rPr lang="en-US" altLang="zh-CN" sz="1200" b="0" i="0" kern="1200" dirty="0" err="1" smtClean="0">
                <a:solidFill>
                  <a:schemeClr val="tx1"/>
                </a:solidFill>
                <a:effectLst/>
                <a:latin typeface="+mn-lt"/>
                <a:ea typeface="+mn-ea"/>
                <a:cs typeface="+mn-cs"/>
              </a:rPr>
              <a:t>loadClass</a:t>
            </a:r>
            <a:r>
              <a:rPr lang="zh-CN" altLang="en-US" sz="1200" b="0" i="0" kern="1200" dirty="0" smtClean="0">
                <a:solidFill>
                  <a:schemeClr val="tx1"/>
                </a:solidFill>
                <a:effectLst/>
                <a:latin typeface="+mn-lt"/>
                <a:ea typeface="+mn-ea"/>
                <a:cs typeface="+mn-cs"/>
              </a:rPr>
              <a:t>方法就会调用</a:t>
            </a:r>
            <a:r>
              <a:rPr lang="en-US" altLang="zh-CN" sz="1200" b="0" i="0" kern="1200" dirty="0" err="1" smtClean="0">
                <a:solidFill>
                  <a:schemeClr val="tx1"/>
                </a:solidFill>
                <a:effectLst/>
                <a:latin typeface="+mn-lt"/>
                <a:ea typeface="+mn-ea"/>
                <a:cs typeface="+mn-cs"/>
              </a:rPr>
              <a:t>findClass</a:t>
            </a:r>
            <a:r>
              <a:rPr lang="zh-CN" altLang="en-US" sz="1200" b="0" i="0" kern="1200" dirty="0" smtClean="0">
                <a:solidFill>
                  <a:schemeClr val="tx1"/>
                </a:solidFill>
                <a:effectLst/>
                <a:latin typeface="+mn-lt"/>
                <a:ea typeface="+mn-ea"/>
                <a:cs typeface="+mn-cs"/>
              </a:rPr>
              <a:t>方法来搜索类，所以我们只需重写该方法即可。如没有特殊的要求，一般不建议重写</a:t>
            </a:r>
            <a:r>
              <a:rPr lang="en-US" altLang="zh-CN" sz="1200" b="0" i="0" kern="1200" dirty="0" err="1" smtClean="0">
                <a:solidFill>
                  <a:schemeClr val="tx1"/>
                </a:solidFill>
                <a:effectLst/>
                <a:latin typeface="+mn-lt"/>
                <a:ea typeface="+mn-ea"/>
                <a:cs typeface="+mn-cs"/>
              </a:rPr>
              <a:t>loadClass</a:t>
            </a:r>
            <a:r>
              <a:rPr lang="zh-CN" altLang="en-US" sz="1200" b="0" i="0" kern="1200" dirty="0" smtClean="0">
                <a:solidFill>
                  <a:schemeClr val="tx1"/>
                </a:solidFill>
                <a:effectLst/>
                <a:latin typeface="+mn-lt"/>
                <a:ea typeface="+mn-ea"/>
                <a:cs typeface="+mn-cs"/>
              </a:rPr>
              <a:t>搜索类的算法。</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12</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线程上下文类加载器（</a:t>
            </a:r>
            <a:r>
              <a:rPr lang="en-US" altLang="zh-CN" sz="1200" b="0" i="0" kern="1200" dirty="0" smtClean="0">
                <a:solidFill>
                  <a:schemeClr val="tx1"/>
                </a:solidFill>
                <a:effectLst/>
                <a:latin typeface="+mn-lt"/>
                <a:ea typeface="+mn-ea"/>
                <a:cs typeface="+mn-cs"/>
              </a:rPr>
              <a:t>context class loader</a:t>
            </a:r>
            <a:r>
              <a:rPr lang="zh-CN" altLang="en-US" sz="1200" b="0" i="0" kern="1200" dirty="0" smtClean="0">
                <a:solidFill>
                  <a:schemeClr val="tx1"/>
                </a:solidFill>
                <a:effectLst/>
                <a:latin typeface="+mn-lt"/>
                <a:ea typeface="+mn-ea"/>
                <a:cs typeface="+mn-cs"/>
              </a:rPr>
              <a:t>）是从 </a:t>
            </a:r>
            <a:r>
              <a:rPr lang="en-US" altLang="zh-CN" sz="1200" b="0" i="0" kern="1200" dirty="0" smtClean="0">
                <a:solidFill>
                  <a:schemeClr val="tx1"/>
                </a:solidFill>
                <a:effectLst/>
                <a:latin typeface="+mn-lt"/>
                <a:ea typeface="+mn-ea"/>
                <a:cs typeface="+mn-cs"/>
              </a:rPr>
              <a:t>JDK 1.2 </a:t>
            </a:r>
            <a:r>
              <a:rPr lang="zh-CN" altLang="en-US" sz="1200" b="0" i="0" kern="1200" dirty="0" smtClean="0">
                <a:solidFill>
                  <a:schemeClr val="tx1"/>
                </a:solidFill>
                <a:effectLst/>
                <a:latin typeface="+mn-lt"/>
                <a:ea typeface="+mn-ea"/>
                <a:cs typeface="+mn-cs"/>
              </a:rPr>
              <a:t>开始引入的。类 </a:t>
            </a:r>
            <a:r>
              <a:rPr lang="en-US" altLang="zh-CN" sz="1200" b="0" i="0" kern="1200" dirty="0" err="1" smtClean="0">
                <a:solidFill>
                  <a:schemeClr val="tx1"/>
                </a:solidFill>
                <a:effectLst/>
                <a:latin typeface="+mn-lt"/>
                <a:ea typeface="+mn-ea"/>
                <a:cs typeface="+mn-cs"/>
              </a:rPr>
              <a:t>java.lang.Thread</a:t>
            </a:r>
            <a:r>
              <a:rPr lang="zh-CN" altLang="en-US" sz="1200" b="0" i="0" kern="1200" dirty="0" smtClean="0">
                <a:solidFill>
                  <a:schemeClr val="tx1"/>
                </a:solidFill>
                <a:effectLst/>
                <a:latin typeface="+mn-lt"/>
                <a:ea typeface="+mn-ea"/>
                <a:cs typeface="+mn-cs"/>
              </a:rPr>
              <a:t>中的方法 </a:t>
            </a:r>
            <a:r>
              <a:rPr lang="en-US" altLang="zh-CN" sz="1200" b="0" i="0" kern="1200" dirty="0" err="1" smtClean="0">
                <a:solidFill>
                  <a:schemeClr val="tx1"/>
                </a:solidFill>
                <a:effectLst/>
                <a:latin typeface="+mn-lt"/>
                <a:ea typeface="+mn-ea"/>
                <a:cs typeface="+mn-cs"/>
              </a:rPr>
              <a:t>getContextClassLoader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setContextClassLoader</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ClassLoader</a:t>
            </a:r>
            <a:r>
              <a:rPr lang="en-US" altLang="zh-CN" sz="1200" b="0" i="0" kern="1200" dirty="0" smtClean="0">
                <a:solidFill>
                  <a:schemeClr val="tx1"/>
                </a:solidFill>
                <a:effectLst/>
                <a:latin typeface="+mn-lt"/>
                <a:ea typeface="+mn-ea"/>
                <a:cs typeface="+mn-cs"/>
              </a:rPr>
              <a:t> cl)</a:t>
            </a:r>
            <a:r>
              <a:rPr lang="zh-CN" altLang="en-US" sz="1200" b="0" i="0" kern="1200" dirty="0" smtClean="0">
                <a:solidFill>
                  <a:schemeClr val="tx1"/>
                </a:solidFill>
                <a:effectLst/>
                <a:latin typeface="+mn-lt"/>
                <a:ea typeface="+mn-ea"/>
                <a:cs typeface="+mn-cs"/>
              </a:rPr>
              <a:t>用来获取和设置线程的上下文类加载器。</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13</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14</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15</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16</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17</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18</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19</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20</a:t>
            </a:fld>
            <a:endParaRPr lang="zh-CN" altLang="en-US"/>
          </a:p>
        </p:txBody>
      </p:sp>
    </p:spTree>
    <p:extLst>
      <p:ext uri="{BB962C8B-B14F-4D97-AF65-F5344CB8AC3E}">
        <p14:creationId xmlns:p14="http://schemas.microsoft.com/office/powerpoint/2010/main" val="351626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1 </a:t>
            </a:r>
            <a:r>
              <a:rPr lang="en-US" altLang="zh-CN" sz="1200" b="1" i="0" kern="1200" dirty="0" err="1" smtClean="0">
                <a:solidFill>
                  <a:schemeClr val="tx1"/>
                </a:solidFill>
                <a:effectLst/>
                <a:latin typeface="+mn-lt"/>
                <a:ea typeface="+mn-ea"/>
                <a:cs typeface="+mn-cs"/>
              </a:rPr>
              <a:t>Bootstrp</a:t>
            </a:r>
            <a:r>
              <a:rPr lang="en-US" altLang="zh-CN" sz="1200" b="1" i="0" kern="1200" dirty="0" smtClean="0">
                <a:solidFill>
                  <a:schemeClr val="tx1"/>
                </a:solidFill>
                <a:effectLst/>
                <a:latin typeface="+mn-lt"/>
                <a:ea typeface="+mn-ea"/>
                <a:cs typeface="+mn-cs"/>
              </a:rPr>
              <a:t> loader</a:t>
            </a:r>
            <a:br>
              <a:rPr lang="en-US" altLang="zh-CN" sz="1200" b="1" i="0" kern="1200" dirty="0" smtClean="0">
                <a:solidFill>
                  <a:schemeClr val="tx1"/>
                </a:solidFill>
                <a:effectLst/>
                <a:latin typeface="+mn-lt"/>
                <a:ea typeface="+mn-ea"/>
                <a:cs typeface="+mn-cs"/>
              </a:rPr>
            </a:br>
            <a:r>
              <a:rPr lang="en-US" altLang="zh-CN" sz="1200" b="1" i="0" kern="1200" dirty="0" err="1" smtClean="0">
                <a:solidFill>
                  <a:schemeClr val="tx1"/>
                </a:solidFill>
                <a:effectLst/>
                <a:latin typeface="+mn-lt"/>
                <a:ea typeface="+mn-ea"/>
                <a:cs typeface="+mn-cs"/>
              </a:rPr>
              <a:t>Bootstrp</a:t>
            </a:r>
            <a:r>
              <a:rPr lang="zh-CN" altLang="en-US" sz="1200" b="1" i="0" kern="1200" dirty="0" smtClean="0">
                <a:solidFill>
                  <a:schemeClr val="tx1"/>
                </a:solidFill>
                <a:effectLst/>
                <a:latin typeface="+mn-lt"/>
                <a:ea typeface="+mn-ea"/>
                <a:cs typeface="+mn-cs"/>
              </a:rPr>
              <a:t>加载器是用</a:t>
            </a:r>
            <a:r>
              <a:rPr lang="en-US" altLang="zh-CN" sz="1200" b="1" i="0" kern="1200" dirty="0" smtClean="0">
                <a:solidFill>
                  <a:schemeClr val="tx1"/>
                </a:solidFill>
                <a:effectLst/>
                <a:latin typeface="+mn-lt"/>
                <a:ea typeface="+mn-ea"/>
                <a:cs typeface="+mn-cs"/>
              </a:rPr>
              <a:t>C++</a:t>
            </a:r>
            <a:r>
              <a:rPr lang="zh-CN" altLang="en-US" sz="1200" b="1" i="0" kern="1200" dirty="0" smtClean="0">
                <a:solidFill>
                  <a:schemeClr val="tx1"/>
                </a:solidFill>
                <a:effectLst/>
                <a:latin typeface="+mn-lt"/>
                <a:ea typeface="+mn-ea"/>
                <a:cs typeface="+mn-cs"/>
              </a:rPr>
              <a:t>语言写的，它是在</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虚拟机启动后初始化的，它主要负责加载</a:t>
            </a:r>
            <a:r>
              <a:rPr lang="en-US" altLang="zh-CN" sz="1200" b="1" i="0" kern="1200" dirty="0" smtClean="0">
                <a:solidFill>
                  <a:schemeClr val="tx1"/>
                </a:solidFill>
                <a:effectLst/>
                <a:latin typeface="+mn-lt"/>
                <a:ea typeface="+mn-ea"/>
                <a:cs typeface="+mn-cs"/>
              </a:rPr>
              <a:t>%JAVA_HOME%/</a:t>
            </a:r>
            <a:r>
              <a:rPr lang="en-US" altLang="zh-CN" sz="1200" b="1" i="0" kern="1200" dirty="0" err="1" smtClean="0">
                <a:solidFill>
                  <a:schemeClr val="tx1"/>
                </a:solidFill>
                <a:effectLst/>
                <a:latin typeface="+mn-lt"/>
                <a:ea typeface="+mn-ea"/>
                <a:cs typeface="+mn-cs"/>
              </a:rPr>
              <a:t>jre</a:t>
            </a:r>
            <a:r>
              <a:rPr lang="en-US" altLang="zh-CN" sz="1200" b="1" i="0" kern="1200" dirty="0" smtClean="0">
                <a:solidFill>
                  <a:schemeClr val="tx1"/>
                </a:solidFill>
                <a:effectLst/>
                <a:latin typeface="+mn-lt"/>
                <a:ea typeface="+mn-ea"/>
                <a:cs typeface="+mn-cs"/>
              </a:rPr>
              <a:t>/lib,-</a:t>
            </a:r>
            <a:r>
              <a:rPr lang="en-US" altLang="zh-CN" sz="1200" b="1" i="0" kern="1200" dirty="0" err="1" smtClean="0">
                <a:solidFill>
                  <a:schemeClr val="tx1"/>
                </a:solidFill>
                <a:effectLst/>
                <a:latin typeface="+mn-lt"/>
                <a:ea typeface="+mn-ea"/>
                <a:cs typeface="+mn-cs"/>
              </a:rPr>
              <a:t>Xbootclasspath</a:t>
            </a:r>
            <a:r>
              <a:rPr lang="zh-CN" altLang="en-US" sz="1200" b="1" i="0" kern="1200" dirty="0" smtClean="0">
                <a:solidFill>
                  <a:schemeClr val="tx1"/>
                </a:solidFill>
                <a:effectLst/>
                <a:latin typeface="+mn-lt"/>
                <a:ea typeface="+mn-ea"/>
                <a:cs typeface="+mn-cs"/>
              </a:rPr>
              <a:t>参数指定的路径以及</a:t>
            </a:r>
            <a:r>
              <a:rPr lang="en-US" altLang="zh-CN" sz="1200" b="1" i="0" kern="1200" dirty="0" smtClean="0">
                <a:solidFill>
                  <a:schemeClr val="tx1"/>
                </a:solidFill>
                <a:effectLst/>
                <a:latin typeface="+mn-lt"/>
                <a:ea typeface="+mn-ea"/>
                <a:cs typeface="+mn-cs"/>
              </a:rPr>
              <a:t>%JAVA_HOME%/</a:t>
            </a:r>
            <a:r>
              <a:rPr lang="en-US" altLang="zh-CN" sz="1200" b="1" i="0" kern="1200" dirty="0" err="1" smtClean="0">
                <a:solidFill>
                  <a:schemeClr val="tx1"/>
                </a:solidFill>
                <a:effectLst/>
                <a:latin typeface="+mn-lt"/>
                <a:ea typeface="+mn-ea"/>
                <a:cs typeface="+mn-cs"/>
              </a:rPr>
              <a:t>jre</a:t>
            </a:r>
            <a:r>
              <a:rPr lang="en-US" altLang="zh-CN" sz="1200" b="1" i="0" kern="1200" dirty="0" smtClean="0">
                <a:solidFill>
                  <a:schemeClr val="tx1"/>
                </a:solidFill>
                <a:effectLst/>
                <a:latin typeface="+mn-lt"/>
                <a:ea typeface="+mn-ea"/>
                <a:cs typeface="+mn-cs"/>
              </a:rPr>
              <a:t>/classes</a:t>
            </a:r>
            <a:r>
              <a:rPr lang="zh-CN" altLang="en-US" sz="1200" b="1" i="0" kern="1200" dirty="0" smtClean="0">
                <a:solidFill>
                  <a:schemeClr val="tx1"/>
                </a:solidFill>
                <a:effectLst/>
                <a:latin typeface="+mn-lt"/>
                <a:ea typeface="+mn-ea"/>
                <a:cs typeface="+mn-cs"/>
              </a:rPr>
              <a:t>中的</a:t>
            </a:r>
            <a:endParaRPr lang="en-US" altLang="zh-CN"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2 </a:t>
            </a:r>
            <a:r>
              <a:rPr lang="en-US" altLang="zh-CN" sz="1200" b="1" i="0" kern="1200" dirty="0" err="1" smtClean="0">
                <a:solidFill>
                  <a:schemeClr val="tx1"/>
                </a:solidFill>
                <a:effectLst/>
                <a:latin typeface="+mn-lt"/>
                <a:ea typeface="+mn-ea"/>
                <a:cs typeface="+mn-cs"/>
              </a:rPr>
              <a:t>ExtClassLoader</a:t>
            </a:r>
            <a:r>
              <a:rPr lang="en-US" altLang="zh-CN" sz="1200" b="1" i="0" kern="1200" dirty="0" smtClean="0">
                <a:solidFill>
                  <a:schemeClr val="tx1"/>
                </a:solidFill>
                <a:effectLst/>
                <a:latin typeface="+mn-lt"/>
                <a:ea typeface="+mn-ea"/>
                <a:cs typeface="+mn-cs"/>
              </a:rPr>
              <a:t>  </a:t>
            </a:r>
            <a:br>
              <a:rPr lang="en-US" altLang="zh-CN" sz="1200" b="1" i="0" kern="1200" dirty="0" smtClean="0">
                <a:solidFill>
                  <a:schemeClr val="tx1"/>
                </a:solidFill>
                <a:effectLst/>
                <a:latin typeface="+mn-lt"/>
                <a:ea typeface="+mn-ea"/>
                <a:cs typeface="+mn-cs"/>
              </a:rPr>
            </a:br>
            <a:r>
              <a:rPr lang="en-US" altLang="zh-CN" sz="1200" b="1" i="0" kern="1200" dirty="0" err="1" smtClean="0">
                <a:solidFill>
                  <a:schemeClr val="tx1"/>
                </a:solidFill>
                <a:effectLst/>
                <a:latin typeface="+mn-lt"/>
                <a:ea typeface="+mn-ea"/>
                <a:cs typeface="+mn-cs"/>
              </a:rPr>
              <a:t>Bootstrp</a:t>
            </a:r>
            <a:r>
              <a:rPr lang="en-US" altLang="zh-CN" sz="1200" b="1" i="0" kern="1200" dirty="0" smtClean="0">
                <a:solidFill>
                  <a:schemeClr val="tx1"/>
                </a:solidFill>
                <a:effectLst/>
                <a:latin typeface="+mn-lt"/>
                <a:ea typeface="+mn-ea"/>
                <a:cs typeface="+mn-cs"/>
              </a:rPr>
              <a:t> loader</a:t>
            </a:r>
            <a:r>
              <a:rPr lang="zh-CN" altLang="en-US" sz="1200" b="1" i="0" kern="1200" dirty="0" smtClean="0">
                <a:solidFill>
                  <a:schemeClr val="tx1"/>
                </a:solidFill>
                <a:effectLst/>
                <a:latin typeface="+mn-lt"/>
                <a:ea typeface="+mn-ea"/>
                <a:cs typeface="+mn-cs"/>
              </a:rPr>
              <a:t>加载</a:t>
            </a:r>
            <a:r>
              <a:rPr lang="en-US" altLang="zh-CN" sz="1200" b="1" i="0" kern="1200" dirty="0" err="1" smtClean="0">
                <a:solidFill>
                  <a:schemeClr val="tx1"/>
                </a:solidFill>
                <a:effectLst/>
                <a:latin typeface="+mn-lt"/>
                <a:ea typeface="+mn-ea"/>
                <a:cs typeface="+mn-cs"/>
              </a:rPr>
              <a:t>ExtClassLoader</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并且将</a:t>
            </a:r>
            <a:r>
              <a:rPr lang="en-US" altLang="zh-CN" sz="1200" b="1" i="0" kern="1200" dirty="0" err="1" smtClean="0">
                <a:solidFill>
                  <a:schemeClr val="tx1"/>
                </a:solidFill>
                <a:effectLst/>
                <a:latin typeface="+mn-lt"/>
                <a:ea typeface="+mn-ea"/>
                <a:cs typeface="+mn-cs"/>
              </a:rPr>
              <a:t>ExtClassLoader</a:t>
            </a:r>
            <a:r>
              <a:rPr lang="zh-CN" altLang="en-US" sz="1200" b="1" i="0" kern="1200" dirty="0" smtClean="0">
                <a:solidFill>
                  <a:schemeClr val="tx1"/>
                </a:solidFill>
                <a:effectLst/>
                <a:latin typeface="+mn-lt"/>
                <a:ea typeface="+mn-ea"/>
                <a:cs typeface="+mn-cs"/>
              </a:rPr>
              <a:t>的父加载器设置为</a:t>
            </a:r>
            <a:r>
              <a:rPr lang="en-US" altLang="zh-CN" sz="1200" b="1" i="0" kern="1200" dirty="0" err="1" smtClean="0">
                <a:solidFill>
                  <a:schemeClr val="tx1"/>
                </a:solidFill>
                <a:effectLst/>
                <a:latin typeface="+mn-lt"/>
                <a:ea typeface="+mn-ea"/>
                <a:cs typeface="+mn-cs"/>
              </a:rPr>
              <a:t>Bootstrp</a:t>
            </a:r>
            <a:r>
              <a:rPr lang="en-US" altLang="zh-CN" sz="1200" b="1" i="0" kern="1200" dirty="0" smtClean="0">
                <a:solidFill>
                  <a:schemeClr val="tx1"/>
                </a:solidFill>
                <a:effectLst/>
                <a:latin typeface="+mn-lt"/>
                <a:ea typeface="+mn-ea"/>
                <a:cs typeface="+mn-cs"/>
              </a:rPr>
              <a:t> </a:t>
            </a:r>
            <a:r>
              <a:rPr lang="en-US" altLang="zh-CN" sz="1200" b="1" i="0" kern="1200" dirty="0" err="1" smtClean="0">
                <a:solidFill>
                  <a:schemeClr val="tx1"/>
                </a:solidFill>
                <a:effectLst/>
                <a:latin typeface="+mn-lt"/>
                <a:ea typeface="+mn-ea"/>
                <a:cs typeface="+mn-cs"/>
              </a:rPr>
              <a:t>loader.ExtClassLoader</a:t>
            </a:r>
            <a:r>
              <a:rPr lang="zh-CN" altLang="en-US" sz="1200" b="1" i="0" kern="1200" dirty="0" smtClean="0">
                <a:solidFill>
                  <a:schemeClr val="tx1"/>
                </a:solidFill>
                <a:effectLst/>
                <a:latin typeface="+mn-lt"/>
                <a:ea typeface="+mn-ea"/>
                <a:cs typeface="+mn-cs"/>
              </a:rPr>
              <a:t>是用</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写的，具体来说就是 </a:t>
            </a:r>
            <a:r>
              <a:rPr lang="en-US" altLang="zh-CN" sz="1200" b="1" i="0" kern="1200" dirty="0" err="1" smtClean="0">
                <a:solidFill>
                  <a:schemeClr val="tx1"/>
                </a:solidFill>
                <a:effectLst/>
                <a:latin typeface="+mn-lt"/>
                <a:ea typeface="+mn-ea"/>
                <a:cs typeface="+mn-cs"/>
              </a:rPr>
              <a:t>sun.misc.Launcher$ExtClassLoader</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ExtClassLoader</a:t>
            </a:r>
            <a:r>
              <a:rPr lang="zh-CN" altLang="en-US" sz="1200" b="1" i="0" kern="1200" dirty="0" smtClean="0">
                <a:solidFill>
                  <a:schemeClr val="tx1"/>
                </a:solidFill>
                <a:effectLst/>
                <a:latin typeface="+mn-lt"/>
                <a:ea typeface="+mn-ea"/>
                <a:cs typeface="+mn-cs"/>
              </a:rPr>
              <a:t>主要加载</a:t>
            </a:r>
            <a:r>
              <a:rPr lang="en-US" altLang="zh-CN" sz="1200" b="1" i="0" kern="1200" dirty="0" smtClean="0">
                <a:solidFill>
                  <a:schemeClr val="tx1"/>
                </a:solidFill>
                <a:effectLst/>
                <a:latin typeface="+mn-lt"/>
                <a:ea typeface="+mn-ea"/>
                <a:cs typeface="+mn-cs"/>
              </a:rPr>
              <a:t>%JAVA_HOME%/</a:t>
            </a:r>
            <a:r>
              <a:rPr lang="en-US" altLang="zh-CN" sz="1200" b="1" i="0" kern="1200" dirty="0" err="1" smtClean="0">
                <a:solidFill>
                  <a:schemeClr val="tx1"/>
                </a:solidFill>
                <a:effectLst/>
                <a:latin typeface="+mn-lt"/>
                <a:ea typeface="+mn-ea"/>
                <a:cs typeface="+mn-cs"/>
              </a:rPr>
              <a:t>jre</a:t>
            </a:r>
            <a:r>
              <a:rPr lang="en-US" altLang="zh-CN" sz="1200" b="1" i="0" kern="1200" dirty="0" smtClean="0">
                <a:solidFill>
                  <a:schemeClr val="tx1"/>
                </a:solidFill>
                <a:effectLst/>
                <a:latin typeface="+mn-lt"/>
                <a:ea typeface="+mn-ea"/>
                <a:cs typeface="+mn-cs"/>
              </a:rPr>
              <a:t>/lib/</a:t>
            </a:r>
            <a:r>
              <a:rPr lang="en-US" altLang="zh-CN" sz="1200" b="1" i="0" kern="1200" dirty="0" err="1" smtClean="0">
                <a:solidFill>
                  <a:schemeClr val="tx1"/>
                </a:solidFill>
                <a:effectLst/>
                <a:latin typeface="+mn-lt"/>
                <a:ea typeface="+mn-ea"/>
                <a:cs typeface="+mn-cs"/>
              </a:rPr>
              <a:t>ext</a:t>
            </a:r>
            <a:r>
              <a:rPr lang="zh-CN" altLang="en-US" sz="1200" b="1" i="0" kern="1200" dirty="0" smtClean="0">
                <a:solidFill>
                  <a:schemeClr val="tx1"/>
                </a:solidFill>
                <a:effectLst/>
                <a:latin typeface="+mn-lt"/>
                <a:ea typeface="+mn-ea"/>
                <a:cs typeface="+mn-cs"/>
              </a:rPr>
              <a:t>，此路径下的所有</a:t>
            </a:r>
            <a:r>
              <a:rPr lang="en-US" altLang="zh-CN" sz="1200" b="1" i="0" kern="1200" dirty="0" smtClean="0">
                <a:solidFill>
                  <a:schemeClr val="tx1"/>
                </a:solidFill>
                <a:effectLst/>
                <a:latin typeface="+mn-lt"/>
                <a:ea typeface="+mn-ea"/>
                <a:cs typeface="+mn-cs"/>
              </a:rPr>
              <a:t>classes</a:t>
            </a:r>
            <a:r>
              <a:rPr lang="zh-CN" altLang="en-US" sz="1200" b="1" i="0" kern="1200" dirty="0" smtClean="0">
                <a:solidFill>
                  <a:schemeClr val="tx1"/>
                </a:solidFill>
                <a:effectLst/>
                <a:latin typeface="+mn-lt"/>
                <a:ea typeface="+mn-ea"/>
                <a:cs typeface="+mn-cs"/>
              </a:rPr>
              <a:t>目录以及</a:t>
            </a:r>
            <a:r>
              <a:rPr lang="en-US" altLang="zh-CN" sz="1200" b="1" i="0" kern="1200" dirty="0" err="1" smtClean="0">
                <a:solidFill>
                  <a:schemeClr val="tx1"/>
                </a:solidFill>
                <a:effectLst/>
                <a:latin typeface="+mn-lt"/>
                <a:ea typeface="+mn-ea"/>
                <a:cs typeface="+mn-cs"/>
              </a:rPr>
              <a:t>java.ext.dirs</a:t>
            </a:r>
            <a:r>
              <a:rPr lang="zh-CN" altLang="en-US" sz="1200" b="1" i="0" kern="1200" dirty="0" smtClean="0">
                <a:solidFill>
                  <a:schemeClr val="tx1"/>
                </a:solidFill>
                <a:effectLst/>
                <a:latin typeface="+mn-lt"/>
                <a:ea typeface="+mn-ea"/>
                <a:cs typeface="+mn-cs"/>
              </a:rPr>
              <a:t>系统变量指定的路径中类库。类。</a:t>
            </a:r>
            <a:endParaRPr lang="en-US" altLang="zh-CN"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3 </a:t>
            </a:r>
            <a:r>
              <a:rPr lang="en-US" altLang="zh-CN" sz="1200" b="1" i="0" kern="1200" dirty="0" err="1" smtClean="0">
                <a:solidFill>
                  <a:schemeClr val="tx1"/>
                </a:solidFill>
                <a:effectLst/>
                <a:latin typeface="+mn-lt"/>
                <a:ea typeface="+mn-ea"/>
                <a:cs typeface="+mn-cs"/>
              </a:rPr>
              <a:t>AppClassLoader</a:t>
            </a:r>
            <a:r>
              <a:rPr lang="en-US" altLang="zh-CN" sz="1200" b="1" i="0" kern="1200" dirty="0" smtClean="0">
                <a:solidFill>
                  <a:schemeClr val="tx1"/>
                </a:solidFill>
                <a:effectLst/>
                <a:latin typeface="+mn-lt"/>
                <a:ea typeface="+mn-ea"/>
                <a:cs typeface="+mn-cs"/>
              </a:rPr>
              <a:t> </a:t>
            </a:r>
            <a:br>
              <a:rPr lang="en-US" altLang="zh-CN" sz="1200" b="1" i="0" kern="1200" dirty="0" smtClean="0">
                <a:solidFill>
                  <a:schemeClr val="tx1"/>
                </a:solidFill>
                <a:effectLst/>
                <a:latin typeface="+mn-lt"/>
                <a:ea typeface="+mn-ea"/>
                <a:cs typeface="+mn-cs"/>
              </a:rPr>
            </a:br>
            <a:r>
              <a:rPr lang="en-US" altLang="zh-CN" sz="1200" b="1" i="0" kern="1200" dirty="0" err="1" smtClean="0">
                <a:solidFill>
                  <a:schemeClr val="tx1"/>
                </a:solidFill>
                <a:effectLst/>
                <a:latin typeface="+mn-lt"/>
                <a:ea typeface="+mn-ea"/>
                <a:cs typeface="+mn-cs"/>
              </a:rPr>
              <a:t>Bootstrp</a:t>
            </a:r>
            <a:r>
              <a:rPr lang="en-US" altLang="zh-CN" sz="1200" b="1" i="0" kern="1200" dirty="0" smtClean="0">
                <a:solidFill>
                  <a:schemeClr val="tx1"/>
                </a:solidFill>
                <a:effectLst/>
                <a:latin typeface="+mn-lt"/>
                <a:ea typeface="+mn-ea"/>
                <a:cs typeface="+mn-cs"/>
              </a:rPr>
              <a:t> loader</a:t>
            </a:r>
            <a:r>
              <a:rPr lang="zh-CN" altLang="en-US" sz="1200" b="1" i="0" kern="1200" dirty="0" smtClean="0">
                <a:solidFill>
                  <a:schemeClr val="tx1"/>
                </a:solidFill>
                <a:effectLst/>
                <a:latin typeface="+mn-lt"/>
                <a:ea typeface="+mn-ea"/>
                <a:cs typeface="+mn-cs"/>
              </a:rPr>
              <a:t>加载完</a:t>
            </a:r>
            <a:r>
              <a:rPr lang="en-US" altLang="zh-CN" sz="1200" b="1" i="0" kern="1200" dirty="0" err="1" smtClean="0">
                <a:solidFill>
                  <a:schemeClr val="tx1"/>
                </a:solidFill>
                <a:effectLst/>
                <a:latin typeface="+mn-lt"/>
                <a:ea typeface="+mn-ea"/>
                <a:cs typeface="+mn-cs"/>
              </a:rPr>
              <a:t>ExtClassLoader</a:t>
            </a:r>
            <a:r>
              <a:rPr lang="zh-CN" altLang="en-US" sz="1200" b="1" i="0" kern="1200" dirty="0" smtClean="0">
                <a:solidFill>
                  <a:schemeClr val="tx1"/>
                </a:solidFill>
                <a:effectLst/>
                <a:latin typeface="+mn-lt"/>
                <a:ea typeface="+mn-ea"/>
                <a:cs typeface="+mn-cs"/>
              </a:rPr>
              <a:t>后，就会加载</a:t>
            </a:r>
            <a:r>
              <a:rPr lang="en-US" altLang="zh-CN" sz="1200" b="1" i="0" kern="1200" dirty="0" err="1" smtClean="0">
                <a:solidFill>
                  <a:schemeClr val="tx1"/>
                </a:solidFill>
                <a:effectLst/>
                <a:latin typeface="+mn-lt"/>
                <a:ea typeface="+mn-ea"/>
                <a:cs typeface="+mn-cs"/>
              </a:rPr>
              <a:t>AppClassLoader</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并且将</a:t>
            </a:r>
            <a:r>
              <a:rPr lang="en-US" altLang="zh-CN" sz="1200" b="1" i="0" kern="1200" dirty="0" err="1" smtClean="0">
                <a:solidFill>
                  <a:schemeClr val="tx1"/>
                </a:solidFill>
                <a:effectLst/>
                <a:latin typeface="+mn-lt"/>
                <a:ea typeface="+mn-ea"/>
                <a:cs typeface="+mn-cs"/>
              </a:rPr>
              <a:t>AppClassLoader</a:t>
            </a:r>
            <a:r>
              <a:rPr lang="zh-CN" altLang="en-US" sz="1200" b="1" i="0" kern="1200" dirty="0" smtClean="0">
                <a:solidFill>
                  <a:schemeClr val="tx1"/>
                </a:solidFill>
                <a:effectLst/>
                <a:latin typeface="+mn-lt"/>
                <a:ea typeface="+mn-ea"/>
                <a:cs typeface="+mn-cs"/>
              </a:rPr>
              <a:t>的父加载器指定为 </a:t>
            </a:r>
            <a:r>
              <a:rPr lang="en-US" altLang="zh-CN" sz="1200" b="1" i="0" kern="1200" dirty="0" err="1" smtClean="0">
                <a:solidFill>
                  <a:schemeClr val="tx1"/>
                </a:solidFill>
                <a:effectLst/>
                <a:latin typeface="+mn-lt"/>
                <a:ea typeface="+mn-ea"/>
                <a:cs typeface="+mn-cs"/>
              </a:rPr>
              <a:t>ExtClassLoader</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AppClassLoader</a:t>
            </a:r>
            <a:r>
              <a:rPr lang="zh-CN" altLang="en-US" sz="1200" b="1" i="0" kern="1200" dirty="0" smtClean="0">
                <a:solidFill>
                  <a:schemeClr val="tx1"/>
                </a:solidFill>
                <a:effectLst/>
                <a:latin typeface="+mn-lt"/>
                <a:ea typeface="+mn-ea"/>
                <a:cs typeface="+mn-cs"/>
              </a:rPr>
              <a:t>也是用</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写成的，它的实现类是 </a:t>
            </a:r>
            <a:r>
              <a:rPr lang="en-US" altLang="zh-CN" sz="1200" b="1" i="0" kern="1200" dirty="0" err="1" smtClean="0">
                <a:solidFill>
                  <a:schemeClr val="tx1"/>
                </a:solidFill>
                <a:effectLst/>
                <a:latin typeface="+mn-lt"/>
                <a:ea typeface="+mn-ea"/>
                <a:cs typeface="+mn-cs"/>
              </a:rPr>
              <a:t>sun.misc.Launcher$AppClassLoader</a:t>
            </a:r>
            <a:r>
              <a:rPr lang="zh-CN" altLang="en-US" sz="1200" b="1" i="0" kern="1200" dirty="0" smtClean="0">
                <a:solidFill>
                  <a:schemeClr val="tx1"/>
                </a:solidFill>
                <a:effectLst/>
                <a:latin typeface="+mn-lt"/>
                <a:ea typeface="+mn-ea"/>
                <a:cs typeface="+mn-cs"/>
              </a:rPr>
              <a:t>，另外我们知道</a:t>
            </a:r>
            <a:r>
              <a:rPr lang="en-US" altLang="zh-CN" sz="1200" b="1" i="0" kern="1200" dirty="0" err="1" smtClean="0">
                <a:solidFill>
                  <a:schemeClr val="tx1"/>
                </a:solidFill>
                <a:effectLst/>
                <a:latin typeface="+mn-lt"/>
                <a:ea typeface="+mn-ea"/>
                <a:cs typeface="+mn-cs"/>
              </a:rPr>
              <a:t>ClassLoader</a:t>
            </a:r>
            <a:r>
              <a:rPr lang="zh-CN" altLang="en-US" sz="1200" b="1" i="0" kern="1200" dirty="0" smtClean="0">
                <a:solidFill>
                  <a:schemeClr val="tx1"/>
                </a:solidFill>
                <a:effectLst/>
                <a:latin typeface="+mn-lt"/>
                <a:ea typeface="+mn-ea"/>
                <a:cs typeface="+mn-cs"/>
              </a:rPr>
              <a:t>中有个</a:t>
            </a:r>
            <a:r>
              <a:rPr lang="en-US" altLang="zh-CN" sz="1200" b="1" i="0" kern="1200" dirty="0" err="1" smtClean="0">
                <a:solidFill>
                  <a:schemeClr val="tx1"/>
                </a:solidFill>
                <a:effectLst/>
                <a:latin typeface="+mn-lt"/>
                <a:ea typeface="+mn-ea"/>
                <a:cs typeface="+mn-cs"/>
              </a:rPr>
              <a:t>getSystemClassLoader</a:t>
            </a:r>
            <a:r>
              <a:rPr lang="zh-CN" altLang="en-US" sz="1200" b="1" i="0" kern="1200" dirty="0" smtClean="0">
                <a:solidFill>
                  <a:schemeClr val="tx1"/>
                </a:solidFill>
                <a:effectLst/>
                <a:latin typeface="+mn-lt"/>
                <a:ea typeface="+mn-ea"/>
                <a:cs typeface="+mn-cs"/>
              </a:rPr>
              <a:t>方法</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此方法返回的正是</a:t>
            </a:r>
            <a:r>
              <a:rPr lang="en-US" altLang="zh-CN" sz="1200" b="1" i="0" kern="1200" dirty="0" err="1" smtClean="0">
                <a:solidFill>
                  <a:schemeClr val="tx1"/>
                </a:solidFill>
                <a:effectLst/>
                <a:latin typeface="+mn-lt"/>
                <a:ea typeface="+mn-ea"/>
                <a:cs typeface="+mn-cs"/>
              </a:rPr>
              <a:t>AppclassLoader.AppClassLoader</a:t>
            </a:r>
            <a:r>
              <a:rPr lang="zh-CN" altLang="en-US" sz="1200" b="1" i="0" kern="1200" dirty="0" smtClean="0">
                <a:solidFill>
                  <a:schemeClr val="tx1"/>
                </a:solidFill>
                <a:effectLst/>
                <a:latin typeface="+mn-lt"/>
                <a:ea typeface="+mn-ea"/>
                <a:cs typeface="+mn-cs"/>
              </a:rPr>
              <a:t>主要负责加载</a:t>
            </a:r>
            <a:r>
              <a:rPr lang="en-US" altLang="zh-CN" sz="1200" b="1" i="0" kern="1200" dirty="0" err="1" smtClean="0">
                <a:solidFill>
                  <a:schemeClr val="tx1"/>
                </a:solidFill>
                <a:effectLst/>
                <a:latin typeface="+mn-lt"/>
                <a:ea typeface="+mn-ea"/>
                <a:cs typeface="+mn-cs"/>
              </a:rPr>
              <a:t>classpath</a:t>
            </a:r>
            <a:r>
              <a:rPr lang="zh-CN" altLang="en-US" sz="1200" b="1" i="0" kern="1200" dirty="0" smtClean="0">
                <a:solidFill>
                  <a:schemeClr val="tx1"/>
                </a:solidFill>
                <a:effectLst/>
                <a:latin typeface="+mn-lt"/>
                <a:ea typeface="+mn-ea"/>
                <a:cs typeface="+mn-cs"/>
              </a:rPr>
              <a:t>所指定的位置的类或者是</a:t>
            </a:r>
            <a:r>
              <a:rPr lang="en-US" altLang="zh-CN" sz="1200" b="1" i="0" kern="1200" dirty="0" smtClean="0">
                <a:solidFill>
                  <a:schemeClr val="tx1"/>
                </a:solidFill>
                <a:effectLst/>
                <a:latin typeface="+mn-lt"/>
                <a:ea typeface="+mn-ea"/>
                <a:cs typeface="+mn-cs"/>
              </a:rPr>
              <a:t>jar</a:t>
            </a:r>
            <a:r>
              <a:rPr lang="zh-CN" altLang="en-US" sz="1200" b="1" i="0" kern="1200" dirty="0" smtClean="0">
                <a:solidFill>
                  <a:schemeClr val="tx1"/>
                </a:solidFill>
                <a:effectLst/>
                <a:latin typeface="+mn-lt"/>
                <a:ea typeface="+mn-ea"/>
                <a:cs typeface="+mn-cs"/>
              </a:rPr>
              <a:t>文档，它也是</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程序默认的类加载器。</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4</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5</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考虑到安全因素，我们试想一下，如果不使用这种委托模式，那我们就可以随时使用自定义的</a:t>
            </a:r>
            <a:r>
              <a:rPr lang="en-US" altLang="zh-CN" sz="1200" b="0" i="0" kern="1200" dirty="0" smtClean="0">
                <a:solidFill>
                  <a:schemeClr val="tx1"/>
                </a:solidFill>
                <a:effectLst/>
                <a:latin typeface="+mn-lt"/>
                <a:ea typeface="+mn-ea"/>
                <a:cs typeface="+mn-cs"/>
              </a:rPr>
              <a:t>String</a:t>
            </a:r>
            <a:r>
              <a:rPr lang="zh-CN" altLang="en-US" sz="1200" b="0" i="0" kern="1200" dirty="0" smtClean="0">
                <a:solidFill>
                  <a:schemeClr val="tx1"/>
                </a:solidFill>
                <a:effectLst/>
                <a:latin typeface="+mn-lt"/>
                <a:ea typeface="+mn-ea"/>
                <a:cs typeface="+mn-cs"/>
              </a:rPr>
              <a:t>来动态替代</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核心</a:t>
            </a:r>
            <a:r>
              <a:rPr lang="en-US" altLang="zh-CN" sz="1200" b="0" i="0" kern="1200" dirty="0" err="1"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中定义类型，这样会存在非常大的安全隐患，而双亲委托的方式，就可以避免这种情况，因为</a:t>
            </a:r>
            <a:r>
              <a:rPr lang="en-US" altLang="zh-CN" sz="1200" b="0" i="0" kern="1200" dirty="0" smtClean="0">
                <a:solidFill>
                  <a:schemeClr val="tx1"/>
                </a:solidFill>
                <a:effectLst/>
                <a:latin typeface="+mn-lt"/>
                <a:ea typeface="+mn-ea"/>
                <a:cs typeface="+mn-cs"/>
              </a:rPr>
              <a:t>String</a:t>
            </a:r>
            <a:r>
              <a:rPr lang="zh-CN" altLang="en-US" sz="1200" b="0" i="0" kern="1200" dirty="0" smtClean="0">
                <a:solidFill>
                  <a:schemeClr val="tx1"/>
                </a:solidFill>
                <a:effectLst/>
                <a:latin typeface="+mn-lt"/>
                <a:ea typeface="+mn-ea"/>
                <a:cs typeface="+mn-cs"/>
              </a:rPr>
              <a:t>已经在启动时被加载，所以用户自定义类是无法加载一个自定义的</a:t>
            </a:r>
            <a:r>
              <a:rPr lang="en-US" altLang="zh-CN" sz="1200" b="0" i="0" kern="1200" dirty="0" err="1" smtClean="0">
                <a:solidFill>
                  <a:schemeClr val="tx1"/>
                </a:solidFill>
                <a:effectLst/>
                <a:latin typeface="+mn-lt"/>
                <a:ea typeface="+mn-ea"/>
                <a:cs typeface="+mn-cs"/>
              </a:rPr>
              <a:t>ClassLoader</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6</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1 </a:t>
            </a:r>
            <a:r>
              <a:rPr lang="en-US" altLang="zh-CN" sz="1200" b="1" i="0" kern="1200" dirty="0" err="1" smtClean="0">
                <a:solidFill>
                  <a:schemeClr val="tx1"/>
                </a:solidFill>
                <a:effectLst/>
                <a:latin typeface="+mn-lt"/>
                <a:ea typeface="+mn-ea"/>
                <a:cs typeface="+mn-cs"/>
              </a:rPr>
              <a:t>Bootstrp</a:t>
            </a:r>
            <a:r>
              <a:rPr lang="en-US" altLang="zh-CN" sz="1200" b="1" i="0" kern="1200" dirty="0" smtClean="0">
                <a:solidFill>
                  <a:schemeClr val="tx1"/>
                </a:solidFill>
                <a:effectLst/>
                <a:latin typeface="+mn-lt"/>
                <a:ea typeface="+mn-ea"/>
                <a:cs typeface="+mn-cs"/>
              </a:rPr>
              <a:t> loader</a:t>
            </a:r>
            <a:br>
              <a:rPr lang="en-US" altLang="zh-CN" sz="1200" b="1" i="0" kern="1200" dirty="0" smtClean="0">
                <a:solidFill>
                  <a:schemeClr val="tx1"/>
                </a:solidFill>
                <a:effectLst/>
                <a:latin typeface="+mn-lt"/>
                <a:ea typeface="+mn-ea"/>
                <a:cs typeface="+mn-cs"/>
              </a:rPr>
            </a:br>
            <a:r>
              <a:rPr lang="en-US" altLang="zh-CN" sz="1200" b="1" i="0" kern="1200" dirty="0" err="1" smtClean="0">
                <a:solidFill>
                  <a:schemeClr val="tx1"/>
                </a:solidFill>
                <a:effectLst/>
                <a:latin typeface="+mn-lt"/>
                <a:ea typeface="+mn-ea"/>
                <a:cs typeface="+mn-cs"/>
              </a:rPr>
              <a:t>Bootstrp</a:t>
            </a:r>
            <a:r>
              <a:rPr lang="zh-CN" altLang="en-US" sz="1200" b="1" i="0" kern="1200" dirty="0" smtClean="0">
                <a:solidFill>
                  <a:schemeClr val="tx1"/>
                </a:solidFill>
                <a:effectLst/>
                <a:latin typeface="+mn-lt"/>
                <a:ea typeface="+mn-ea"/>
                <a:cs typeface="+mn-cs"/>
              </a:rPr>
              <a:t>加载器是用</a:t>
            </a:r>
            <a:r>
              <a:rPr lang="en-US" altLang="zh-CN" sz="1200" b="1" i="0" kern="1200" dirty="0" smtClean="0">
                <a:solidFill>
                  <a:schemeClr val="tx1"/>
                </a:solidFill>
                <a:effectLst/>
                <a:latin typeface="+mn-lt"/>
                <a:ea typeface="+mn-ea"/>
                <a:cs typeface="+mn-cs"/>
              </a:rPr>
              <a:t>C++</a:t>
            </a:r>
            <a:r>
              <a:rPr lang="zh-CN" altLang="en-US" sz="1200" b="1" i="0" kern="1200" dirty="0" smtClean="0">
                <a:solidFill>
                  <a:schemeClr val="tx1"/>
                </a:solidFill>
                <a:effectLst/>
                <a:latin typeface="+mn-lt"/>
                <a:ea typeface="+mn-ea"/>
                <a:cs typeface="+mn-cs"/>
              </a:rPr>
              <a:t>语言写的，它是在</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虚拟机启动后初始化的，它主要负责加载</a:t>
            </a:r>
            <a:r>
              <a:rPr lang="en-US" altLang="zh-CN" sz="1200" b="1" i="0" kern="1200" dirty="0" smtClean="0">
                <a:solidFill>
                  <a:schemeClr val="tx1"/>
                </a:solidFill>
                <a:effectLst/>
                <a:latin typeface="+mn-lt"/>
                <a:ea typeface="+mn-ea"/>
                <a:cs typeface="+mn-cs"/>
              </a:rPr>
              <a:t>%JAVA_HOME%/</a:t>
            </a:r>
            <a:r>
              <a:rPr lang="en-US" altLang="zh-CN" sz="1200" b="1" i="0" kern="1200" dirty="0" err="1" smtClean="0">
                <a:solidFill>
                  <a:schemeClr val="tx1"/>
                </a:solidFill>
                <a:effectLst/>
                <a:latin typeface="+mn-lt"/>
                <a:ea typeface="+mn-ea"/>
                <a:cs typeface="+mn-cs"/>
              </a:rPr>
              <a:t>jre</a:t>
            </a:r>
            <a:r>
              <a:rPr lang="en-US" altLang="zh-CN" sz="1200" b="1" i="0" kern="1200" dirty="0" smtClean="0">
                <a:solidFill>
                  <a:schemeClr val="tx1"/>
                </a:solidFill>
                <a:effectLst/>
                <a:latin typeface="+mn-lt"/>
                <a:ea typeface="+mn-ea"/>
                <a:cs typeface="+mn-cs"/>
              </a:rPr>
              <a:t>/lib,-</a:t>
            </a:r>
            <a:r>
              <a:rPr lang="en-US" altLang="zh-CN" sz="1200" b="1" i="0" kern="1200" dirty="0" err="1" smtClean="0">
                <a:solidFill>
                  <a:schemeClr val="tx1"/>
                </a:solidFill>
                <a:effectLst/>
                <a:latin typeface="+mn-lt"/>
                <a:ea typeface="+mn-ea"/>
                <a:cs typeface="+mn-cs"/>
              </a:rPr>
              <a:t>Xbootclasspath</a:t>
            </a:r>
            <a:r>
              <a:rPr lang="zh-CN" altLang="en-US" sz="1200" b="1" i="0" kern="1200" dirty="0" smtClean="0">
                <a:solidFill>
                  <a:schemeClr val="tx1"/>
                </a:solidFill>
                <a:effectLst/>
                <a:latin typeface="+mn-lt"/>
                <a:ea typeface="+mn-ea"/>
                <a:cs typeface="+mn-cs"/>
              </a:rPr>
              <a:t>参数指定的路径以及</a:t>
            </a:r>
            <a:r>
              <a:rPr lang="en-US" altLang="zh-CN" sz="1200" b="1" i="0" kern="1200" dirty="0" smtClean="0">
                <a:solidFill>
                  <a:schemeClr val="tx1"/>
                </a:solidFill>
                <a:effectLst/>
                <a:latin typeface="+mn-lt"/>
                <a:ea typeface="+mn-ea"/>
                <a:cs typeface="+mn-cs"/>
              </a:rPr>
              <a:t>%JAVA_HOME%/</a:t>
            </a:r>
            <a:r>
              <a:rPr lang="en-US" altLang="zh-CN" sz="1200" b="1" i="0" kern="1200" dirty="0" err="1" smtClean="0">
                <a:solidFill>
                  <a:schemeClr val="tx1"/>
                </a:solidFill>
                <a:effectLst/>
                <a:latin typeface="+mn-lt"/>
                <a:ea typeface="+mn-ea"/>
                <a:cs typeface="+mn-cs"/>
              </a:rPr>
              <a:t>jre</a:t>
            </a:r>
            <a:r>
              <a:rPr lang="en-US" altLang="zh-CN" sz="1200" b="1" i="0" kern="1200" dirty="0" smtClean="0">
                <a:solidFill>
                  <a:schemeClr val="tx1"/>
                </a:solidFill>
                <a:effectLst/>
                <a:latin typeface="+mn-lt"/>
                <a:ea typeface="+mn-ea"/>
                <a:cs typeface="+mn-cs"/>
              </a:rPr>
              <a:t>/classes</a:t>
            </a:r>
            <a:r>
              <a:rPr lang="zh-CN" altLang="en-US" sz="1200" b="1" i="0" kern="1200" dirty="0" smtClean="0">
                <a:solidFill>
                  <a:schemeClr val="tx1"/>
                </a:solidFill>
                <a:effectLst/>
                <a:latin typeface="+mn-lt"/>
                <a:ea typeface="+mn-ea"/>
                <a:cs typeface="+mn-cs"/>
              </a:rPr>
              <a:t>中的</a:t>
            </a:r>
            <a:endParaRPr lang="en-US" altLang="zh-CN"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2 </a:t>
            </a:r>
            <a:r>
              <a:rPr lang="en-US" altLang="zh-CN" sz="1200" b="1" i="0" kern="1200" dirty="0" err="1" smtClean="0">
                <a:solidFill>
                  <a:schemeClr val="tx1"/>
                </a:solidFill>
                <a:effectLst/>
                <a:latin typeface="+mn-lt"/>
                <a:ea typeface="+mn-ea"/>
                <a:cs typeface="+mn-cs"/>
              </a:rPr>
              <a:t>ExtClassLoader</a:t>
            </a:r>
            <a:r>
              <a:rPr lang="en-US" altLang="zh-CN" sz="1200" b="1" i="0" kern="1200" dirty="0" smtClean="0">
                <a:solidFill>
                  <a:schemeClr val="tx1"/>
                </a:solidFill>
                <a:effectLst/>
                <a:latin typeface="+mn-lt"/>
                <a:ea typeface="+mn-ea"/>
                <a:cs typeface="+mn-cs"/>
              </a:rPr>
              <a:t>  </a:t>
            </a:r>
            <a:br>
              <a:rPr lang="en-US" altLang="zh-CN" sz="1200" b="1" i="0" kern="1200" dirty="0" smtClean="0">
                <a:solidFill>
                  <a:schemeClr val="tx1"/>
                </a:solidFill>
                <a:effectLst/>
                <a:latin typeface="+mn-lt"/>
                <a:ea typeface="+mn-ea"/>
                <a:cs typeface="+mn-cs"/>
              </a:rPr>
            </a:br>
            <a:r>
              <a:rPr lang="en-US" altLang="zh-CN" sz="1200" b="1" i="0" kern="1200" dirty="0" err="1" smtClean="0">
                <a:solidFill>
                  <a:schemeClr val="tx1"/>
                </a:solidFill>
                <a:effectLst/>
                <a:latin typeface="+mn-lt"/>
                <a:ea typeface="+mn-ea"/>
                <a:cs typeface="+mn-cs"/>
              </a:rPr>
              <a:t>Bootstrp</a:t>
            </a:r>
            <a:r>
              <a:rPr lang="en-US" altLang="zh-CN" sz="1200" b="1" i="0" kern="1200" dirty="0" smtClean="0">
                <a:solidFill>
                  <a:schemeClr val="tx1"/>
                </a:solidFill>
                <a:effectLst/>
                <a:latin typeface="+mn-lt"/>
                <a:ea typeface="+mn-ea"/>
                <a:cs typeface="+mn-cs"/>
              </a:rPr>
              <a:t> loader</a:t>
            </a:r>
            <a:r>
              <a:rPr lang="zh-CN" altLang="en-US" sz="1200" b="1" i="0" kern="1200" dirty="0" smtClean="0">
                <a:solidFill>
                  <a:schemeClr val="tx1"/>
                </a:solidFill>
                <a:effectLst/>
                <a:latin typeface="+mn-lt"/>
                <a:ea typeface="+mn-ea"/>
                <a:cs typeface="+mn-cs"/>
              </a:rPr>
              <a:t>加载</a:t>
            </a:r>
            <a:r>
              <a:rPr lang="en-US" altLang="zh-CN" sz="1200" b="1" i="0" kern="1200" dirty="0" err="1" smtClean="0">
                <a:solidFill>
                  <a:schemeClr val="tx1"/>
                </a:solidFill>
                <a:effectLst/>
                <a:latin typeface="+mn-lt"/>
                <a:ea typeface="+mn-ea"/>
                <a:cs typeface="+mn-cs"/>
              </a:rPr>
              <a:t>ExtClassLoader</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并且将</a:t>
            </a:r>
            <a:r>
              <a:rPr lang="en-US" altLang="zh-CN" sz="1200" b="1" i="0" kern="1200" dirty="0" err="1" smtClean="0">
                <a:solidFill>
                  <a:schemeClr val="tx1"/>
                </a:solidFill>
                <a:effectLst/>
                <a:latin typeface="+mn-lt"/>
                <a:ea typeface="+mn-ea"/>
                <a:cs typeface="+mn-cs"/>
              </a:rPr>
              <a:t>ExtClassLoader</a:t>
            </a:r>
            <a:r>
              <a:rPr lang="zh-CN" altLang="en-US" sz="1200" b="1" i="0" kern="1200" dirty="0" smtClean="0">
                <a:solidFill>
                  <a:schemeClr val="tx1"/>
                </a:solidFill>
                <a:effectLst/>
                <a:latin typeface="+mn-lt"/>
                <a:ea typeface="+mn-ea"/>
                <a:cs typeface="+mn-cs"/>
              </a:rPr>
              <a:t>的父加载器设置为</a:t>
            </a:r>
            <a:r>
              <a:rPr lang="en-US" altLang="zh-CN" sz="1200" b="1" i="0" kern="1200" dirty="0" err="1" smtClean="0">
                <a:solidFill>
                  <a:schemeClr val="tx1"/>
                </a:solidFill>
                <a:effectLst/>
                <a:latin typeface="+mn-lt"/>
                <a:ea typeface="+mn-ea"/>
                <a:cs typeface="+mn-cs"/>
              </a:rPr>
              <a:t>Bootstrp</a:t>
            </a:r>
            <a:r>
              <a:rPr lang="en-US" altLang="zh-CN" sz="1200" b="1" i="0" kern="1200" dirty="0" smtClean="0">
                <a:solidFill>
                  <a:schemeClr val="tx1"/>
                </a:solidFill>
                <a:effectLst/>
                <a:latin typeface="+mn-lt"/>
                <a:ea typeface="+mn-ea"/>
                <a:cs typeface="+mn-cs"/>
              </a:rPr>
              <a:t> </a:t>
            </a:r>
            <a:r>
              <a:rPr lang="en-US" altLang="zh-CN" sz="1200" b="1" i="0" kern="1200" dirty="0" err="1" smtClean="0">
                <a:solidFill>
                  <a:schemeClr val="tx1"/>
                </a:solidFill>
                <a:effectLst/>
                <a:latin typeface="+mn-lt"/>
                <a:ea typeface="+mn-ea"/>
                <a:cs typeface="+mn-cs"/>
              </a:rPr>
              <a:t>loader.ExtClassLoader</a:t>
            </a:r>
            <a:r>
              <a:rPr lang="zh-CN" altLang="en-US" sz="1200" b="1" i="0" kern="1200" dirty="0" smtClean="0">
                <a:solidFill>
                  <a:schemeClr val="tx1"/>
                </a:solidFill>
                <a:effectLst/>
                <a:latin typeface="+mn-lt"/>
                <a:ea typeface="+mn-ea"/>
                <a:cs typeface="+mn-cs"/>
              </a:rPr>
              <a:t>是用</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写的，具体来说就是 </a:t>
            </a:r>
            <a:r>
              <a:rPr lang="en-US" altLang="zh-CN" sz="1200" b="1" i="0" kern="1200" dirty="0" err="1" smtClean="0">
                <a:solidFill>
                  <a:schemeClr val="tx1"/>
                </a:solidFill>
                <a:effectLst/>
                <a:latin typeface="+mn-lt"/>
                <a:ea typeface="+mn-ea"/>
                <a:cs typeface="+mn-cs"/>
              </a:rPr>
              <a:t>sun.misc.Launcher$ExtClassLoader</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ExtClassLoader</a:t>
            </a:r>
            <a:r>
              <a:rPr lang="zh-CN" altLang="en-US" sz="1200" b="1" i="0" kern="1200" dirty="0" smtClean="0">
                <a:solidFill>
                  <a:schemeClr val="tx1"/>
                </a:solidFill>
                <a:effectLst/>
                <a:latin typeface="+mn-lt"/>
                <a:ea typeface="+mn-ea"/>
                <a:cs typeface="+mn-cs"/>
              </a:rPr>
              <a:t>主要加载</a:t>
            </a:r>
            <a:r>
              <a:rPr lang="en-US" altLang="zh-CN" sz="1200" b="1" i="0" kern="1200" dirty="0" smtClean="0">
                <a:solidFill>
                  <a:schemeClr val="tx1"/>
                </a:solidFill>
                <a:effectLst/>
                <a:latin typeface="+mn-lt"/>
                <a:ea typeface="+mn-ea"/>
                <a:cs typeface="+mn-cs"/>
              </a:rPr>
              <a:t>%JAVA_HOME%/</a:t>
            </a:r>
            <a:r>
              <a:rPr lang="en-US" altLang="zh-CN" sz="1200" b="1" i="0" kern="1200" dirty="0" err="1" smtClean="0">
                <a:solidFill>
                  <a:schemeClr val="tx1"/>
                </a:solidFill>
                <a:effectLst/>
                <a:latin typeface="+mn-lt"/>
                <a:ea typeface="+mn-ea"/>
                <a:cs typeface="+mn-cs"/>
              </a:rPr>
              <a:t>jre</a:t>
            </a:r>
            <a:r>
              <a:rPr lang="en-US" altLang="zh-CN" sz="1200" b="1" i="0" kern="1200" dirty="0" smtClean="0">
                <a:solidFill>
                  <a:schemeClr val="tx1"/>
                </a:solidFill>
                <a:effectLst/>
                <a:latin typeface="+mn-lt"/>
                <a:ea typeface="+mn-ea"/>
                <a:cs typeface="+mn-cs"/>
              </a:rPr>
              <a:t>/lib/</a:t>
            </a:r>
            <a:r>
              <a:rPr lang="en-US" altLang="zh-CN" sz="1200" b="1" i="0" kern="1200" dirty="0" err="1" smtClean="0">
                <a:solidFill>
                  <a:schemeClr val="tx1"/>
                </a:solidFill>
                <a:effectLst/>
                <a:latin typeface="+mn-lt"/>
                <a:ea typeface="+mn-ea"/>
                <a:cs typeface="+mn-cs"/>
              </a:rPr>
              <a:t>ext</a:t>
            </a:r>
            <a:r>
              <a:rPr lang="zh-CN" altLang="en-US" sz="1200" b="1" i="0" kern="1200" dirty="0" smtClean="0">
                <a:solidFill>
                  <a:schemeClr val="tx1"/>
                </a:solidFill>
                <a:effectLst/>
                <a:latin typeface="+mn-lt"/>
                <a:ea typeface="+mn-ea"/>
                <a:cs typeface="+mn-cs"/>
              </a:rPr>
              <a:t>，此路径下的所有</a:t>
            </a:r>
            <a:r>
              <a:rPr lang="en-US" altLang="zh-CN" sz="1200" b="1" i="0" kern="1200" dirty="0" smtClean="0">
                <a:solidFill>
                  <a:schemeClr val="tx1"/>
                </a:solidFill>
                <a:effectLst/>
                <a:latin typeface="+mn-lt"/>
                <a:ea typeface="+mn-ea"/>
                <a:cs typeface="+mn-cs"/>
              </a:rPr>
              <a:t>classes</a:t>
            </a:r>
            <a:r>
              <a:rPr lang="zh-CN" altLang="en-US" sz="1200" b="1" i="0" kern="1200" dirty="0" smtClean="0">
                <a:solidFill>
                  <a:schemeClr val="tx1"/>
                </a:solidFill>
                <a:effectLst/>
                <a:latin typeface="+mn-lt"/>
                <a:ea typeface="+mn-ea"/>
                <a:cs typeface="+mn-cs"/>
              </a:rPr>
              <a:t>目录以及</a:t>
            </a:r>
            <a:r>
              <a:rPr lang="en-US" altLang="zh-CN" sz="1200" b="1" i="0" kern="1200" dirty="0" err="1" smtClean="0">
                <a:solidFill>
                  <a:schemeClr val="tx1"/>
                </a:solidFill>
                <a:effectLst/>
                <a:latin typeface="+mn-lt"/>
                <a:ea typeface="+mn-ea"/>
                <a:cs typeface="+mn-cs"/>
              </a:rPr>
              <a:t>java.ext.dirs</a:t>
            </a:r>
            <a:r>
              <a:rPr lang="zh-CN" altLang="en-US" sz="1200" b="1" i="0" kern="1200" dirty="0" smtClean="0">
                <a:solidFill>
                  <a:schemeClr val="tx1"/>
                </a:solidFill>
                <a:effectLst/>
                <a:latin typeface="+mn-lt"/>
                <a:ea typeface="+mn-ea"/>
                <a:cs typeface="+mn-cs"/>
              </a:rPr>
              <a:t>系统变量指定的路径中类库。类。</a:t>
            </a:r>
            <a:endParaRPr lang="en-US" altLang="zh-CN"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3 </a:t>
            </a:r>
            <a:r>
              <a:rPr lang="en-US" altLang="zh-CN" sz="1200" b="1" i="0" kern="1200" dirty="0" err="1" smtClean="0">
                <a:solidFill>
                  <a:schemeClr val="tx1"/>
                </a:solidFill>
                <a:effectLst/>
                <a:latin typeface="+mn-lt"/>
                <a:ea typeface="+mn-ea"/>
                <a:cs typeface="+mn-cs"/>
              </a:rPr>
              <a:t>AppClassLoader</a:t>
            </a:r>
            <a:r>
              <a:rPr lang="en-US" altLang="zh-CN" sz="1200" b="1" i="0" kern="1200" dirty="0" smtClean="0">
                <a:solidFill>
                  <a:schemeClr val="tx1"/>
                </a:solidFill>
                <a:effectLst/>
                <a:latin typeface="+mn-lt"/>
                <a:ea typeface="+mn-ea"/>
                <a:cs typeface="+mn-cs"/>
              </a:rPr>
              <a:t> </a:t>
            </a:r>
            <a:br>
              <a:rPr lang="en-US" altLang="zh-CN" sz="1200" b="1" i="0" kern="1200" dirty="0" smtClean="0">
                <a:solidFill>
                  <a:schemeClr val="tx1"/>
                </a:solidFill>
                <a:effectLst/>
                <a:latin typeface="+mn-lt"/>
                <a:ea typeface="+mn-ea"/>
                <a:cs typeface="+mn-cs"/>
              </a:rPr>
            </a:br>
            <a:r>
              <a:rPr lang="en-US" altLang="zh-CN" sz="1200" b="1" i="0" kern="1200" dirty="0" err="1" smtClean="0">
                <a:solidFill>
                  <a:schemeClr val="tx1"/>
                </a:solidFill>
                <a:effectLst/>
                <a:latin typeface="+mn-lt"/>
                <a:ea typeface="+mn-ea"/>
                <a:cs typeface="+mn-cs"/>
              </a:rPr>
              <a:t>Bootstrp</a:t>
            </a:r>
            <a:r>
              <a:rPr lang="en-US" altLang="zh-CN" sz="1200" b="1" i="0" kern="1200" dirty="0" smtClean="0">
                <a:solidFill>
                  <a:schemeClr val="tx1"/>
                </a:solidFill>
                <a:effectLst/>
                <a:latin typeface="+mn-lt"/>
                <a:ea typeface="+mn-ea"/>
                <a:cs typeface="+mn-cs"/>
              </a:rPr>
              <a:t> loader</a:t>
            </a:r>
            <a:r>
              <a:rPr lang="zh-CN" altLang="en-US" sz="1200" b="1" i="0" kern="1200" dirty="0" smtClean="0">
                <a:solidFill>
                  <a:schemeClr val="tx1"/>
                </a:solidFill>
                <a:effectLst/>
                <a:latin typeface="+mn-lt"/>
                <a:ea typeface="+mn-ea"/>
                <a:cs typeface="+mn-cs"/>
              </a:rPr>
              <a:t>加载完</a:t>
            </a:r>
            <a:r>
              <a:rPr lang="en-US" altLang="zh-CN" sz="1200" b="1" i="0" kern="1200" dirty="0" err="1" smtClean="0">
                <a:solidFill>
                  <a:schemeClr val="tx1"/>
                </a:solidFill>
                <a:effectLst/>
                <a:latin typeface="+mn-lt"/>
                <a:ea typeface="+mn-ea"/>
                <a:cs typeface="+mn-cs"/>
              </a:rPr>
              <a:t>ExtClassLoader</a:t>
            </a:r>
            <a:r>
              <a:rPr lang="zh-CN" altLang="en-US" sz="1200" b="1" i="0" kern="1200" dirty="0" smtClean="0">
                <a:solidFill>
                  <a:schemeClr val="tx1"/>
                </a:solidFill>
                <a:effectLst/>
                <a:latin typeface="+mn-lt"/>
                <a:ea typeface="+mn-ea"/>
                <a:cs typeface="+mn-cs"/>
              </a:rPr>
              <a:t>后，就会加载</a:t>
            </a:r>
            <a:r>
              <a:rPr lang="en-US" altLang="zh-CN" sz="1200" b="1" i="0" kern="1200" dirty="0" err="1" smtClean="0">
                <a:solidFill>
                  <a:schemeClr val="tx1"/>
                </a:solidFill>
                <a:effectLst/>
                <a:latin typeface="+mn-lt"/>
                <a:ea typeface="+mn-ea"/>
                <a:cs typeface="+mn-cs"/>
              </a:rPr>
              <a:t>AppClassLoader</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并且将</a:t>
            </a:r>
            <a:r>
              <a:rPr lang="en-US" altLang="zh-CN" sz="1200" b="1" i="0" kern="1200" dirty="0" err="1" smtClean="0">
                <a:solidFill>
                  <a:schemeClr val="tx1"/>
                </a:solidFill>
                <a:effectLst/>
                <a:latin typeface="+mn-lt"/>
                <a:ea typeface="+mn-ea"/>
                <a:cs typeface="+mn-cs"/>
              </a:rPr>
              <a:t>AppClassLoader</a:t>
            </a:r>
            <a:r>
              <a:rPr lang="zh-CN" altLang="en-US" sz="1200" b="1" i="0" kern="1200" dirty="0" smtClean="0">
                <a:solidFill>
                  <a:schemeClr val="tx1"/>
                </a:solidFill>
                <a:effectLst/>
                <a:latin typeface="+mn-lt"/>
                <a:ea typeface="+mn-ea"/>
                <a:cs typeface="+mn-cs"/>
              </a:rPr>
              <a:t>的父加载器指定为 </a:t>
            </a:r>
            <a:r>
              <a:rPr lang="en-US" altLang="zh-CN" sz="1200" b="1" i="0" kern="1200" dirty="0" err="1" smtClean="0">
                <a:solidFill>
                  <a:schemeClr val="tx1"/>
                </a:solidFill>
                <a:effectLst/>
                <a:latin typeface="+mn-lt"/>
                <a:ea typeface="+mn-ea"/>
                <a:cs typeface="+mn-cs"/>
              </a:rPr>
              <a:t>ExtClassLoader</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AppClassLoader</a:t>
            </a:r>
            <a:r>
              <a:rPr lang="zh-CN" altLang="en-US" sz="1200" b="1" i="0" kern="1200" dirty="0" smtClean="0">
                <a:solidFill>
                  <a:schemeClr val="tx1"/>
                </a:solidFill>
                <a:effectLst/>
                <a:latin typeface="+mn-lt"/>
                <a:ea typeface="+mn-ea"/>
                <a:cs typeface="+mn-cs"/>
              </a:rPr>
              <a:t>也是用</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写成的，它的实现类是 </a:t>
            </a:r>
            <a:r>
              <a:rPr lang="en-US" altLang="zh-CN" sz="1200" b="1" i="0" kern="1200" dirty="0" err="1" smtClean="0">
                <a:solidFill>
                  <a:schemeClr val="tx1"/>
                </a:solidFill>
                <a:effectLst/>
                <a:latin typeface="+mn-lt"/>
                <a:ea typeface="+mn-ea"/>
                <a:cs typeface="+mn-cs"/>
              </a:rPr>
              <a:t>sun.misc.Launcher$AppClassLoader</a:t>
            </a:r>
            <a:r>
              <a:rPr lang="zh-CN" altLang="en-US" sz="1200" b="1" i="0" kern="1200" dirty="0" smtClean="0">
                <a:solidFill>
                  <a:schemeClr val="tx1"/>
                </a:solidFill>
                <a:effectLst/>
                <a:latin typeface="+mn-lt"/>
                <a:ea typeface="+mn-ea"/>
                <a:cs typeface="+mn-cs"/>
              </a:rPr>
              <a:t>，另外我们知道</a:t>
            </a:r>
            <a:r>
              <a:rPr lang="en-US" altLang="zh-CN" sz="1200" b="1" i="0" kern="1200" dirty="0" err="1" smtClean="0">
                <a:solidFill>
                  <a:schemeClr val="tx1"/>
                </a:solidFill>
                <a:effectLst/>
                <a:latin typeface="+mn-lt"/>
                <a:ea typeface="+mn-ea"/>
                <a:cs typeface="+mn-cs"/>
              </a:rPr>
              <a:t>ClassLoader</a:t>
            </a:r>
            <a:r>
              <a:rPr lang="zh-CN" altLang="en-US" sz="1200" b="1" i="0" kern="1200" dirty="0" smtClean="0">
                <a:solidFill>
                  <a:schemeClr val="tx1"/>
                </a:solidFill>
                <a:effectLst/>
                <a:latin typeface="+mn-lt"/>
                <a:ea typeface="+mn-ea"/>
                <a:cs typeface="+mn-cs"/>
              </a:rPr>
              <a:t>中有个</a:t>
            </a:r>
            <a:r>
              <a:rPr lang="en-US" altLang="zh-CN" sz="1200" b="1" i="0" kern="1200" dirty="0" err="1" smtClean="0">
                <a:solidFill>
                  <a:schemeClr val="tx1"/>
                </a:solidFill>
                <a:effectLst/>
                <a:latin typeface="+mn-lt"/>
                <a:ea typeface="+mn-ea"/>
                <a:cs typeface="+mn-cs"/>
              </a:rPr>
              <a:t>getSystemClassLoader</a:t>
            </a:r>
            <a:r>
              <a:rPr lang="zh-CN" altLang="en-US" sz="1200" b="1" i="0" kern="1200" dirty="0" smtClean="0">
                <a:solidFill>
                  <a:schemeClr val="tx1"/>
                </a:solidFill>
                <a:effectLst/>
                <a:latin typeface="+mn-lt"/>
                <a:ea typeface="+mn-ea"/>
                <a:cs typeface="+mn-cs"/>
              </a:rPr>
              <a:t>方法</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此方法返回的正是</a:t>
            </a:r>
            <a:r>
              <a:rPr lang="en-US" altLang="zh-CN" sz="1200" b="1" i="0" kern="1200" dirty="0" err="1" smtClean="0">
                <a:solidFill>
                  <a:schemeClr val="tx1"/>
                </a:solidFill>
                <a:effectLst/>
                <a:latin typeface="+mn-lt"/>
                <a:ea typeface="+mn-ea"/>
                <a:cs typeface="+mn-cs"/>
              </a:rPr>
              <a:t>AppclassLoader.AppClassLoader</a:t>
            </a:r>
            <a:r>
              <a:rPr lang="zh-CN" altLang="en-US" sz="1200" b="1" i="0" kern="1200" dirty="0" smtClean="0">
                <a:solidFill>
                  <a:schemeClr val="tx1"/>
                </a:solidFill>
                <a:effectLst/>
                <a:latin typeface="+mn-lt"/>
                <a:ea typeface="+mn-ea"/>
                <a:cs typeface="+mn-cs"/>
              </a:rPr>
              <a:t>主要负责加载</a:t>
            </a:r>
            <a:r>
              <a:rPr lang="en-US" altLang="zh-CN" sz="1200" b="1" i="0" kern="1200" dirty="0" err="1" smtClean="0">
                <a:solidFill>
                  <a:schemeClr val="tx1"/>
                </a:solidFill>
                <a:effectLst/>
                <a:latin typeface="+mn-lt"/>
                <a:ea typeface="+mn-ea"/>
                <a:cs typeface="+mn-cs"/>
              </a:rPr>
              <a:t>classpath</a:t>
            </a:r>
            <a:r>
              <a:rPr lang="zh-CN" altLang="en-US" sz="1200" b="1" i="0" kern="1200" dirty="0" smtClean="0">
                <a:solidFill>
                  <a:schemeClr val="tx1"/>
                </a:solidFill>
                <a:effectLst/>
                <a:latin typeface="+mn-lt"/>
                <a:ea typeface="+mn-ea"/>
                <a:cs typeface="+mn-cs"/>
              </a:rPr>
              <a:t>所指定的位置的类或者是</a:t>
            </a:r>
            <a:r>
              <a:rPr lang="en-US" altLang="zh-CN" sz="1200" b="1" i="0" kern="1200" dirty="0" smtClean="0">
                <a:solidFill>
                  <a:schemeClr val="tx1"/>
                </a:solidFill>
                <a:effectLst/>
                <a:latin typeface="+mn-lt"/>
                <a:ea typeface="+mn-ea"/>
                <a:cs typeface="+mn-cs"/>
              </a:rPr>
              <a:t>jar</a:t>
            </a:r>
            <a:r>
              <a:rPr lang="zh-CN" altLang="en-US" sz="1200" b="1" i="0" kern="1200" dirty="0" smtClean="0">
                <a:solidFill>
                  <a:schemeClr val="tx1"/>
                </a:solidFill>
                <a:effectLst/>
                <a:latin typeface="+mn-lt"/>
                <a:ea typeface="+mn-ea"/>
                <a:cs typeface="+mn-cs"/>
              </a:rPr>
              <a:t>文档，它也是</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程序默认的类加载器。</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7</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1 </a:t>
            </a:r>
            <a:r>
              <a:rPr lang="en-US" altLang="zh-CN" sz="1200" b="1" i="0" kern="1200" dirty="0" err="1" smtClean="0">
                <a:solidFill>
                  <a:schemeClr val="tx1"/>
                </a:solidFill>
                <a:effectLst/>
                <a:latin typeface="+mn-lt"/>
                <a:ea typeface="+mn-ea"/>
                <a:cs typeface="+mn-cs"/>
              </a:rPr>
              <a:t>Bootstrp</a:t>
            </a:r>
            <a:r>
              <a:rPr lang="en-US" altLang="zh-CN" sz="1200" b="1" i="0" kern="1200" dirty="0" smtClean="0">
                <a:solidFill>
                  <a:schemeClr val="tx1"/>
                </a:solidFill>
                <a:effectLst/>
                <a:latin typeface="+mn-lt"/>
                <a:ea typeface="+mn-ea"/>
                <a:cs typeface="+mn-cs"/>
              </a:rPr>
              <a:t> loader</a:t>
            </a:r>
            <a:br>
              <a:rPr lang="en-US" altLang="zh-CN" sz="1200" b="1" i="0" kern="1200" dirty="0" smtClean="0">
                <a:solidFill>
                  <a:schemeClr val="tx1"/>
                </a:solidFill>
                <a:effectLst/>
                <a:latin typeface="+mn-lt"/>
                <a:ea typeface="+mn-ea"/>
                <a:cs typeface="+mn-cs"/>
              </a:rPr>
            </a:br>
            <a:r>
              <a:rPr lang="en-US" altLang="zh-CN" sz="1200" b="1" i="0" kern="1200" dirty="0" err="1" smtClean="0">
                <a:solidFill>
                  <a:schemeClr val="tx1"/>
                </a:solidFill>
                <a:effectLst/>
                <a:latin typeface="+mn-lt"/>
                <a:ea typeface="+mn-ea"/>
                <a:cs typeface="+mn-cs"/>
              </a:rPr>
              <a:t>Bootstrp</a:t>
            </a:r>
            <a:r>
              <a:rPr lang="zh-CN" altLang="en-US" sz="1200" b="1" i="0" kern="1200" dirty="0" smtClean="0">
                <a:solidFill>
                  <a:schemeClr val="tx1"/>
                </a:solidFill>
                <a:effectLst/>
                <a:latin typeface="+mn-lt"/>
                <a:ea typeface="+mn-ea"/>
                <a:cs typeface="+mn-cs"/>
              </a:rPr>
              <a:t>加载器是用</a:t>
            </a:r>
            <a:r>
              <a:rPr lang="en-US" altLang="zh-CN" sz="1200" b="1" i="0" kern="1200" dirty="0" smtClean="0">
                <a:solidFill>
                  <a:schemeClr val="tx1"/>
                </a:solidFill>
                <a:effectLst/>
                <a:latin typeface="+mn-lt"/>
                <a:ea typeface="+mn-ea"/>
                <a:cs typeface="+mn-cs"/>
              </a:rPr>
              <a:t>C++</a:t>
            </a:r>
            <a:r>
              <a:rPr lang="zh-CN" altLang="en-US" sz="1200" b="1" i="0" kern="1200" dirty="0" smtClean="0">
                <a:solidFill>
                  <a:schemeClr val="tx1"/>
                </a:solidFill>
                <a:effectLst/>
                <a:latin typeface="+mn-lt"/>
                <a:ea typeface="+mn-ea"/>
                <a:cs typeface="+mn-cs"/>
              </a:rPr>
              <a:t>语言写的，它是在</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虚拟机启动后初始化的，它主要负责加载</a:t>
            </a:r>
            <a:r>
              <a:rPr lang="en-US" altLang="zh-CN" sz="1200" b="1" i="0" kern="1200" dirty="0" smtClean="0">
                <a:solidFill>
                  <a:schemeClr val="tx1"/>
                </a:solidFill>
                <a:effectLst/>
                <a:latin typeface="+mn-lt"/>
                <a:ea typeface="+mn-ea"/>
                <a:cs typeface="+mn-cs"/>
              </a:rPr>
              <a:t>%JAVA_HOME%/</a:t>
            </a:r>
            <a:r>
              <a:rPr lang="en-US" altLang="zh-CN" sz="1200" b="1" i="0" kern="1200" dirty="0" err="1" smtClean="0">
                <a:solidFill>
                  <a:schemeClr val="tx1"/>
                </a:solidFill>
                <a:effectLst/>
                <a:latin typeface="+mn-lt"/>
                <a:ea typeface="+mn-ea"/>
                <a:cs typeface="+mn-cs"/>
              </a:rPr>
              <a:t>jre</a:t>
            </a:r>
            <a:r>
              <a:rPr lang="en-US" altLang="zh-CN" sz="1200" b="1" i="0" kern="1200" dirty="0" smtClean="0">
                <a:solidFill>
                  <a:schemeClr val="tx1"/>
                </a:solidFill>
                <a:effectLst/>
                <a:latin typeface="+mn-lt"/>
                <a:ea typeface="+mn-ea"/>
                <a:cs typeface="+mn-cs"/>
              </a:rPr>
              <a:t>/lib,-</a:t>
            </a:r>
            <a:r>
              <a:rPr lang="en-US" altLang="zh-CN" sz="1200" b="1" i="0" kern="1200" dirty="0" err="1" smtClean="0">
                <a:solidFill>
                  <a:schemeClr val="tx1"/>
                </a:solidFill>
                <a:effectLst/>
                <a:latin typeface="+mn-lt"/>
                <a:ea typeface="+mn-ea"/>
                <a:cs typeface="+mn-cs"/>
              </a:rPr>
              <a:t>Xbootclasspath</a:t>
            </a:r>
            <a:r>
              <a:rPr lang="zh-CN" altLang="en-US" sz="1200" b="1" i="0" kern="1200" dirty="0" smtClean="0">
                <a:solidFill>
                  <a:schemeClr val="tx1"/>
                </a:solidFill>
                <a:effectLst/>
                <a:latin typeface="+mn-lt"/>
                <a:ea typeface="+mn-ea"/>
                <a:cs typeface="+mn-cs"/>
              </a:rPr>
              <a:t>参数指定的路径以及</a:t>
            </a:r>
            <a:r>
              <a:rPr lang="en-US" altLang="zh-CN" sz="1200" b="1" i="0" kern="1200" dirty="0" smtClean="0">
                <a:solidFill>
                  <a:schemeClr val="tx1"/>
                </a:solidFill>
                <a:effectLst/>
                <a:latin typeface="+mn-lt"/>
                <a:ea typeface="+mn-ea"/>
                <a:cs typeface="+mn-cs"/>
              </a:rPr>
              <a:t>%JAVA_HOME%/</a:t>
            </a:r>
            <a:r>
              <a:rPr lang="en-US" altLang="zh-CN" sz="1200" b="1" i="0" kern="1200" dirty="0" err="1" smtClean="0">
                <a:solidFill>
                  <a:schemeClr val="tx1"/>
                </a:solidFill>
                <a:effectLst/>
                <a:latin typeface="+mn-lt"/>
                <a:ea typeface="+mn-ea"/>
                <a:cs typeface="+mn-cs"/>
              </a:rPr>
              <a:t>jre</a:t>
            </a:r>
            <a:r>
              <a:rPr lang="en-US" altLang="zh-CN" sz="1200" b="1" i="0" kern="1200" dirty="0" smtClean="0">
                <a:solidFill>
                  <a:schemeClr val="tx1"/>
                </a:solidFill>
                <a:effectLst/>
                <a:latin typeface="+mn-lt"/>
                <a:ea typeface="+mn-ea"/>
                <a:cs typeface="+mn-cs"/>
              </a:rPr>
              <a:t>/classes</a:t>
            </a:r>
            <a:r>
              <a:rPr lang="zh-CN" altLang="en-US" sz="1200" b="1" i="0" kern="1200" dirty="0" smtClean="0">
                <a:solidFill>
                  <a:schemeClr val="tx1"/>
                </a:solidFill>
                <a:effectLst/>
                <a:latin typeface="+mn-lt"/>
                <a:ea typeface="+mn-ea"/>
                <a:cs typeface="+mn-cs"/>
              </a:rPr>
              <a:t>中的</a:t>
            </a:r>
            <a:endParaRPr lang="en-US" altLang="zh-CN"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2 </a:t>
            </a:r>
            <a:r>
              <a:rPr lang="en-US" altLang="zh-CN" sz="1200" b="1" i="0" kern="1200" dirty="0" err="1" smtClean="0">
                <a:solidFill>
                  <a:schemeClr val="tx1"/>
                </a:solidFill>
                <a:effectLst/>
                <a:latin typeface="+mn-lt"/>
                <a:ea typeface="+mn-ea"/>
                <a:cs typeface="+mn-cs"/>
              </a:rPr>
              <a:t>ExtClassLoader</a:t>
            </a:r>
            <a:r>
              <a:rPr lang="en-US" altLang="zh-CN" sz="1200" b="1" i="0" kern="1200" dirty="0" smtClean="0">
                <a:solidFill>
                  <a:schemeClr val="tx1"/>
                </a:solidFill>
                <a:effectLst/>
                <a:latin typeface="+mn-lt"/>
                <a:ea typeface="+mn-ea"/>
                <a:cs typeface="+mn-cs"/>
              </a:rPr>
              <a:t>  </a:t>
            </a:r>
            <a:br>
              <a:rPr lang="en-US" altLang="zh-CN" sz="1200" b="1" i="0" kern="1200" dirty="0" smtClean="0">
                <a:solidFill>
                  <a:schemeClr val="tx1"/>
                </a:solidFill>
                <a:effectLst/>
                <a:latin typeface="+mn-lt"/>
                <a:ea typeface="+mn-ea"/>
                <a:cs typeface="+mn-cs"/>
              </a:rPr>
            </a:br>
            <a:r>
              <a:rPr lang="en-US" altLang="zh-CN" sz="1200" b="1" i="0" kern="1200" dirty="0" err="1" smtClean="0">
                <a:solidFill>
                  <a:schemeClr val="tx1"/>
                </a:solidFill>
                <a:effectLst/>
                <a:latin typeface="+mn-lt"/>
                <a:ea typeface="+mn-ea"/>
                <a:cs typeface="+mn-cs"/>
              </a:rPr>
              <a:t>Bootstrp</a:t>
            </a:r>
            <a:r>
              <a:rPr lang="en-US" altLang="zh-CN" sz="1200" b="1" i="0" kern="1200" dirty="0" smtClean="0">
                <a:solidFill>
                  <a:schemeClr val="tx1"/>
                </a:solidFill>
                <a:effectLst/>
                <a:latin typeface="+mn-lt"/>
                <a:ea typeface="+mn-ea"/>
                <a:cs typeface="+mn-cs"/>
              </a:rPr>
              <a:t> loader</a:t>
            </a:r>
            <a:r>
              <a:rPr lang="zh-CN" altLang="en-US" sz="1200" b="1" i="0" kern="1200" dirty="0" smtClean="0">
                <a:solidFill>
                  <a:schemeClr val="tx1"/>
                </a:solidFill>
                <a:effectLst/>
                <a:latin typeface="+mn-lt"/>
                <a:ea typeface="+mn-ea"/>
                <a:cs typeface="+mn-cs"/>
              </a:rPr>
              <a:t>加载</a:t>
            </a:r>
            <a:r>
              <a:rPr lang="en-US" altLang="zh-CN" sz="1200" b="1" i="0" kern="1200" dirty="0" err="1" smtClean="0">
                <a:solidFill>
                  <a:schemeClr val="tx1"/>
                </a:solidFill>
                <a:effectLst/>
                <a:latin typeface="+mn-lt"/>
                <a:ea typeface="+mn-ea"/>
                <a:cs typeface="+mn-cs"/>
              </a:rPr>
              <a:t>ExtClassLoader</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并且将</a:t>
            </a:r>
            <a:r>
              <a:rPr lang="en-US" altLang="zh-CN" sz="1200" b="1" i="0" kern="1200" dirty="0" err="1" smtClean="0">
                <a:solidFill>
                  <a:schemeClr val="tx1"/>
                </a:solidFill>
                <a:effectLst/>
                <a:latin typeface="+mn-lt"/>
                <a:ea typeface="+mn-ea"/>
                <a:cs typeface="+mn-cs"/>
              </a:rPr>
              <a:t>ExtClassLoader</a:t>
            </a:r>
            <a:r>
              <a:rPr lang="zh-CN" altLang="en-US" sz="1200" b="1" i="0" kern="1200" dirty="0" smtClean="0">
                <a:solidFill>
                  <a:schemeClr val="tx1"/>
                </a:solidFill>
                <a:effectLst/>
                <a:latin typeface="+mn-lt"/>
                <a:ea typeface="+mn-ea"/>
                <a:cs typeface="+mn-cs"/>
              </a:rPr>
              <a:t>的父加载器设置为</a:t>
            </a:r>
            <a:r>
              <a:rPr lang="en-US" altLang="zh-CN" sz="1200" b="1" i="0" kern="1200" dirty="0" err="1" smtClean="0">
                <a:solidFill>
                  <a:schemeClr val="tx1"/>
                </a:solidFill>
                <a:effectLst/>
                <a:latin typeface="+mn-lt"/>
                <a:ea typeface="+mn-ea"/>
                <a:cs typeface="+mn-cs"/>
              </a:rPr>
              <a:t>Bootstrp</a:t>
            </a:r>
            <a:r>
              <a:rPr lang="en-US" altLang="zh-CN" sz="1200" b="1" i="0" kern="1200" dirty="0" smtClean="0">
                <a:solidFill>
                  <a:schemeClr val="tx1"/>
                </a:solidFill>
                <a:effectLst/>
                <a:latin typeface="+mn-lt"/>
                <a:ea typeface="+mn-ea"/>
                <a:cs typeface="+mn-cs"/>
              </a:rPr>
              <a:t> </a:t>
            </a:r>
            <a:r>
              <a:rPr lang="en-US" altLang="zh-CN" sz="1200" b="1" i="0" kern="1200" dirty="0" err="1" smtClean="0">
                <a:solidFill>
                  <a:schemeClr val="tx1"/>
                </a:solidFill>
                <a:effectLst/>
                <a:latin typeface="+mn-lt"/>
                <a:ea typeface="+mn-ea"/>
                <a:cs typeface="+mn-cs"/>
              </a:rPr>
              <a:t>loader.ExtClassLoader</a:t>
            </a:r>
            <a:r>
              <a:rPr lang="zh-CN" altLang="en-US" sz="1200" b="1" i="0" kern="1200" dirty="0" smtClean="0">
                <a:solidFill>
                  <a:schemeClr val="tx1"/>
                </a:solidFill>
                <a:effectLst/>
                <a:latin typeface="+mn-lt"/>
                <a:ea typeface="+mn-ea"/>
                <a:cs typeface="+mn-cs"/>
              </a:rPr>
              <a:t>是用</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写的，具体来说就是 </a:t>
            </a:r>
            <a:r>
              <a:rPr lang="en-US" altLang="zh-CN" sz="1200" b="1" i="0" kern="1200" dirty="0" err="1" smtClean="0">
                <a:solidFill>
                  <a:schemeClr val="tx1"/>
                </a:solidFill>
                <a:effectLst/>
                <a:latin typeface="+mn-lt"/>
                <a:ea typeface="+mn-ea"/>
                <a:cs typeface="+mn-cs"/>
              </a:rPr>
              <a:t>sun.misc.Launcher$ExtClassLoader</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ExtClassLoader</a:t>
            </a:r>
            <a:r>
              <a:rPr lang="zh-CN" altLang="en-US" sz="1200" b="1" i="0" kern="1200" dirty="0" smtClean="0">
                <a:solidFill>
                  <a:schemeClr val="tx1"/>
                </a:solidFill>
                <a:effectLst/>
                <a:latin typeface="+mn-lt"/>
                <a:ea typeface="+mn-ea"/>
                <a:cs typeface="+mn-cs"/>
              </a:rPr>
              <a:t>主要加载</a:t>
            </a:r>
            <a:r>
              <a:rPr lang="en-US" altLang="zh-CN" sz="1200" b="1" i="0" kern="1200" dirty="0" smtClean="0">
                <a:solidFill>
                  <a:schemeClr val="tx1"/>
                </a:solidFill>
                <a:effectLst/>
                <a:latin typeface="+mn-lt"/>
                <a:ea typeface="+mn-ea"/>
                <a:cs typeface="+mn-cs"/>
              </a:rPr>
              <a:t>%JAVA_HOME%/</a:t>
            </a:r>
            <a:r>
              <a:rPr lang="en-US" altLang="zh-CN" sz="1200" b="1" i="0" kern="1200" dirty="0" err="1" smtClean="0">
                <a:solidFill>
                  <a:schemeClr val="tx1"/>
                </a:solidFill>
                <a:effectLst/>
                <a:latin typeface="+mn-lt"/>
                <a:ea typeface="+mn-ea"/>
                <a:cs typeface="+mn-cs"/>
              </a:rPr>
              <a:t>jre</a:t>
            </a:r>
            <a:r>
              <a:rPr lang="en-US" altLang="zh-CN" sz="1200" b="1" i="0" kern="1200" dirty="0" smtClean="0">
                <a:solidFill>
                  <a:schemeClr val="tx1"/>
                </a:solidFill>
                <a:effectLst/>
                <a:latin typeface="+mn-lt"/>
                <a:ea typeface="+mn-ea"/>
                <a:cs typeface="+mn-cs"/>
              </a:rPr>
              <a:t>/lib/</a:t>
            </a:r>
            <a:r>
              <a:rPr lang="en-US" altLang="zh-CN" sz="1200" b="1" i="0" kern="1200" dirty="0" err="1" smtClean="0">
                <a:solidFill>
                  <a:schemeClr val="tx1"/>
                </a:solidFill>
                <a:effectLst/>
                <a:latin typeface="+mn-lt"/>
                <a:ea typeface="+mn-ea"/>
                <a:cs typeface="+mn-cs"/>
              </a:rPr>
              <a:t>ext</a:t>
            </a:r>
            <a:r>
              <a:rPr lang="zh-CN" altLang="en-US" sz="1200" b="1" i="0" kern="1200" dirty="0" smtClean="0">
                <a:solidFill>
                  <a:schemeClr val="tx1"/>
                </a:solidFill>
                <a:effectLst/>
                <a:latin typeface="+mn-lt"/>
                <a:ea typeface="+mn-ea"/>
                <a:cs typeface="+mn-cs"/>
              </a:rPr>
              <a:t>，此路径下的所有</a:t>
            </a:r>
            <a:r>
              <a:rPr lang="en-US" altLang="zh-CN" sz="1200" b="1" i="0" kern="1200" dirty="0" smtClean="0">
                <a:solidFill>
                  <a:schemeClr val="tx1"/>
                </a:solidFill>
                <a:effectLst/>
                <a:latin typeface="+mn-lt"/>
                <a:ea typeface="+mn-ea"/>
                <a:cs typeface="+mn-cs"/>
              </a:rPr>
              <a:t>classes</a:t>
            </a:r>
            <a:r>
              <a:rPr lang="zh-CN" altLang="en-US" sz="1200" b="1" i="0" kern="1200" dirty="0" smtClean="0">
                <a:solidFill>
                  <a:schemeClr val="tx1"/>
                </a:solidFill>
                <a:effectLst/>
                <a:latin typeface="+mn-lt"/>
                <a:ea typeface="+mn-ea"/>
                <a:cs typeface="+mn-cs"/>
              </a:rPr>
              <a:t>目录以及</a:t>
            </a:r>
            <a:r>
              <a:rPr lang="en-US" altLang="zh-CN" sz="1200" b="1" i="0" kern="1200" dirty="0" err="1" smtClean="0">
                <a:solidFill>
                  <a:schemeClr val="tx1"/>
                </a:solidFill>
                <a:effectLst/>
                <a:latin typeface="+mn-lt"/>
                <a:ea typeface="+mn-ea"/>
                <a:cs typeface="+mn-cs"/>
              </a:rPr>
              <a:t>java.ext.dirs</a:t>
            </a:r>
            <a:r>
              <a:rPr lang="zh-CN" altLang="en-US" sz="1200" b="1" i="0" kern="1200" dirty="0" smtClean="0">
                <a:solidFill>
                  <a:schemeClr val="tx1"/>
                </a:solidFill>
                <a:effectLst/>
                <a:latin typeface="+mn-lt"/>
                <a:ea typeface="+mn-ea"/>
                <a:cs typeface="+mn-cs"/>
              </a:rPr>
              <a:t>系统变量指定的路径中类库。类。</a:t>
            </a:r>
            <a:endParaRPr lang="en-US" altLang="zh-CN"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3 </a:t>
            </a:r>
            <a:r>
              <a:rPr lang="en-US" altLang="zh-CN" sz="1200" b="1" i="0" kern="1200" dirty="0" err="1" smtClean="0">
                <a:solidFill>
                  <a:schemeClr val="tx1"/>
                </a:solidFill>
                <a:effectLst/>
                <a:latin typeface="+mn-lt"/>
                <a:ea typeface="+mn-ea"/>
                <a:cs typeface="+mn-cs"/>
              </a:rPr>
              <a:t>AppClassLoader</a:t>
            </a:r>
            <a:r>
              <a:rPr lang="en-US" altLang="zh-CN" sz="1200" b="1" i="0" kern="1200" dirty="0" smtClean="0">
                <a:solidFill>
                  <a:schemeClr val="tx1"/>
                </a:solidFill>
                <a:effectLst/>
                <a:latin typeface="+mn-lt"/>
                <a:ea typeface="+mn-ea"/>
                <a:cs typeface="+mn-cs"/>
              </a:rPr>
              <a:t> </a:t>
            </a:r>
            <a:br>
              <a:rPr lang="en-US" altLang="zh-CN" sz="1200" b="1" i="0" kern="1200" dirty="0" smtClean="0">
                <a:solidFill>
                  <a:schemeClr val="tx1"/>
                </a:solidFill>
                <a:effectLst/>
                <a:latin typeface="+mn-lt"/>
                <a:ea typeface="+mn-ea"/>
                <a:cs typeface="+mn-cs"/>
              </a:rPr>
            </a:br>
            <a:r>
              <a:rPr lang="en-US" altLang="zh-CN" sz="1200" b="1" i="0" kern="1200" dirty="0" err="1" smtClean="0">
                <a:solidFill>
                  <a:schemeClr val="tx1"/>
                </a:solidFill>
                <a:effectLst/>
                <a:latin typeface="+mn-lt"/>
                <a:ea typeface="+mn-ea"/>
                <a:cs typeface="+mn-cs"/>
              </a:rPr>
              <a:t>Bootstrp</a:t>
            </a:r>
            <a:r>
              <a:rPr lang="en-US" altLang="zh-CN" sz="1200" b="1" i="0" kern="1200" dirty="0" smtClean="0">
                <a:solidFill>
                  <a:schemeClr val="tx1"/>
                </a:solidFill>
                <a:effectLst/>
                <a:latin typeface="+mn-lt"/>
                <a:ea typeface="+mn-ea"/>
                <a:cs typeface="+mn-cs"/>
              </a:rPr>
              <a:t> loader</a:t>
            </a:r>
            <a:r>
              <a:rPr lang="zh-CN" altLang="en-US" sz="1200" b="1" i="0" kern="1200" dirty="0" smtClean="0">
                <a:solidFill>
                  <a:schemeClr val="tx1"/>
                </a:solidFill>
                <a:effectLst/>
                <a:latin typeface="+mn-lt"/>
                <a:ea typeface="+mn-ea"/>
                <a:cs typeface="+mn-cs"/>
              </a:rPr>
              <a:t>加载完</a:t>
            </a:r>
            <a:r>
              <a:rPr lang="en-US" altLang="zh-CN" sz="1200" b="1" i="0" kern="1200" dirty="0" err="1" smtClean="0">
                <a:solidFill>
                  <a:schemeClr val="tx1"/>
                </a:solidFill>
                <a:effectLst/>
                <a:latin typeface="+mn-lt"/>
                <a:ea typeface="+mn-ea"/>
                <a:cs typeface="+mn-cs"/>
              </a:rPr>
              <a:t>ExtClassLoader</a:t>
            </a:r>
            <a:r>
              <a:rPr lang="zh-CN" altLang="en-US" sz="1200" b="1" i="0" kern="1200" dirty="0" smtClean="0">
                <a:solidFill>
                  <a:schemeClr val="tx1"/>
                </a:solidFill>
                <a:effectLst/>
                <a:latin typeface="+mn-lt"/>
                <a:ea typeface="+mn-ea"/>
                <a:cs typeface="+mn-cs"/>
              </a:rPr>
              <a:t>后，就会加载</a:t>
            </a:r>
            <a:r>
              <a:rPr lang="en-US" altLang="zh-CN" sz="1200" b="1" i="0" kern="1200" dirty="0" err="1" smtClean="0">
                <a:solidFill>
                  <a:schemeClr val="tx1"/>
                </a:solidFill>
                <a:effectLst/>
                <a:latin typeface="+mn-lt"/>
                <a:ea typeface="+mn-ea"/>
                <a:cs typeface="+mn-cs"/>
              </a:rPr>
              <a:t>AppClassLoader</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并且将</a:t>
            </a:r>
            <a:r>
              <a:rPr lang="en-US" altLang="zh-CN" sz="1200" b="1" i="0" kern="1200" dirty="0" err="1" smtClean="0">
                <a:solidFill>
                  <a:schemeClr val="tx1"/>
                </a:solidFill>
                <a:effectLst/>
                <a:latin typeface="+mn-lt"/>
                <a:ea typeface="+mn-ea"/>
                <a:cs typeface="+mn-cs"/>
              </a:rPr>
              <a:t>AppClassLoader</a:t>
            </a:r>
            <a:r>
              <a:rPr lang="zh-CN" altLang="en-US" sz="1200" b="1" i="0" kern="1200" dirty="0" smtClean="0">
                <a:solidFill>
                  <a:schemeClr val="tx1"/>
                </a:solidFill>
                <a:effectLst/>
                <a:latin typeface="+mn-lt"/>
                <a:ea typeface="+mn-ea"/>
                <a:cs typeface="+mn-cs"/>
              </a:rPr>
              <a:t>的父加载器指定为 </a:t>
            </a:r>
            <a:r>
              <a:rPr lang="en-US" altLang="zh-CN" sz="1200" b="1" i="0" kern="1200" dirty="0" err="1" smtClean="0">
                <a:solidFill>
                  <a:schemeClr val="tx1"/>
                </a:solidFill>
                <a:effectLst/>
                <a:latin typeface="+mn-lt"/>
                <a:ea typeface="+mn-ea"/>
                <a:cs typeface="+mn-cs"/>
              </a:rPr>
              <a:t>ExtClassLoader</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AppClassLoader</a:t>
            </a:r>
            <a:r>
              <a:rPr lang="zh-CN" altLang="en-US" sz="1200" b="1" i="0" kern="1200" dirty="0" smtClean="0">
                <a:solidFill>
                  <a:schemeClr val="tx1"/>
                </a:solidFill>
                <a:effectLst/>
                <a:latin typeface="+mn-lt"/>
                <a:ea typeface="+mn-ea"/>
                <a:cs typeface="+mn-cs"/>
              </a:rPr>
              <a:t>也是用</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写成的，它的实现类是 </a:t>
            </a:r>
            <a:r>
              <a:rPr lang="en-US" altLang="zh-CN" sz="1200" b="1" i="0" kern="1200" dirty="0" err="1" smtClean="0">
                <a:solidFill>
                  <a:schemeClr val="tx1"/>
                </a:solidFill>
                <a:effectLst/>
                <a:latin typeface="+mn-lt"/>
                <a:ea typeface="+mn-ea"/>
                <a:cs typeface="+mn-cs"/>
              </a:rPr>
              <a:t>sun.misc.Launcher$AppClassLoader</a:t>
            </a:r>
            <a:r>
              <a:rPr lang="zh-CN" altLang="en-US" sz="1200" b="1" i="0" kern="1200" dirty="0" smtClean="0">
                <a:solidFill>
                  <a:schemeClr val="tx1"/>
                </a:solidFill>
                <a:effectLst/>
                <a:latin typeface="+mn-lt"/>
                <a:ea typeface="+mn-ea"/>
                <a:cs typeface="+mn-cs"/>
              </a:rPr>
              <a:t>，另外我们知道</a:t>
            </a:r>
            <a:r>
              <a:rPr lang="en-US" altLang="zh-CN" sz="1200" b="1" i="0" kern="1200" dirty="0" err="1" smtClean="0">
                <a:solidFill>
                  <a:schemeClr val="tx1"/>
                </a:solidFill>
                <a:effectLst/>
                <a:latin typeface="+mn-lt"/>
                <a:ea typeface="+mn-ea"/>
                <a:cs typeface="+mn-cs"/>
              </a:rPr>
              <a:t>ClassLoader</a:t>
            </a:r>
            <a:r>
              <a:rPr lang="zh-CN" altLang="en-US" sz="1200" b="1" i="0" kern="1200" dirty="0" smtClean="0">
                <a:solidFill>
                  <a:schemeClr val="tx1"/>
                </a:solidFill>
                <a:effectLst/>
                <a:latin typeface="+mn-lt"/>
                <a:ea typeface="+mn-ea"/>
                <a:cs typeface="+mn-cs"/>
              </a:rPr>
              <a:t>中有个</a:t>
            </a:r>
            <a:r>
              <a:rPr lang="en-US" altLang="zh-CN" sz="1200" b="1" i="0" kern="1200" dirty="0" err="1" smtClean="0">
                <a:solidFill>
                  <a:schemeClr val="tx1"/>
                </a:solidFill>
                <a:effectLst/>
                <a:latin typeface="+mn-lt"/>
                <a:ea typeface="+mn-ea"/>
                <a:cs typeface="+mn-cs"/>
              </a:rPr>
              <a:t>getSystemClassLoader</a:t>
            </a:r>
            <a:r>
              <a:rPr lang="zh-CN" altLang="en-US" sz="1200" b="1" i="0" kern="1200" dirty="0" smtClean="0">
                <a:solidFill>
                  <a:schemeClr val="tx1"/>
                </a:solidFill>
                <a:effectLst/>
                <a:latin typeface="+mn-lt"/>
                <a:ea typeface="+mn-ea"/>
                <a:cs typeface="+mn-cs"/>
              </a:rPr>
              <a:t>方法</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此方法返回的正是</a:t>
            </a:r>
            <a:r>
              <a:rPr lang="en-US" altLang="zh-CN" sz="1200" b="1" i="0" kern="1200" dirty="0" err="1" smtClean="0">
                <a:solidFill>
                  <a:schemeClr val="tx1"/>
                </a:solidFill>
                <a:effectLst/>
                <a:latin typeface="+mn-lt"/>
                <a:ea typeface="+mn-ea"/>
                <a:cs typeface="+mn-cs"/>
              </a:rPr>
              <a:t>AppclassLoader.AppClassLoader</a:t>
            </a:r>
            <a:r>
              <a:rPr lang="zh-CN" altLang="en-US" sz="1200" b="1" i="0" kern="1200" dirty="0" smtClean="0">
                <a:solidFill>
                  <a:schemeClr val="tx1"/>
                </a:solidFill>
                <a:effectLst/>
                <a:latin typeface="+mn-lt"/>
                <a:ea typeface="+mn-ea"/>
                <a:cs typeface="+mn-cs"/>
              </a:rPr>
              <a:t>主要负责加载</a:t>
            </a:r>
            <a:r>
              <a:rPr lang="en-US" altLang="zh-CN" sz="1200" b="1" i="0" kern="1200" dirty="0" err="1" smtClean="0">
                <a:solidFill>
                  <a:schemeClr val="tx1"/>
                </a:solidFill>
                <a:effectLst/>
                <a:latin typeface="+mn-lt"/>
                <a:ea typeface="+mn-ea"/>
                <a:cs typeface="+mn-cs"/>
              </a:rPr>
              <a:t>classpath</a:t>
            </a:r>
            <a:r>
              <a:rPr lang="zh-CN" altLang="en-US" sz="1200" b="1" i="0" kern="1200" dirty="0" smtClean="0">
                <a:solidFill>
                  <a:schemeClr val="tx1"/>
                </a:solidFill>
                <a:effectLst/>
                <a:latin typeface="+mn-lt"/>
                <a:ea typeface="+mn-ea"/>
                <a:cs typeface="+mn-cs"/>
              </a:rPr>
              <a:t>所指定的位置的类或者是</a:t>
            </a:r>
            <a:r>
              <a:rPr lang="en-US" altLang="zh-CN" sz="1200" b="1" i="0" kern="1200" dirty="0" smtClean="0">
                <a:solidFill>
                  <a:schemeClr val="tx1"/>
                </a:solidFill>
                <a:effectLst/>
                <a:latin typeface="+mn-lt"/>
                <a:ea typeface="+mn-ea"/>
                <a:cs typeface="+mn-cs"/>
              </a:rPr>
              <a:t>jar</a:t>
            </a:r>
            <a:r>
              <a:rPr lang="zh-CN" altLang="en-US" sz="1200" b="1" i="0" kern="1200" dirty="0" smtClean="0">
                <a:solidFill>
                  <a:schemeClr val="tx1"/>
                </a:solidFill>
                <a:effectLst/>
                <a:latin typeface="+mn-lt"/>
                <a:ea typeface="+mn-ea"/>
                <a:cs typeface="+mn-cs"/>
              </a:rPr>
              <a:t>文档，它也是</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程序默认的类加载器。</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8</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9</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10</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614D8-6883-432C-9BF3-27EBACB04E96}" type="slidenum">
              <a:rPr lang="zh-CN" altLang="en-US" smtClean="0"/>
              <a:t>11</a:t>
            </a:fld>
            <a:endParaRPr lang="zh-CN" altLang="en-US"/>
          </a:p>
        </p:txBody>
      </p:sp>
    </p:spTree>
    <p:extLst>
      <p:ext uri="{BB962C8B-B14F-4D97-AF65-F5344CB8AC3E}">
        <p14:creationId xmlns:p14="http://schemas.microsoft.com/office/powerpoint/2010/main" val="275042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2017/2/7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Effect>
                      <a14:brightnessContrast bright="80000"/>
                    </a14:imgEffect>
                  </a14:imgLayer>
                </a14:imgProps>
              </a:ext>
              <a:ext uri="{28A0092B-C50C-407E-A947-70E740481C1C}">
                <a14:useLocalDpi xmlns:a14="http://schemas.microsoft.com/office/drawing/2010/main" val="0"/>
              </a:ext>
            </a:extLst>
          </a:blip>
          <a:stretch>
            <a:fillRect/>
          </a:stretch>
        </p:blipFill>
        <p:spPr>
          <a:xfrm>
            <a:off x="1323" y="2"/>
            <a:ext cx="9150257" cy="5143499"/>
          </a:xfrm>
          <a:prstGeom prst="rect">
            <a:avLst/>
          </a:prstGeom>
        </p:spPr>
      </p:pic>
      <p:grpSp>
        <p:nvGrpSpPr>
          <p:cNvPr id="3" name="组合 2"/>
          <p:cNvGrpSpPr/>
          <p:nvPr/>
        </p:nvGrpSpPr>
        <p:grpSpPr>
          <a:xfrm>
            <a:off x="4860033" y="2887516"/>
            <a:ext cx="4301440" cy="2276522"/>
            <a:chOff x="5917425" y="3435846"/>
            <a:chExt cx="3226575" cy="1707654"/>
          </a:xfrm>
        </p:grpSpPr>
        <p:pic>
          <p:nvPicPr>
            <p:cNvPr id="4"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组合 5"/>
          <p:cNvGrpSpPr/>
          <p:nvPr/>
        </p:nvGrpSpPr>
        <p:grpSpPr>
          <a:xfrm>
            <a:off x="7452321" y="3363840"/>
            <a:ext cx="1656184" cy="1636498"/>
            <a:chOff x="5102225" y="2441575"/>
            <a:chExt cx="1982788" cy="1979613"/>
          </a:xfrm>
          <a:solidFill>
            <a:srgbClr val="000000">
              <a:alpha val="60000"/>
            </a:srgbClr>
          </a:solidFill>
        </p:grpSpPr>
        <p:sp>
          <p:nvSpPr>
            <p:cNvPr id="7"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202A36"/>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8"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grpSp>
        <p:nvGrpSpPr>
          <p:cNvPr id="9" name="组合 8"/>
          <p:cNvGrpSpPr/>
          <p:nvPr/>
        </p:nvGrpSpPr>
        <p:grpSpPr>
          <a:xfrm>
            <a:off x="7308306" y="1563640"/>
            <a:ext cx="1812479" cy="1800200"/>
            <a:chOff x="5102225" y="2441575"/>
            <a:chExt cx="1982788" cy="1979613"/>
          </a:xfrm>
          <a:solidFill>
            <a:srgbClr val="000000">
              <a:alpha val="60000"/>
            </a:srgbClr>
          </a:solidFill>
        </p:grpSpPr>
        <p:sp>
          <p:nvSpPr>
            <p:cNvPr id="10"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202A36"/>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11"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grpSp>
        <p:nvGrpSpPr>
          <p:cNvPr id="12" name="组合 11"/>
          <p:cNvGrpSpPr/>
          <p:nvPr/>
        </p:nvGrpSpPr>
        <p:grpSpPr>
          <a:xfrm>
            <a:off x="5766167" y="2544829"/>
            <a:ext cx="1902177" cy="1899131"/>
            <a:chOff x="5102225" y="2441575"/>
            <a:chExt cx="1982788" cy="1979613"/>
          </a:xfrm>
          <a:solidFill>
            <a:srgbClr val="000000">
              <a:alpha val="60000"/>
            </a:srgbClr>
          </a:solidFill>
        </p:grpSpPr>
        <p:sp>
          <p:nvSpPr>
            <p:cNvPr id="13"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202A36"/>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solidFill>
                  <a:schemeClr val="tx1">
                    <a:lumMod val="65000"/>
                    <a:lumOff val="35000"/>
                  </a:schemeClr>
                </a:solidFill>
              </a:endParaRPr>
            </a:p>
          </p:txBody>
        </p:sp>
        <p:sp>
          <p:nvSpPr>
            <p:cNvPr id="14"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solidFill>
                  <a:schemeClr val="tx1">
                    <a:lumMod val="65000"/>
                    <a:lumOff val="35000"/>
                  </a:schemeClr>
                </a:solidFill>
              </a:endParaRPr>
            </a:p>
          </p:txBody>
        </p:sp>
      </p:grpSp>
      <p:grpSp>
        <p:nvGrpSpPr>
          <p:cNvPr id="15" name="组合 14"/>
          <p:cNvGrpSpPr/>
          <p:nvPr/>
        </p:nvGrpSpPr>
        <p:grpSpPr>
          <a:xfrm>
            <a:off x="6444208" y="1079635"/>
            <a:ext cx="1080120" cy="1420109"/>
            <a:chOff x="9019433" y="154483"/>
            <a:chExt cx="693738" cy="1033463"/>
          </a:xfrm>
          <a:solidFill>
            <a:srgbClr val="202A36"/>
          </a:solidFill>
        </p:grpSpPr>
        <p:sp>
          <p:nvSpPr>
            <p:cNvPr id="16" name="Freeform 43"/>
            <p:cNvSpPr>
              <a:spLocks/>
            </p:cNvSpPr>
            <p:nvPr/>
          </p:nvSpPr>
          <p:spPr bwMode="auto">
            <a:xfrm>
              <a:off x="9041658" y="794246"/>
              <a:ext cx="277813" cy="393700"/>
            </a:xfrm>
            <a:custGeom>
              <a:avLst/>
              <a:gdLst>
                <a:gd name="T0" fmla="*/ 52 w 73"/>
                <a:gd name="T1" fmla="*/ 0 h 104"/>
                <a:gd name="T2" fmla="*/ 44 w 73"/>
                <a:gd name="T3" fmla="*/ 39 h 104"/>
                <a:gd name="T4" fmla="*/ 5 w 73"/>
                <a:gd name="T5" fmla="*/ 82 h 104"/>
                <a:gd name="T6" fmla="*/ 5 w 73"/>
                <a:gd name="T7" fmla="*/ 100 h 104"/>
                <a:gd name="T8" fmla="*/ 23 w 73"/>
                <a:gd name="T9" fmla="*/ 99 h 104"/>
                <a:gd name="T10" fmla="*/ 64 w 73"/>
                <a:gd name="T11" fmla="*/ 53 h 104"/>
                <a:gd name="T12" fmla="*/ 67 w 73"/>
                <a:gd name="T13" fmla="*/ 47 h 104"/>
                <a:gd name="T14" fmla="*/ 73 w 73"/>
                <a:gd name="T15" fmla="*/ 19 h 104"/>
                <a:gd name="T16" fmla="*/ 65 w 73"/>
                <a:gd name="T17" fmla="*/ 10 h 104"/>
                <a:gd name="T18" fmla="*/ 52 w 73"/>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04">
                  <a:moveTo>
                    <a:pt x="52" y="0"/>
                  </a:moveTo>
                  <a:cubicBezTo>
                    <a:pt x="44" y="39"/>
                    <a:pt x="44" y="39"/>
                    <a:pt x="44" y="39"/>
                  </a:cubicBezTo>
                  <a:cubicBezTo>
                    <a:pt x="5" y="82"/>
                    <a:pt x="5" y="82"/>
                    <a:pt x="5" y="82"/>
                  </a:cubicBezTo>
                  <a:cubicBezTo>
                    <a:pt x="0" y="87"/>
                    <a:pt x="0" y="95"/>
                    <a:pt x="5" y="100"/>
                  </a:cubicBezTo>
                  <a:cubicBezTo>
                    <a:pt x="11" y="104"/>
                    <a:pt x="19" y="104"/>
                    <a:pt x="23" y="99"/>
                  </a:cubicBezTo>
                  <a:cubicBezTo>
                    <a:pt x="64" y="53"/>
                    <a:pt x="64" y="53"/>
                    <a:pt x="64" y="53"/>
                  </a:cubicBezTo>
                  <a:cubicBezTo>
                    <a:pt x="66" y="51"/>
                    <a:pt x="67" y="49"/>
                    <a:pt x="67" y="47"/>
                  </a:cubicBezTo>
                  <a:cubicBezTo>
                    <a:pt x="73" y="19"/>
                    <a:pt x="73" y="19"/>
                    <a:pt x="73" y="19"/>
                  </a:cubicBezTo>
                  <a:cubicBezTo>
                    <a:pt x="71" y="16"/>
                    <a:pt x="68" y="13"/>
                    <a:pt x="65" y="10"/>
                  </a:cubicBezTo>
                  <a:cubicBezTo>
                    <a:pt x="60" y="8"/>
                    <a:pt x="55" y="3"/>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solidFill>
                  <a:prstClr val="black"/>
                </a:solidFill>
              </a:endParaRPr>
            </a:p>
          </p:txBody>
        </p:sp>
        <p:sp>
          <p:nvSpPr>
            <p:cNvPr id="17" name="Freeform 44"/>
            <p:cNvSpPr>
              <a:spLocks/>
            </p:cNvSpPr>
            <p:nvPr/>
          </p:nvSpPr>
          <p:spPr bwMode="auto">
            <a:xfrm>
              <a:off x="9455996" y="400546"/>
              <a:ext cx="257175" cy="169863"/>
            </a:xfrm>
            <a:custGeom>
              <a:avLst/>
              <a:gdLst>
                <a:gd name="T0" fmla="*/ 3 w 68"/>
                <a:gd name="T1" fmla="*/ 26 h 45"/>
                <a:gd name="T2" fmla="*/ 0 w 68"/>
                <a:gd name="T3" fmla="*/ 36 h 45"/>
                <a:gd name="T4" fmla="*/ 23 w 68"/>
                <a:gd name="T5" fmla="*/ 44 h 45"/>
                <a:gd name="T6" fmla="*/ 32 w 68"/>
                <a:gd name="T7" fmla="*/ 42 h 45"/>
                <a:gd name="T8" fmla="*/ 62 w 68"/>
                <a:gd name="T9" fmla="*/ 20 h 45"/>
                <a:gd name="T10" fmla="*/ 65 w 68"/>
                <a:gd name="T11" fmla="*/ 6 h 45"/>
                <a:gd name="T12" fmla="*/ 50 w 68"/>
                <a:gd name="T13" fmla="*/ 4 h 45"/>
                <a:gd name="T14" fmla="*/ 24 w 68"/>
                <a:gd name="T15" fmla="*/ 22 h 45"/>
                <a:gd name="T16" fmla="*/ 1 w 68"/>
                <a:gd name="T17" fmla="*/ 15 h 45"/>
                <a:gd name="T18" fmla="*/ 3 w 68"/>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5">
                  <a:moveTo>
                    <a:pt x="3" y="26"/>
                  </a:moveTo>
                  <a:cubicBezTo>
                    <a:pt x="2" y="30"/>
                    <a:pt x="0" y="36"/>
                    <a:pt x="0" y="36"/>
                  </a:cubicBezTo>
                  <a:cubicBezTo>
                    <a:pt x="23" y="44"/>
                    <a:pt x="23" y="44"/>
                    <a:pt x="23" y="44"/>
                  </a:cubicBezTo>
                  <a:cubicBezTo>
                    <a:pt x="26" y="45"/>
                    <a:pt x="30" y="44"/>
                    <a:pt x="32" y="42"/>
                  </a:cubicBezTo>
                  <a:cubicBezTo>
                    <a:pt x="62" y="20"/>
                    <a:pt x="62" y="20"/>
                    <a:pt x="62" y="20"/>
                  </a:cubicBezTo>
                  <a:cubicBezTo>
                    <a:pt x="67" y="17"/>
                    <a:pt x="68" y="11"/>
                    <a:pt x="65" y="6"/>
                  </a:cubicBezTo>
                  <a:cubicBezTo>
                    <a:pt x="61" y="1"/>
                    <a:pt x="55" y="0"/>
                    <a:pt x="50" y="4"/>
                  </a:cubicBezTo>
                  <a:cubicBezTo>
                    <a:pt x="24" y="22"/>
                    <a:pt x="24" y="22"/>
                    <a:pt x="24" y="22"/>
                  </a:cubicBezTo>
                  <a:cubicBezTo>
                    <a:pt x="1" y="15"/>
                    <a:pt x="1" y="15"/>
                    <a:pt x="1" y="15"/>
                  </a:cubicBezTo>
                  <a:cubicBezTo>
                    <a:pt x="1" y="15"/>
                    <a:pt x="3" y="21"/>
                    <a:pt x="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solidFill>
                  <a:prstClr val="black"/>
                </a:solidFill>
              </a:endParaRPr>
            </a:p>
          </p:txBody>
        </p:sp>
        <p:sp>
          <p:nvSpPr>
            <p:cNvPr id="18" name="Freeform 45"/>
            <p:cNvSpPr>
              <a:spLocks/>
            </p:cNvSpPr>
            <p:nvPr/>
          </p:nvSpPr>
          <p:spPr bwMode="auto">
            <a:xfrm>
              <a:off x="9330583" y="154483"/>
              <a:ext cx="169863" cy="230188"/>
            </a:xfrm>
            <a:custGeom>
              <a:avLst/>
              <a:gdLst>
                <a:gd name="T0" fmla="*/ 28 w 45"/>
                <a:gd name="T1" fmla="*/ 59 h 61"/>
                <a:gd name="T2" fmla="*/ 45 w 45"/>
                <a:gd name="T3" fmla="*/ 25 h 61"/>
                <a:gd name="T4" fmla="*/ 25 w 45"/>
                <a:gd name="T5" fmla="*/ 0 h 61"/>
                <a:gd name="T6" fmla="*/ 0 w 45"/>
                <a:gd name="T7" fmla="*/ 25 h 61"/>
                <a:gd name="T8" fmla="*/ 28 w 45"/>
                <a:gd name="T9" fmla="*/ 59 h 61"/>
              </a:gdLst>
              <a:ahLst/>
              <a:cxnLst>
                <a:cxn ang="0">
                  <a:pos x="T0" y="T1"/>
                </a:cxn>
                <a:cxn ang="0">
                  <a:pos x="T2" y="T3"/>
                </a:cxn>
                <a:cxn ang="0">
                  <a:pos x="T4" y="T5"/>
                </a:cxn>
                <a:cxn ang="0">
                  <a:pos x="T6" y="T7"/>
                </a:cxn>
                <a:cxn ang="0">
                  <a:pos x="T8" y="T9"/>
                </a:cxn>
              </a:cxnLst>
              <a:rect l="0" t="0" r="r" b="b"/>
              <a:pathLst>
                <a:path w="45" h="61">
                  <a:moveTo>
                    <a:pt x="28" y="59"/>
                  </a:moveTo>
                  <a:cubicBezTo>
                    <a:pt x="41" y="57"/>
                    <a:pt x="44" y="40"/>
                    <a:pt x="45" y="25"/>
                  </a:cubicBezTo>
                  <a:cubicBezTo>
                    <a:pt x="45" y="11"/>
                    <a:pt x="35" y="1"/>
                    <a:pt x="25" y="0"/>
                  </a:cubicBezTo>
                  <a:cubicBezTo>
                    <a:pt x="11" y="0"/>
                    <a:pt x="1" y="11"/>
                    <a:pt x="0" y="25"/>
                  </a:cubicBezTo>
                  <a:cubicBezTo>
                    <a:pt x="2" y="49"/>
                    <a:pt x="18" y="61"/>
                    <a:pt x="2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solidFill>
                  <a:prstClr val="black"/>
                </a:solidFill>
              </a:endParaRPr>
            </a:p>
          </p:txBody>
        </p:sp>
        <p:sp>
          <p:nvSpPr>
            <p:cNvPr id="19" name="Freeform 46"/>
            <p:cNvSpPr>
              <a:spLocks/>
            </p:cNvSpPr>
            <p:nvPr/>
          </p:nvSpPr>
          <p:spPr bwMode="auto">
            <a:xfrm>
              <a:off x="9019433" y="384671"/>
              <a:ext cx="477838" cy="768350"/>
            </a:xfrm>
            <a:custGeom>
              <a:avLst/>
              <a:gdLst>
                <a:gd name="T0" fmla="*/ 19 w 126"/>
                <a:gd name="T1" fmla="*/ 47 h 203"/>
                <a:gd name="T2" fmla="*/ 19 w 126"/>
                <a:gd name="T3" fmla="*/ 46 h 203"/>
                <a:gd name="T4" fmla="*/ 48 w 126"/>
                <a:gd name="T5" fmla="*/ 24 h 203"/>
                <a:gd name="T6" fmla="*/ 71 w 126"/>
                <a:gd name="T7" fmla="*/ 24 h 203"/>
                <a:gd name="T8" fmla="*/ 64 w 126"/>
                <a:gd name="T9" fmla="*/ 27 h 203"/>
                <a:gd name="T10" fmla="*/ 49 w 126"/>
                <a:gd name="T11" fmla="*/ 87 h 203"/>
                <a:gd name="T12" fmla="*/ 53 w 126"/>
                <a:gd name="T13" fmla="*/ 91 h 203"/>
                <a:gd name="T14" fmla="*/ 73 w 126"/>
                <a:gd name="T15" fmla="*/ 113 h 203"/>
                <a:gd name="T16" fmla="*/ 99 w 126"/>
                <a:gd name="T17" fmla="*/ 140 h 203"/>
                <a:gd name="T18" fmla="*/ 92 w 126"/>
                <a:gd name="T19" fmla="*/ 187 h 203"/>
                <a:gd name="T20" fmla="*/ 102 w 126"/>
                <a:gd name="T21" fmla="*/ 202 h 203"/>
                <a:gd name="T22" fmla="*/ 117 w 126"/>
                <a:gd name="T23" fmla="*/ 190 h 203"/>
                <a:gd name="T24" fmla="*/ 124 w 126"/>
                <a:gd name="T25" fmla="*/ 140 h 203"/>
                <a:gd name="T26" fmla="*/ 121 w 126"/>
                <a:gd name="T27" fmla="*/ 127 h 203"/>
                <a:gd name="T28" fmla="*/ 96 w 126"/>
                <a:gd name="T29" fmla="*/ 96 h 203"/>
                <a:gd name="T30" fmla="*/ 115 w 126"/>
                <a:gd name="T31" fmla="*/ 28 h 203"/>
                <a:gd name="T32" fmla="*/ 110 w 126"/>
                <a:gd name="T33" fmla="*/ 12 h 203"/>
                <a:gd name="T34" fmla="*/ 110 w 126"/>
                <a:gd name="T35" fmla="*/ 15 h 203"/>
                <a:gd name="T36" fmla="*/ 105 w 126"/>
                <a:gd name="T37" fmla="*/ 43 h 203"/>
                <a:gd name="T38" fmla="*/ 105 w 126"/>
                <a:gd name="T39" fmla="*/ 18 h 203"/>
                <a:gd name="T40" fmla="*/ 107 w 126"/>
                <a:gd name="T41" fmla="*/ 14 h 203"/>
                <a:gd name="T42" fmla="*/ 105 w 126"/>
                <a:gd name="T43" fmla="*/ 9 h 203"/>
                <a:gd name="T44" fmla="*/ 103 w 126"/>
                <a:gd name="T45" fmla="*/ 8 h 203"/>
                <a:gd name="T46" fmla="*/ 99 w 126"/>
                <a:gd name="T47" fmla="*/ 12 h 203"/>
                <a:gd name="T48" fmla="*/ 101 w 126"/>
                <a:gd name="T49" fmla="*/ 17 h 203"/>
                <a:gd name="T50" fmla="*/ 96 w 126"/>
                <a:gd name="T51" fmla="*/ 36 h 203"/>
                <a:gd name="T52" fmla="*/ 89 w 126"/>
                <a:gd name="T53" fmla="*/ 1 h 203"/>
                <a:gd name="T54" fmla="*/ 89 w 126"/>
                <a:gd name="T55" fmla="*/ 1 h 203"/>
                <a:gd name="T56" fmla="*/ 89 w 126"/>
                <a:gd name="T57" fmla="*/ 1 h 203"/>
                <a:gd name="T58" fmla="*/ 79 w 126"/>
                <a:gd name="T59" fmla="*/ 0 h 203"/>
                <a:gd name="T60" fmla="*/ 41 w 126"/>
                <a:gd name="T61" fmla="*/ 4 h 203"/>
                <a:gd name="T62" fmla="*/ 5 w 126"/>
                <a:gd name="T63" fmla="*/ 31 h 203"/>
                <a:gd name="T64" fmla="*/ 4 w 126"/>
                <a:gd name="T65" fmla="*/ 46 h 203"/>
                <a:gd name="T66" fmla="*/ 19 w 126"/>
                <a:gd name="T67" fmla="*/ 4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203">
                  <a:moveTo>
                    <a:pt x="19" y="47"/>
                  </a:moveTo>
                  <a:cubicBezTo>
                    <a:pt x="19" y="46"/>
                    <a:pt x="19" y="46"/>
                    <a:pt x="19" y="46"/>
                  </a:cubicBezTo>
                  <a:cubicBezTo>
                    <a:pt x="19" y="46"/>
                    <a:pt x="46" y="24"/>
                    <a:pt x="48" y="24"/>
                  </a:cubicBezTo>
                  <a:cubicBezTo>
                    <a:pt x="49" y="23"/>
                    <a:pt x="71" y="24"/>
                    <a:pt x="71" y="24"/>
                  </a:cubicBezTo>
                  <a:cubicBezTo>
                    <a:pt x="64" y="27"/>
                    <a:pt x="64" y="27"/>
                    <a:pt x="64" y="27"/>
                  </a:cubicBezTo>
                  <a:cubicBezTo>
                    <a:pt x="60" y="42"/>
                    <a:pt x="50" y="73"/>
                    <a:pt x="49" y="87"/>
                  </a:cubicBezTo>
                  <a:cubicBezTo>
                    <a:pt x="49" y="89"/>
                    <a:pt x="53" y="90"/>
                    <a:pt x="53" y="91"/>
                  </a:cubicBezTo>
                  <a:cubicBezTo>
                    <a:pt x="53" y="94"/>
                    <a:pt x="57" y="105"/>
                    <a:pt x="73" y="113"/>
                  </a:cubicBezTo>
                  <a:cubicBezTo>
                    <a:pt x="77" y="118"/>
                    <a:pt x="98" y="139"/>
                    <a:pt x="99" y="140"/>
                  </a:cubicBezTo>
                  <a:cubicBezTo>
                    <a:pt x="99" y="140"/>
                    <a:pt x="92" y="187"/>
                    <a:pt x="92" y="187"/>
                  </a:cubicBezTo>
                  <a:cubicBezTo>
                    <a:pt x="91" y="195"/>
                    <a:pt x="95" y="201"/>
                    <a:pt x="102" y="202"/>
                  </a:cubicBezTo>
                  <a:cubicBezTo>
                    <a:pt x="109" y="203"/>
                    <a:pt x="115" y="198"/>
                    <a:pt x="117" y="190"/>
                  </a:cubicBezTo>
                  <a:cubicBezTo>
                    <a:pt x="117" y="190"/>
                    <a:pt x="123" y="141"/>
                    <a:pt x="124" y="140"/>
                  </a:cubicBezTo>
                  <a:cubicBezTo>
                    <a:pt x="126" y="132"/>
                    <a:pt x="123" y="129"/>
                    <a:pt x="121" y="127"/>
                  </a:cubicBezTo>
                  <a:cubicBezTo>
                    <a:pt x="120" y="124"/>
                    <a:pt x="96" y="97"/>
                    <a:pt x="96" y="96"/>
                  </a:cubicBezTo>
                  <a:cubicBezTo>
                    <a:pt x="100" y="59"/>
                    <a:pt x="115" y="34"/>
                    <a:pt x="115" y="28"/>
                  </a:cubicBezTo>
                  <a:cubicBezTo>
                    <a:pt x="114" y="17"/>
                    <a:pt x="110" y="12"/>
                    <a:pt x="110" y="12"/>
                  </a:cubicBezTo>
                  <a:cubicBezTo>
                    <a:pt x="110" y="15"/>
                    <a:pt x="110" y="15"/>
                    <a:pt x="110" y="15"/>
                  </a:cubicBezTo>
                  <a:cubicBezTo>
                    <a:pt x="110" y="31"/>
                    <a:pt x="105" y="43"/>
                    <a:pt x="105" y="43"/>
                  </a:cubicBezTo>
                  <a:cubicBezTo>
                    <a:pt x="105" y="43"/>
                    <a:pt x="106" y="24"/>
                    <a:pt x="105" y="18"/>
                  </a:cubicBezTo>
                  <a:cubicBezTo>
                    <a:pt x="106" y="16"/>
                    <a:pt x="107" y="14"/>
                    <a:pt x="107" y="14"/>
                  </a:cubicBezTo>
                  <a:cubicBezTo>
                    <a:pt x="105" y="9"/>
                    <a:pt x="105" y="9"/>
                    <a:pt x="105" y="9"/>
                  </a:cubicBezTo>
                  <a:cubicBezTo>
                    <a:pt x="105" y="9"/>
                    <a:pt x="104" y="9"/>
                    <a:pt x="103" y="8"/>
                  </a:cubicBezTo>
                  <a:cubicBezTo>
                    <a:pt x="101" y="9"/>
                    <a:pt x="99" y="12"/>
                    <a:pt x="99" y="12"/>
                  </a:cubicBezTo>
                  <a:cubicBezTo>
                    <a:pt x="99" y="12"/>
                    <a:pt x="99" y="14"/>
                    <a:pt x="101" y="17"/>
                  </a:cubicBezTo>
                  <a:cubicBezTo>
                    <a:pt x="100" y="18"/>
                    <a:pt x="99" y="26"/>
                    <a:pt x="96" y="36"/>
                  </a:cubicBezTo>
                  <a:cubicBezTo>
                    <a:pt x="96" y="9"/>
                    <a:pt x="91" y="3"/>
                    <a:pt x="89" y="1"/>
                  </a:cubicBezTo>
                  <a:cubicBezTo>
                    <a:pt x="89" y="1"/>
                    <a:pt x="89" y="1"/>
                    <a:pt x="89" y="1"/>
                  </a:cubicBezTo>
                  <a:cubicBezTo>
                    <a:pt x="89" y="1"/>
                    <a:pt x="89" y="1"/>
                    <a:pt x="89" y="1"/>
                  </a:cubicBezTo>
                  <a:cubicBezTo>
                    <a:pt x="87" y="0"/>
                    <a:pt x="79" y="0"/>
                    <a:pt x="79" y="0"/>
                  </a:cubicBezTo>
                  <a:cubicBezTo>
                    <a:pt x="72" y="1"/>
                    <a:pt x="58" y="2"/>
                    <a:pt x="41" y="4"/>
                  </a:cubicBezTo>
                  <a:cubicBezTo>
                    <a:pt x="40" y="4"/>
                    <a:pt x="5" y="31"/>
                    <a:pt x="5" y="31"/>
                  </a:cubicBezTo>
                  <a:cubicBezTo>
                    <a:pt x="0" y="35"/>
                    <a:pt x="0" y="41"/>
                    <a:pt x="4" y="46"/>
                  </a:cubicBezTo>
                  <a:cubicBezTo>
                    <a:pt x="8" y="50"/>
                    <a:pt x="14" y="50"/>
                    <a:pt x="19"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solidFill>
                  <a:prstClr val="black"/>
                </a:solidFill>
              </a:endParaRPr>
            </a:p>
          </p:txBody>
        </p:sp>
      </p:grpSp>
      <p:grpSp>
        <p:nvGrpSpPr>
          <p:cNvPr id="20" name="组合 19"/>
          <p:cNvGrpSpPr/>
          <p:nvPr/>
        </p:nvGrpSpPr>
        <p:grpSpPr>
          <a:xfrm flipH="1">
            <a:off x="-36512" y="3435846"/>
            <a:ext cx="3169856" cy="1728192"/>
            <a:chOff x="5917425" y="3435846"/>
            <a:chExt cx="3226575" cy="1707654"/>
          </a:xfrm>
        </p:grpSpPr>
        <p:pic>
          <p:nvPicPr>
            <p:cNvPr id="21"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 name="TextBox 7"/>
          <p:cNvSpPr>
            <a:spLocks noChangeArrowheads="1"/>
          </p:cNvSpPr>
          <p:nvPr/>
        </p:nvSpPr>
        <p:spPr bwMode="auto">
          <a:xfrm>
            <a:off x="395535" y="987574"/>
            <a:ext cx="60832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en-US" altLang="zh-CN" sz="4000" b="1" dirty="0" smtClean="0">
                <a:solidFill>
                  <a:srgbClr val="C00000"/>
                </a:solidFill>
                <a:latin typeface="微软雅黑" panose="020B0503020204020204" pitchFamily="34" charset="-122"/>
                <a:ea typeface="微软雅黑" panose="020B0503020204020204" pitchFamily="34" charset="-122"/>
              </a:rPr>
              <a:t>java</a:t>
            </a:r>
            <a:r>
              <a:rPr lang="zh-CN" altLang="en-US" sz="4000" b="1" dirty="0" smtClean="0">
                <a:solidFill>
                  <a:srgbClr val="C00000"/>
                </a:solidFill>
                <a:latin typeface="微软雅黑" panose="020B0503020204020204" pitchFamily="34" charset="-122"/>
                <a:ea typeface="微软雅黑" panose="020B0503020204020204" pitchFamily="34" charset="-122"/>
              </a:rPr>
              <a:t>类加载器</a:t>
            </a:r>
            <a:r>
              <a:rPr lang="en-US" altLang="zh-CN" sz="4000" b="1" dirty="0" err="1" smtClean="0">
                <a:solidFill>
                  <a:srgbClr val="C00000"/>
                </a:solidFill>
                <a:latin typeface="微软雅黑" panose="020B0503020204020204" pitchFamily="34" charset="-122"/>
                <a:ea typeface="微软雅黑" panose="020B0503020204020204" pitchFamily="34" charset="-122"/>
              </a:rPr>
              <a:t>Classloader</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36947" y="1724952"/>
            <a:ext cx="5531197" cy="0"/>
          </a:xfrm>
          <a:prstGeom prst="line">
            <a:avLst/>
          </a:prstGeom>
          <a:ln w="19050">
            <a:solidFill>
              <a:srgbClr val="202A36"/>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5" name="TextBox 7"/>
          <p:cNvSpPr>
            <a:spLocks noChangeArrowheads="1"/>
          </p:cNvSpPr>
          <p:nvPr/>
        </p:nvSpPr>
        <p:spPr bwMode="auto">
          <a:xfrm>
            <a:off x="467544" y="1869548"/>
            <a:ext cx="43924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b="1" dirty="0" smtClean="0">
                <a:latin typeface="微软雅黑" pitchFamily="34" charset="-122"/>
                <a:ea typeface="微软雅黑" panose="020B0503020204020204" pitchFamily="34" charset="-122"/>
              </a:rPr>
              <a:t>运营</a:t>
            </a:r>
            <a:r>
              <a:rPr lang="zh-CN" altLang="en-US" b="1" dirty="0">
                <a:latin typeface="微软雅黑" pitchFamily="34" charset="-122"/>
                <a:ea typeface="微软雅黑" panose="020B0503020204020204" pitchFamily="34" charset="-122"/>
              </a:rPr>
              <a:t>研发</a:t>
            </a:r>
            <a:r>
              <a:rPr lang="en-US" altLang="zh-CN" b="1" dirty="0">
                <a:latin typeface="微软雅黑" pitchFamily="34" charset="-122"/>
                <a:ea typeface="微软雅黑" panose="020B0503020204020204" pitchFamily="34" charset="-122"/>
              </a:rPr>
              <a:t>-</a:t>
            </a:r>
            <a:r>
              <a:rPr lang="zh-CN" altLang="en-US" b="1" dirty="0">
                <a:latin typeface="微软雅黑" pitchFamily="34" charset="-122"/>
                <a:ea typeface="微软雅黑" panose="020B0503020204020204" pitchFamily="34" charset="-122"/>
              </a:rPr>
              <a:t>系统架构部</a:t>
            </a:r>
            <a:endParaRPr lang="en-US" altLang="zh-CN" b="1" dirty="0">
              <a:latin typeface="微软雅黑" pitchFamily="34" charset="-122"/>
              <a:ea typeface="微软雅黑" panose="020B0503020204020204" pitchFamily="34" charset="-122"/>
            </a:endParaRPr>
          </a:p>
          <a:p>
            <a:pPr>
              <a:defRPr/>
            </a:pPr>
            <a:endParaRPr lang="zh-CN" altLang="en-US" b="1" dirty="0">
              <a:latin typeface="微软雅黑" pitchFamily="34" charset="-122"/>
              <a:ea typeface="微软雅黑" pitchFamily="34" charset="-122"/>
              <a:sym typeface="微软雅黑" pitchFamily="34" charset="-122"/>
            </a:endParaRPr>
          </a:p>
        </p:txBody>
      </p:sp>
      <p:cxnSp>
        <p:nvCxnSpPr>
          <p:cNvPr id="26" name="直接连接符 25"/>
          <p:cNvCxnSpPr/>
          <p:nvPr/>
        </p:nvCxnSpPr>
        <p:spPr>
          <a:xfrm>
            <a:off x="336947" y="2222162"/>
            <a:ext cx="4451077" cy="0"/>
          </a:xfrm>
          <a:prstGeom prst="line">
            <a:avLst/>
          </a:prstGeom>
          <a:ln w="19050">
            <a:solidFill>
              <a:srgbClr val="202A36"/>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7" name="矩形 3"/>
          <p:cNvSpPr>
            <a:spLocks noChangeArrowheads="1"/>
          </p:cNvSpPr>
          <p:nvPr/>
        </p:nvSpPr>
        <p:spPr bwMode="auto">
          <a:xfrm>
            <a:off x="395536" y="2369525"/>
            <a:ext cx="1523474" cy="34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0" tIns="34286" rIns="68570" bIns="34286">
            <a:spAutoFit/>
          </a:bodyPr>
          <a:lstStyle/>
          <a:p>
            <a:pPr>
              <a:spcBef>
                <a:spcPct val="0"/>
              </a:spcBef>
              <a:buFont typeface="Arial" charset="0"/>
              <a:buNone/>
            </a:pPr>
            <a:r>
              <a:rPr lang="zh-CN" altLang="en-US" b="1" dirty="0">
                <a:latin typeface="微软雅黑" panose="020B0503020204020204" pitchFamily="34" charset="-122"/>
                <a:ea typeface="微软雅黑" panose="020B0503020204020204" pitchFamily="34" charset="-122"/>
                <a:cs typeface="Arial" panose="020B0604020202020204" pitchFamily="34" charset="0"/>
              </a:rPr>
              <a:t>讲师</a:t>
            </a:r>
            <a:r>
              <a:rPr lang="zh-CN" altLang="en-US" b="1" dirty="0" smtClean="0">
                <a:latin typeface="微软雅黑" panose="020B0503020204020204" pitchFamily="34" charset="-122"/>
                <a:ea typeface="微软雅黑" panose="020B0503020204020204" pitchFamily="34" charset="-122"/>
                <a:cs typeface="Arial" panose="020B0604020202020204" pitchFamily="34" charset="0"/>
              </a:rPr>
              <a:t>：</a:t>
            </a:r>
            <a:r>
              <a:rPr lang="zh-CN" altLang="en-US" b="1" dirty="0">
                <a:latin typeface="微软雅黑" panose="020B0503020204020204" pitchFamily="34" charset="-122"/>
                <a:ea typeface="微软雅黑" panose="020B0503020204020204" pitchFamily="34" charset="-122"/>
                <a:cs typeface="Arial" panose="020B0604020202020204" pitchFamily="34" charset="0"/>
              </a:rPr>
              <a:t>于利民</a:t>
            </a:r>
          </a:p>
        </p:txBody>
      </p:sp>
      <p:pic>
        <p:nvPicPr>
          <p:cNvPr id="30" name="图片 2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7736247" y="195487"/>
            <a:ext cx="1233534" cy="776086"/>
          </a:xfrm>
          <a:prstGeom prst="rect">
            <a:avLst/>
          </a:prstGeom>
        </p:spPr>
      </p:pic>
    </p:spTree>
    <p:extLst>
      <p:ext uri="{BB962C8B-B14F-4D97-AF65-F5344CB8AC3E}">
        <p14:creationId xmlns:p14="http://schemas.microsoft.com/office/powerpoint/2010/main" val="45488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1872208" cy="346249"/>
          </a:xfrm>
          <a:prstGeom prst="rect">
            <a:avLst/>
          </a:prstGeom>
          <a:noFill/>
        </p:spPr>
        <p:txBody>
          <a:bodyPr wrap="square" lIns="68580" tIns="34290" rIns="68580" bIns="34290" rtlCol="0">
            <a:spAutoFit/>
          </a:bodyPr>
          <a:lstStyle/>
          <a:p>
            <a:pPr marL="0" lvl="1"/>
            <a:r>
              <a:rPr lang="en-US" altLang="zh-CN" b="1" dirty="0" smtClean="0">
                <a:latin typeface="微软雅黑" panose="020B0503020204020204" pitchFamily="34" charset="-122"/>
                <a:ea typeface="微软雅黑" panose="020B0503020204020204" pitchFamily="34" charset="-122"/>
              </a:rPr>
              <a:t>JAVA</a:t>
            </a:r>
            <a:r>
              <a:rPr lang="zh-CN" altLang="en-US" b="1" dirty="0" smtClean="0">
                <a:latin typeface="微软雅黑" panose="020B0503020204020204" pitchFamily="34" charset="-122"/>
                <a:ea typeface="微软雅黑" panose="020B0503020204020204" pitchFamily="34" charset="-122"/>
              </a:rPr>
              <a:t>类加载机制</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08</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729" y="1046339"/>
            <a:ext cx="6621214" cy="3455070"/>
          </a:xfrm>
          <a:prstGeom prst="rect">
            <a:avLst/>
          </a:prstGeom>
        </p:spPr>
      </p:pic>
      <p:sp>
        <p:nvSpPr>
          <p:cNvPr id="17" name="矩形 16"/>
          <p:cNvSpPr/>
          <p:nvPr/>
        </p:nvSpPr>
        <p:spPr>
          <a:xfrm>
            <a:off x="1547664" y="4238198"/>
            <a:ext cx="2088232" cy="707886"/>
          </a:xfrm>
          <a:prstGeom prst="rect">
            <a:avLst/>
          </a:prstGeom>
        </p:spPr>
        <p:txBody>
          <a:bodyPr wrap="square">
            <a:spAutoFit/>
          </a:bodyPr>
          <a:lstStyle/>
          <a:p>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类的装载大致可以分为三个</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装载 </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loading</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链接 </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linking</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初始化 </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initialising</a:t>
            </a:r>
            <a:endPar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585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1872208" cy="346249"/>
          </a:xfrm>
          <a:prstGeom prst="rect">
            <a:avLst/>
          </a:prstGeom>
          <a:noFill/>
        </p:spPr>
        <p:txBody>
          <a:bodyPr wrap="square" lIns="68580" tIns="34290" rIns="68580" bIns="34290" rtlCol="0">
            <a:spAutoFit/>
          </a:bodyPr>
          <a:lstStyle/>
          <a:p>
            <a:pPr marL="0" lvl="1"/>
            <a:r>
              <a:rPr lang="en-US" altLang="zh-CN" b="1" dirty="0" smtClean="0">
                <a:latin typeface="微软雅黑" panose="020B0503020204020204" pitchFamily="34" charset="-122"/>
                <a:ea typeface="微软雅黑" panose="020B0503020204020204" pitchFamily="34" charset="-122"/>
              </a:rPr>
              <a:t>JAVA</a:t>
            </a:r>
            <a:r>
              <a:rPr lang="zh-CN" altLang="en-US" b="1" dirty="0" smtClean="0">
                <a:latin typeface="微软雅黑" panose="020B0503020204020204" pitchFamily="34" charset="-122"/>
                <a:ea typeface="微软雅黑" panose="020B0503020204020204" pitchFamily="34" charset="-122"/>
              </a:rPr>
              <a:t>类加载机制</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09</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17" name="矩形 16"/>
          <p:cNvSpPr/>
          <p:nvPr/>
        </p:nvSpPr>
        <p:spPr>
          <a:xfrm>
            <a:off x="1011996" y="1275606"/>
            <a:ext cx="7475609" cy="3000821"/>
          </a:xfrm>
          <a:prstGeom prst="rect">
            <a:avLst/>
          </a:prstGeom>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Java</a:t>
            </a:r>
            <a:r>
              <a:rPr lang="zh-CN" altLang="en-US" sz="1400" b="1" dirty="0">
                <a:latin typeface="微软雅黑" panose="020B0503020204020204" pitchFamily="34" charset="-122"/>
                <a:ea typeface="微软雅黑" panose="020B0503020204020204" pitchFamily="34" charset="-122"/>
              </a:rPr>
              <a:t>中类的加载过程</a:t>
            </a:r>
            <a:r>
              <a:rPr lang="zh-CN" altLang="en-US" sz="1400" dirty="0">
                <a:latin typeface="微软雅黑" panose="020B0503020204020204" pitchFamily="34" charset="-122"/>
                <a:ea typeface="微软雅黑" panose="020B0503020204020204" pitchFamily="34" charset="-122"/>
              </a:rPr>
              <a:t>（如</a:t>
            </a:r>
            <a:r>
              <a:rPr lang="en-US" altLang="zh-CN" sz="1400" dirty="0">
                <a:latin typeface="微软雅黑" panose="020B0503020204020204" pitchFamily="34" charset="-122"/>
                <a:ea typeface="微软雅黑" panose="020B0503020204020204" pitchFamily="34" charset="-122"/>
              </a:rPr>
              <a:t>Dog</a:t>
            </a:r>
            <a:r>
              <a:rPr lang="zh-CN" altLang="en-US" sz="1400" dirty="0">
                <a:latin typeface="微软雅黑" panose="020B0503020204020204" pitchFamily="34" charset="-122"/>
                <a:ea typeface="微软雅黑" panose="020B0503020204020204" pitchFamily="34" charset="-122"/>
              </a:rPr>
              <a:t>类）</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endParaRPr lang="zh-CN" altLang="en-US"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       通过类型信息定位</a:t>
            </a:r>
            <a:r>
              <a:rPr lang="en-US" altLang="zh-CN" sz="1400" dirty="0" err="1">
                <a:latin typeface="微软雅黑" panose="020B0503020204020204" pitchFamily="34" charset="-122"/>
                <a:ea typeface="微软雅黑" panose="020B0503020204020204" pitchFamily="34" charset="-122"/>
              </a:rPr>
              <a:t>Dog.class</a:t>
            </a:r>
            <a:r>
              <a:rPr lang="zh-CN" altLang="en-US" sz="1400" dirty="0">
                <a:latin typeface="微软雅黑" panose="020B0503020204020204" pitchFamily="34" charset="-122"/>
                <a:ea typeface="微软雅黑" panose="020B0503020204020204" pitchFamily="34" charset="-122"/>
              </a:rPr>
              <a:t>文件。</a:t>
            </a:r>
          </a:p>
          <a:p>
            <a:pPr>
              <a:lnSpc>
                <a:spcPct val="150000"/>
              </a:lnSpc>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       载入</a:t>
            </a:r>
            <a:r>
              <a:rPr lang="en-US" altLang="zh-CN" sz="1400" dirty="0" err="1">
                <a:latin typeface="微软雅黑" panose="020B0503020204020204" pitchFamily="34" charset="-122"/>
                <a:ea typeface="微软雅黑" panose="020B0503020204020204" pitchFamily="34" charset="-122"/>
              </a:rPr>
              <a:t>Dog.class</a:t>
            </a:r>
            <a:r>
              <a:rPr lang="zh-CN" altLang="en-US" sz="1400" dirty="0">
                <a:latin typeface="微软雅黑" panose="020B0503020204020204" pitchFamily="34" charset="-122"/>
                <a:ea typeface="微软雅黑" panose="020B0503020204020204" pitchFamily="34" charset="-122"/>
              </a:rPr>
              <a:t>文件，创建相应的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a:t>
            </a:r>
          </a:p>
          <a:p>
            <a:pPr>
              <a:lnSpc>
                <a:spcPct val="150000"/>
              </a:lnSpc>
            </a:pP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       执行父类的静态字段定义时初始化语句和父类的静态初始化块。</a:t>
            </a:r>
          </a:p>
          <a:p>
            <a:pPr>
              <a:lnSpc>
                <a:spcPct val="150000"/>
              </a:lnSpc>
            </a:pP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       执行子类的静态字段定义时初始化语句和子类的静态初始化块。</a:t>
            </a:r>
          </a:p>
          <a:p>
            <a:pPr>
              <a:lnSpc>
                <a:spcPct val="150000"/>
              </a:lnSpc>
            </a:pP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       当使用</a:t>
            </a:r>
            <a:r>
              <a:rPr lang="en-US" altLang="zh-CN" sz="1400" dirty="0">
                <a:latin typeface="微软雅黑" panose="020B0503020204020204" pitchFamily="34" charset="-122"/>
                <a:ea typeface="微软雅黑" panose="020B0503020204020204" pitchFamily="34" charset="-122"/>
              </a:rPr>
              <a:t>new Dog()</a:t>
            </a:r>
            <a:r>
              <a:rPr lang="zh-CN" altLang="en-US" sz="1400" dirty="0">
                <a:latin typeface="微软雅黑" panose="020B0503020204020204" pitchFamily="34" charset="-122"/>
                <a:ea typeface="微软雅黑" panose="020B0503020204020204" pitchFamily="34" charset="-122"/>
              </a:rPr>
              <a:t>方式时，在堆上为</a:t>
            </a:r>
            <a:r>
              <a:rPr lang="en-US" altLang="zh-CN" sz="1400" dirty="0">
                <a:latin typeface="微软雅黑" panose="020B0503020204020204" pitchFamily="34" charset="-122"/>
                <a:ea typeface="微软雅黑" panose="020B0503020204020204" pitchFamily="34" charset="-122"/>
              </a:rPr>
              <a:t>Dog</a:t>
            </a:r>
            <a:r>
              <a:rPr lang="zh-CN" altLang="en-US" sz="1400" dirty="0">
                <a:latin typeface="微软雅黑" panose="020B0503020204020204" pitchFamily="34" charset="-122"/>
                <a:ea typeface="微软雅黑" panose="020B0503020204020204" pitchFamily="34" charset="-122"/>
              </a:rPr>
              <a:t>对象分配存储空间，并清零分配的存储空间。</a:t>
            </a:r>
          </a:p>
          <a:p>
            <a:pPr>
              <a:lnSpc>
                <a:spcPct val="150000"/>
              </a:lnSpc>
            </a:pP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       执行父类的字段定义时初始化语句和父类的构造函数。</a:t>
            </a:r>
          </a:p>
          <a:p>
            <a:pPr>
              <a:lnSpc>
                <a:spcPct val="150000"/>
              </a:lnSpc>
            </a:pPr>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       执行子类的字段定义时初始化语句和子类的构造函数。</a:t>
            </a:r>
          </a:p>
        </p:txBody>
      </p:sp>
    </p:spTree>
    <p:extLst>
      <p:ext uri="{BB962C8B-B14F-4D97-AF65-F5344CB8AC3E}">
        <p14:creationId xmlns:p14="http://schemas.microsoft.com/office/powerpoint/2010/main" val="57968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2880320" cy="346249"/>
          </a:xfrm>
          <a:prstGeom prst="rect">
            <a:avLst/>
          </a:prstGeom>
          <a:noFill/>
        </p:spPr>
        <p:txBody>
          <a:bodyPr wrap="square" lIns="68580" tIns="34290" rIns="68580" bIns="34290" rtlCol="0">
            <a:spAutoFit/>
          </a:bodyPr>
          <a:lstStyle/>
          <a:p>
            <a:pPr marL="0" lvl="1"/>
            <a:r>
              <a:rPr lang="zh-CN" altLang="en-US" b="1" dirty="0" smtClean="0">
                <a:latin typeface="微软雅黑" panose="020B0503020204020204" pitchFamily="34" charset="-122"/>
                <a:ea typeface="微软雅黑" panose="020B0503020204020204" pitchFamily="34" charset="-122"/>
              </a:rPr>
              <a:t>定义自己的</a:t>
            </a:r>
            <a:r>
              <a:rPr lang="en-US" altLang="zh-CN" b="1" dirty="0" err="1" smtClean="0">
                <a:latin typeface="微软雅黑" panose="020B0503020204020204" pitchFamily="34" charset="-122"/>
                <a:ea typeface="微软雅黑" panose="020B0503020204020204" pitchFamily="34" charset="-122"/>
              </a:rPr>
              <a:t>ClassLoader</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10</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16" name="矩形 15"/>
          <p:cNvSpPr/>
          <p:nvPr/>
        </p:nvSpPr>
        <p:spPr>
          <a:xfrm>
            <a:off x="1763688" y="1779662"/>
            <a:ext cx="5400600" cy="1477328"/>
          </a:xfrm>
          <a:prstGeom prst="rect">
            <a:avLst/>
          </a:prstGeom>
        </p:spPr>
        <p:txBody>
          <a:bodyPr wrap="square">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1</a:t>
            </a:r>
            <a:r>
              <a:rPr lang="zh-CN" altLang="en-US" dirty="0">
                <a:solidFill>
                  <a:schemeClr val="bg1">
                    <a:lumMod val="50000"/>
                  </a:schemeClr>
                </a:solidFill>
                <a:latin typeface="微软雅黑" panose="020B0503020204020204" pitchFamily="34" charset="-122"/>
                <a:ea typeface="微软雅黑" panose="020B0503020204020204" pitchFamily="34" charset="-122"/>
              </a:rPr>
              <a:t>、继承</a:t>
            </a:r>
            <a:r>
              <a:rPr lang="en-US" altLang="zh-CN" dirty="0" err="1">
                <a:solidFill>
                  <a:schemeClr val="bg1">
                    <a:lumMod val="50000"/>
                  </a:schemeClr>
                </a:solidFill>
                <a:latin typeface="微软雅黑" panose="020B0503020204020204" pitchFamily="34" charset="-122"/>
                <a:ea typeface="微软雅黑" panose="020B0503020204020204" pitchFamily="34" charset="-122"/>
              </a:rPr>
              <a:t>java.lang.ClassLoader</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en-US" altLang="zh-CN" dirty="0">
                <a:solidFill>
                  <a:schemeClr val="bg1">
                    <a:lumMod val="50000"/>
                  </a:schemeClr>
                </a:solidFill>
                <a:latin typeface="微软雅黑" panose="020B0503020204020204" pitchFamily="34" charset="-122"/>
                <a:ea typeface="微软雅黑" panose="020B0503020204020204" pitchFamily="34" charset="-122"/>
              </a:rPr>
              <a:t> </a:t>
            </a:r>
          </a:p>
          <a:p>
            <a:r>
              <a:rPr lang="en-US" altLang="zh-CN" dirty="0">
                <a:solidFill>
                  <a:schemeClr val="bg1">
                    <a:lumMod val="50000"/>
                  </a:schemeClr>
                </a:solidFill>
                <a:latin typeface="微软雅黑" panose="020B0503020204020204" pitchFamily="34" charset="-122"/>
                <a:ea typeface="微软雅黑" panose="020B0503020204020204" pitchFamily="34" charset="-122"/>
              </a:rPr>
              <a:t>2</a:t>
            </a:r>
            <a:r>
              <a:rPr lang="zh-CN" altLang="en-US" dirty="0">
                <a:solidFill>
                  <a:schemeClr val="bg1">
                    <a:lumMod val="50000"/>
                  </a:schemeClr>
                </a:solidFill>
                <a:latin typeface="微软雅黑" panose="020B0503020204020204" pitchFamily="34" charset="-122"/>
                <a:ea typeface="微软雅黑" panose="020B0503020204020204" pitchFamily="34" charset="-122"/>
              </a:rPr>
              <a:t>、重写父类的</a:t>
            </a:r>
            <a:r>
              <a:rPr lang="en-US" altLang="zh-CN" dirty="0" err="1">
                <a:solidFill>
                  <a:schemeClr val="bg1">
                    <a:lumMod val="50000"/>
                  </a:schemeClr>
                </a:solidFill>
                <a:latin typeface="微软雅黑" panose="020B0503020204020204" pitchFamily="34" charset="-122"/>
                <a:ea typeface="微软雅黑" panose="020B0503020204020204" pitchFamily="34" charset="-122"/>
              </a:rPr>
              <a:t>findClass</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方法</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3</a:t>
            </a:r>
            <a:r>
              <a:rPr lang="zh-CN" altLang="en-US" dirty="0" smtClean="0">
                <a:solidFill>
                  <a:srgbClr val="FF0000"/>
                </a:solidFill>
                <a:latin typeface="微软雅黑" panose="020B0503020204020204" pitchFamily="34" charset="-122"/>
                <a:ea typeface="微软雅黑" panose="020B0503020204020204" pitchFamily="34" charset="-122"/>
              </a:rPr>
              <a:t>、一般不重写</a:t>
            </a:r>
            <a:r>
              <a:rPr lang="zh-CN" altLang="en-US" dirty="0">
                <a:solidFill>
                  <a:srgbClr val="FF0000"/>
                </a:solidFill>
                <a:latin typeface="微软雅黑" panose="020B0503020204020204" pitchFamily="34" charset="-122"/>
                <a:ea typeface="微软雅黑" panose="020B0503020204020204" pitchFamily="34" charset="-122"/>
              </a:rPr>
              <a:t>父类</a:t>
            </a:r>
            <a:r>
              <a:rPr lang="zh-CN" altLang="en-US" dirty="0" smtClean="0">
                <a:solidFill>
                  <a:srgbClr val="FF0000"/>
                </a:solidFill>
                <a:latin typeface="微软雅黑" panose="020B0503020204020204" pitchFamily="34" charset="-122"/>
                <a:ea typeface="微软雅黑" panose="020B0503020204020204" pitchFamily="34" charset="-122"/>
              </a:rPr>
              <a:t>的</a:t>
            </a:r>
            <a:r>
              <a:rPr lang="en-US" altLang="zh-CN" dirty="0" err="1" smtClean="0">
                <a:solidFill>
                  <a:srgbClr val="FF0000"/>
                </a:solidFill>
                <a:latin typeface="微软雅黑" panose="020B0503020204020204" pitchFamily="34" charset="-122"/>
                <a:ea typeface="微软雅黑" panose="020B0503020204020204" pitchFamily="34" charset="-122"/>
              </a:rPr>
              <a:t>loadClass</a:t>
            </a:r>
            <a:r>
              <a:rPr lang="zh-CN" altLang="en-US" dirty="0" smtClean="0">
                <a:solidFill>
                  <a:srgbClr val="FF0000"/>
                </a:solidFill>
                <a:latin typeface="微软雅黑" panose="020B0503020204020204" pitchFamily="34" charset="-122"/>
                <a:ea typeface="微软雅黑" panose="020B0503020204020204" pitchFamily="34" charset="-122"/>
              </a:rPr>
              <a:t>方法 </a:t>
            </a:r>
            <a:r>
              <a:rPr lang="en-US" altLang="zh-CN" dirty="0" smtClean="0">
                <a:solidFill>
                  <a:srgbClr val="FF0000"/>
                </a:solidFill>
                <a:latin typeface="微软雅黑" panose="020B0503020204020204" pitchFamily="34" charset="-122"/>
                <a:ea typeface="微软雅黑" panose="020B0503020204020204" pitchFamily="34" charset="-122"/>
              </a:rPr>
              <a:t>??????</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127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2880320" cy="346249"/>
          </a:xfrm>
          <a:prstGeom prst="rect">
            <a:avLst/>
          </a:prstGeom>
          <a:noFill/>
        </p:spPr>
        <p:txBody>
          <a:bodyPr wrap="square" lIns="68580" tIns="34290" rIns="68580" bIns="34290" rtlCol="0">
            <a:spAutoFit/>
          </a:bodyPr>
          <a:lstStyle/>
          <a:p>
            <a:pPr marL="0" lvl="1"/>
            <a:r>
              <a:rPr lang="zh-CN" altLang="en-US" b="1" dirty="0" smtClean="0">
                <a:latin typeface="微软雅黑" panose="020B0503020204020204" pitchFamily="34" charset="-122"/>
                <a:ea typeface="微软雅黑" panose="020B0503020204020204" pitchFamily="34" charset="-122"/>
              </a:rPr>
              <a:t>定义自己的</a:t>
            </a:r>
            <a:r>
              <a:rPr lang="en-US" altLang="zh-CN" b="1" dirty="0" err="1" smtClean="0">
                <a:latin typeface="微软雅黑" panose="020B0503020204020204" pitchFamily="34" charset="-122"/>
                <a:ea typeface="微软雅黑" panose="020B0503020204020204" pitchFamily="34" charset="-122"/>
              </a:rPr>
              <a:t>ClassLoader</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11</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16" name="矩形 15"/>
          <p:cNvSpPr/>
          <p:nvPr/>
        </p:nvSpPr>
        <p:spPr>
          <a:xfrm>
            <a:off x="891987" y="922567"/>
            <a:ext cx="7440174" cy="3924151"/>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线程上下文类加载</a:t>
            </a:r>
            <a:r>
              <a:rPr lang="zh-CN" altLang="en-US" b="1" dirty="0" smtClean="0">
                <a:latin typeface="微软雅黑" panose="020B0503020204020204" pitchFamily="34" charset="-122"/>
                <a:ea typeface="微软雅黑" panose="020B0503020204020204" pitchFamily="34" charset="-122"/>
              </a:rPr>
              <a:t>器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Java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提供了很多服务提供者接口（</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Service Provider Interface</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SPI</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），允许第三方为这些接口提供实现。常见的 </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SPI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有 </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JDBC</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JCE</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JNDI</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JAXP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和 </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JBI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等</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Web</a:t>
            </a:r>
            <a:r>
              <a:rPr lang="zh-CN" altLang="en-US" b="1" dirty="0">
                <a:latin typeface="微软雅黑" panose="020B0503020204020204" pitchFamily="34" charset="-122"/>
                <a:ea typeface="微软雅黑" panose="020B0503020204020204" pitchFamily="34" charset="-122"/>
              </a:rPr>
              <a:t>容器</a:t>
            </a:r>
            <a:r>
              <a:rPr lang="zh-CN" altLang="en-US" b="1" dirty="0" smtClean="0">
                <a:latin typeface="微软雅黑" panose="020B0503020204020204" pitchFamily="34" charset="-122"/>
                <a:ea typeface="微软雅黑" panose="020B0503020204020204" pitchFamily="34" charset="-122"/>
              </a:rPr>
              <a:t>类</a:t>
            </a:r>
            <a:r>
              <a:rPr lang="zh-CN" altLang="en-US" b="1" dirty="0">
                <a:latin typeface="微软雅黑" panose="020B0503020204020204" pitchFamily="34" charset="-122"/>
                <a:ea typeface="微软雅黑" panose="020B0503020204020204" pitchFamily="34" charset="-122"/>
              </a:rPr>
              <a:t>加载</a:t>
            </a:r>
            <a:r>
              <a:rPr lang="zh-CN" altLang="en-US" b="1" dirty="0" smtClean="0">
                <a:latin typeface="微软雅黑" panose="020B0503020204020204" pitchFamily="34" charset="-122"/>
                <a:ea typeface="微软雅黑" panose="020B0503020204020204" pitchFamily="34" charset="-122"/>
              </a:rPr>
              <a:t>器  </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该</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类加载器也使用代理模式，所不同的是它是首先尝试去加载某个类，如果找不到再代理给父类加载器。这与一般类加载器的顺序是相反的。这是 </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Java Servlet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规范中的推荐做法，其目的是使得 </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Web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应用自己的类的优先级高于 </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Web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容器提供的类</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a:t>
            </a:r>
            <a:r>
              <a:rPr lang="en-US" altLang="zh-CN" b="1" dirty="0" err="1" smtClean="0">
                <a:latin typeface="微软雅黑" panose="020B0503020204020204" pitchFamily="34" charset="-122"/>
                <a:ea typeface="微软雅黑" panose="020B0503020204020204" pitchFamily="34" charset="-122"/>
              </a:rPr>
              <a:t>OSGi</a:t>
            </a:r>
            <a:r>
              <a:rPr lang="zh-CN" altLang="en-US" b="1" dirty="0" smtClean="0">
                <a:latin typeface="微软雅黑" panose="020B0503020204020204" pitchFamily="34" charset="-122"/>
                <a:ea typeface="微软雅黑" panose="020B0503020204020204" pitchFamily="34" charset="-122"/>
              </a:rPr>
              <a:t>类</a:t>
            </a:r>
            <a:r>
              <a:rPr lang="zh-CN" altLang="en-US" b="1" dirty="0">
                <a:latin typeface="微软雅黑" panose="020B0503020204020204" pitchFamily="34" charset="-122"/>
                <a:ea typeface="微软雅黑" panose="020B0503020204020204" pitchFamily="34" charset="-122"/>
              </a:rPr>
              <a:t>加载</a:t>
            </a:r>
            <a:r>
              <a:rPr lang="zh-CN" altLang="en-US" b="1" dirty="0" smtClean="0">
                <a:latin typeface="微软雅黑" panose="020B0503020204020204" pitchFamily="34" charset="-122"/>
                <a:ea typeface="微软雅黑" panose="020B0503020204020204" pitchFamily="34" charset="-122"/>
              </a:rPr>
              <a:t>器  </a:t>
            </a:r>
            <a:r>
              <a:rPr lang="en-US" altLang="zh-CN" sz="1400" dirty="0" err="1" smtClean="0">
                <a:solidFill>
                  <a:schemeClr val="bg1">
                    <a:lumMod val="50000"/>
                  </a:schemeClr>
                </a:solidFill>
                <a:latin typeface="微软雅黑" panose="020B0503020204020204" pitchFamily="34" charset="-122"/>
                <a:ea typeface="微软雅黑" panose="020B0503020204020204" pitchFamily="34" charset="-122"/>
              </a:rPr>
              <a:t>OSGi</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中的每个模块都有对应的一个类加载器。它负责加载模块自己包含的 </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Java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包和类。当它需要加载 </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Java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核心库的类时（以 </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java</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开头的包和类），它会代理给父类加载器（通常是启动类加载器）来完成。当它需要加载所导入的 </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Java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类时，它会代理给导出此 </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Java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类的模块来完成加载。</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608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4968552" cy="346249"/>
          </a:xfrm>
          <a:prstGeom prst="rect">
            <a:avLst/>
          </a:prstGeom>
          <a:noFill/>
        </p:spPr>
        <p:txBody>
          <a:bodyPr wrap="square" lIns="68580" tIns="34290" rIns="68580" bIns="34290" rtlCol="0">
            <a:spAutoFit/>
          </a:bodyPr>
          <a:lstStyle/>
          <a:p>
            <a:pPr marL="0" lvl="1"/>
            <a:r>
              <a:rPr lang="en-US" altLang="zh-CN" b="1" dirty="0" smtClean="0">
                <a:latin typeface="微软雅黑" panose="020B0503020204020204" pitchFamily="34" charset="-122"/>
                <a:ea typeface="微软雅黑" panose="020B0503020204020204" pitchFamily="34" charset="-122"/>
              </a:rPr>
              <a:t>Tomcat </a:t>
            </a:r>
            <a:r>
              <a:rPr lang="zh-CN" altLang="en-US" b="1" dirty="0" smtClean="0">
                <a:latin typeface="微软雅黑" panose="020B0503020204020204" pitchFamily="34" charset="-122"/>
                <a:ea typeface="微软雅黑" panose="020B0503020204020204" pitchFamily="34" charset="-122"/>
              </a:rPr>
              <a:t>的</a:t>
            </a:r>
            <a:r>
              <a:rPr lang="en-US" altLang="zh-CN" b="1" dirty="0" err="1" smtClean="0">
                <a:latin typeface="微软雅黑" panose="020B0503020204020204" pitchFamily="34" charset="-122"/>
                <a:ea typeface="微软雅黑" panose="020B0503020204020204" pitchFamily="34" charset="-122"/>
              </a:rPr>
              <a:t>ClassLoader</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12</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17" name="矩形 16"/>
          <p:cNvSpPr/>
          <p:nvPr/>
        </p:nvSpPr>
        <p:spPr>
          <a:xfrm>
            <a:off x="800974" y="2822614"/>
            <a:ext cx="3266970" cy="1477328"/>
          </a:xfrm>
          <a:prstGeom prst="rect">
            <a:avLst/>
          </a:prstGeom>
          <a:ln>
            <a:solidFill>
              <a:srgbClr val="FFC000"/>
            </a:solidFill>
          </a:ln>
        </p:spPr>
        <p:txBody>
          <a:bodyPr wrap="square">
            <a:spAutoFit/>
          </a:bodyPr>
          <a:lstStyle/>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Tomcat</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classLoader</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分为了两条线，左边的一条线为</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catalinaLoader</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，这个是</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Tomcat</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服务器专用的，用于加载</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Tomcat</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服务器本身的</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class</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，右边的一条线则为</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web</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应用程序用的，每一个</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web</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应用程序都有自己专用的</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WebappClassLoader</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，用于加载属于自己应用程序的资源，例如</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/web-</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inf</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/lib</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下面的</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jar</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包，</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classes</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里面的</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class</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文件。。。</a:t>
            </a:r>
          </a:p>
          <a:p>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然后上面也体现了整体的</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classLoader</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的双亲继承关系。。。。</a:t>
            </a:r>
          </a:p>
        </p:txBody>
      </p:sp>
      <p:sp>
        <p:nvSpPr>
          <p:cNvPr id="18" name="矩形 17"/>
          <p:cNvSpPr/>
          <p:nvPr/>
        </p:nvSpPr>
        <p:spPr>
          <a:xfrm>
            <a:off x="4402284" y="1085149"/>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Common</a:t>
            </a:r>
            <a:endParaRPr lang="en-US" altLang="zh-CN" sz="1200" dirty="0" smtClean="0">
              <a:solidFill>
                <a:schemeClr val="tx1"/>
              </a:solidFill>
            </a:endParaRPr>
          </a:p>
          <a:p>
            <a:pPr algn="ctr"/>
            <a:r>
              <a:rPr lang="en-US" altLang="zh-CN" sz="1200" dirty="0" smtClean="0">
                <a:solidFill>
                  <a:schemeClr val="tx1"/>
                </a:solidFill>
              </a:rPr>
              <a:t>Class Loader</a:t>
            </a:r>
            <a:endParaRPr lang="zh-CN" altLang="en-US" sz="1200" dirty="0">
              <a:solidFill>
                <a:schemeClr val="tx1"/>
              </a:solidFill>
            </a:endParaRPr>
          </a:p>
        </p:txBody>
      </p:sp>
      <p:sp>
        <p:nvSpPr>
          <p:cNvPr id="19" name="矩形 18"/>
          <p:cNvSpPr/>
          <p:nvPr/>
        </p:nvSpPr>
        <p:spPr>
          <a:xfrm>
            <a:off x="2988070" y="1998867"/>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Catalina</a:t>
            </a:r>
          </a:p>
          <a:p>
            <a:pPr algn="ctr"/>
            <a:r>
              <a:rPr lang="en-US" altLang="zh-CN" sz="1200" dirty="0" smtClean="0">
                <a:solidFill>
                  <a:schemeClr val="tx1"/>
                </a:solidFill>
              </a:rPr>
              <a:t>Class Loader</a:t>
            </a:r>
            <a:endParaRPr lang="zh-CN" altLang="en-US" sz="1200" dirty="0">
              <a:solidFill>
                <a:schemeClr val="tx1"/>
              </a:solidFill>
            </a:endParaRPr>
          </a:p>
        </p:txBody>
      </p:sp>
      <p:sp>
        <p:nvSpPr>
          <p:cNvPr id="20" name="矩形 19"/>
          <p:cNvSpPr/>
          <p:nvPr/>
        </p:nvSpPr>
        <p:spPr>
          <a:xfrm>
            <a:off x="5770436" y="1998867"/>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Shared</a:t>
            </a:r>
            <a:endParaRPr lang="en-US" altLang="zh-CN" sz="1200" dirty="0" smtClean="0">
              <a:solidFill>
                <a:schemeClr val="tx1"/>
              </a:solidFill>
            </a:endParaRPr>
          </a:p>
          <a:p>
            <a:pPr algn="ctr"/>
            <a:r>
              <a:rPr lang="en-US" altLang="zh-CN" sz="1200" dirty="0" smtClean="0">
                <a:solidFill>
                  <a:schemeClr val="tx1"/>
                </a:solidFill>
              </a:rPr>
              <a:t>Class Loader</a:t>
            </a:r>
            <a:endParaRPr lang="zh-CN" altLang="en-US" sz="1200" dirty="0">
              <a:solidFill>
                <a:schemeClr val="tx1"/>
              </a:solidFill>
            </a:endParaRPr>
          </a:p>
        </p:txBody>
      </p:sp>
      <p:sp>
        <p:nvSpPr>
          <p:cNvPr id="21" name="矩形 20"/>
          <p:cNvSpPr/>
          <p:nvPr/>
        </p:nvSpPr>
        <p:spPr>
          <a:xfrm>
            <a:off x="4897956" y="3223003"/>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Webapp</a:t>
            </a:r>
            <a:endParaRPr lang="en-US" altLang="zh-CN" sz="1200" dirty="0" smtClean="0">
              <a:solidFill>
                <a:schemeClr val="tx1"/>
              </a:solidFill>
            </a:endParaRPr>
          </a:p>
          <a:p>
            <a:pPr algn="ctr"/>
            <a:r>
              <a:rPr lang="en-US" altLang="zh-CN" sz="1200" dirty="0" smtClean="0">
                <a:solidFill>
                  <a:schemeClr val="tx1"/>
                </a:solidFill>
              </a:rPr>
              <a:t>Class Loader  A</a:t>
            </a:r>
            <a:endParaRPr lang="zh-CN" altLang="en-US" sz="1200" dirty="0">
              <a:solidFill>
                <a:schemeClr val="tx1"/>
              </a:solidFill>
            </a:endParaRPr>
          </a:p>
        </p:txBody>
      </p:sp>
      <p:sp>
        <p:nvSpPr>
          <p:cNvPr id="22" name="矩形 21"/>
          <p:cNvSpPr/>
          <p:nvPr/>
        </p:nvSpPr>
        <p:spPr>
          <a:xfrm>
            <a:off x="6948264" y="3226823"/>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Webapp</a:t>
            </a:r>
            <a:endParaRPr lang="en-US" altLang="zh-CN" sz="1200" dirty="0" smtClean="0">
              <a:solidFill>
                <a:schemeClr val="tx1"/>
              </a:solidFill>
            </a:endParaRPr>
          </a:p>
          <a:p>
            <a:pPr algn="ctr"/>
            <a:r>
              <a:rPr lang="en-US" altLang="zh-CN" sz="1200" dirty="0" smtClean="0">
                <a:solidFill>
                  <a:schemeClr val="tx1"/>
                </a:solidFill>
              </a:rPr>
              <a:t>Class Loader  B</a:t>
            </a:r>
            <a:endParaRPr lang="zh-CN" altLang="en-US" sz="1200" dirty="0">
              <a:solidFill>
                <a:schemeClr val="tx1"/>
              </a:solidFill>
            </a:endParaRPr>
          </a:p>
        </p:txBody>
      </p:sp>
      <p:cxnSp>
        <p:nvCxnSpPr>
          <p:cNvPr id="24" name="直接箭头连接符 23"/>
          <p:cNvCxnSpPr>
            <a:stCxn id="19" idx="0"/>
          </p:cNvCxnSpPr>
          <p:nvPr/>
        </p:nvCxnSpPr>
        <p:spPr>
          <a:xfrm flipV="1">
            <a:off x="3672146" y="1582204"/>
            <a:ext cx="1009786" cy="4166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5582032" y="1582204"/>
            <a:ext cx="684076" cy="4166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0"/>
          </p:cNvCxnSpPr>
          <p:nvPr/>
        </p:nvCxnSpPr>
        <p:spPr>
          <a:xfrm flipV="1">
            <a:off x="5582032" y="2495922"/>
            <a:ext cx="684076" cy="7270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2" idx="0"/>
          </p:cNvCxnSpPr>
          <p:nvPr/>
        </p:nvCxnSpPr>
        <p:spPr>
          <a:xfrm flipH="1" flipV="1">
            <a:off x="6770164" y="2495922"/>
            <a:ext cx="862176" cy="7309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39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4968552" cy="346249"/>
          </a:xfrm>
          <a:prstGeom prst="rect">
            <a:avLst/>
          </a:prstGeom>
          <a:noFill/>
        </p:spPr>
        <p:txBody>
          <a:bodyPr wrap="square" lIns="68580" tIns="34290" rIns="68580" bIns="34290" rtlCol="0">
            <a:spAutoFit/>
          </a:bodyPr>
          <a:lstStyle/>
          <a:p>
            <a:pPr marL="0" lvl="1"/>
            <a:r>
              <a:rPr lang="en-US" altLang="zh-CN" b="1" dirty="0" smtClean="0">
                <a:latin typeface="微软雅黑" panose="020B0503020204020204" pitchFamily="34" charset="-122"/>
                <a:ea typeface="微软雅黑" panose="020B0503020204020204" pitchFamily="34" charset="-122"/>
              </a:rPr>
              <a:t>Tomcat </a:t>
            </a:r>
            <a:r>
              <a:rPr lang="zh-CN" altLang="en-US" b="1" dirty="0" smtClean="0">
                <a:latin typeface="微软雅黑" panose="020B0503020204020204" pitchFamily="34" charset="-122"/>
                <a:ea typeface="微软雅黑" panose="020B0503020204020204" pitchFamily="34" charset="-122"/>
              </a:rPr>
              <a:t>的</a:t>
            </a:r>
            <a:r>
              <a:rPr lang="en-US" altLang="zh-CN" b="1" dirty="0" err="1" smtClean="0">
                <a:latin typeface="微软雅黑" panose="020B0503020204020204" pitchFamily="34" charset="-122"/>
                <a:ea typeface="微软雅黑" panose="020B0503020204020204" pitchFamily="34" charset="-122"/>
              </a:rPr>
              <a:t>ClassLoader</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13</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967" y="742601"/>
            <a:ext cx="6649401" cy="4197746"/>
          </a:xfrm>
          <a:prstGeom prst="rect">
            <a:avLst/>
          </a:prstGeom>
        </p:spPr>
      </p:pic>
    </p:spTree>
    <p:extLst>
      <p:ext uri="{BB962C8B-B14F-4D97-AF65-F5344CB8AC3E}">
        <p14:creationId xmlns:p14="http://schemas.microsoft.com/office/powerpoint/2010/main" val="67745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4968552" cy="346249"/>
          </a:xfrm>
          <a:prstGeom prst="rect">
            <a:avLst/>
          </a:prstGeom>
          <a:noFill/>
        </p:spPr>
        <p:txBody>
          <a:bodyPr wrap="square" lIns="68580" tIns="34290" rIns="68580" bIns="34290" rtlCol="0">
            <a:spAutoFit/>
          </a:bodyPr>
          <a:lstStyle/>
          <a:p>
            <a:pPr marL="0" lvl="1"/>
            <a:r>
              <a:rPr lang="en-US" altLang="zh-CN" b="1" dirty="0" err="1">
                <a:latin typeface="微软雅黑" panose="020B0503020204020204" pitchFamily="34" charset="-122"/>
                <a:ea typeface="微软雅黑" panose="020B0503020204020204" pitchFamily="34" charset="-122"/>
              </a:rPr>
              <a:t>JBoss</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的</a:t>
            </a:r>
            <a:r>
              <a:rPr lang="en-US" altLang="zh-CN" b="1" dirty="0" err="1" smtClean="0">
                <a:latin typeface="微软雅黑" panose="020B0503020204020204" pitchFamily="34" charset="-122"/>
                <a:ea typeface="微软雅黑" panose="020B0503020204020204" pitchFamily="34" charset="-122"/>
              </a:rPr>
              <a:t>ClassLoader</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14</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296" y="762042"/>
            <a:ext cx="6124575" cy="4105275"/>
          </a:xfrm>
          <a:prstGeom prst="rect">
            <a:avLst/>
          </a:prstGeom>
        </p:spPr>
      </p:pic>
    </p:spTree>
    <p:extLst>
      <p:ext uri="{BB962C8B-B14F-4D97-AF65-F5344CB8AC3E}">
        <p14:creationId xmlns:p14="http://schemas.microsoft.com/office/powerpoint/2010/main" val="27541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4968552" cy="346249"/>
          </a:xfrm>
          <a:prstGeom prst="rect">
            <a:avLst/>
          </a:prstGeom>
          <a:noFill/>
        </p:spPr>
        <p:txBody>
          <a:bodyPr wrap="square" lIns="68580" tIns="34290" rIns="68580" bIns="34290" rtlCol="0">
            <a:spAutoFit/>
          </a:bodyPr>
          <a:lstStyle/>
          <a:p>
            <a:pPr marL="0" lvl="1"/>
            <a:r>
              <a:rPr lang="zh-CN" altLang="en-US" b="1" dirty="0" smtClean="0">
                <a:latin typeface="微软雅黑" panose="020B0503020204020204" pitchFamily="34" charset="-122"/>
                <a:ea typeface="微软雅黑" panose="020B0503020204020204" pitchFamily="34" charset="-122"/>
              </a:rPr>
              <a:t>案例分析</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15</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16" name="矩形 15"/>
          <p:cNvSpPr/>
          <p:nvPr/>
        </p:nvSpPr>
        <p:spPr>
          <a:xfrm>
            <a:off x="827584" y="1203598"/>
            <a:ext cx="7742586" cy="2677656"/>
          </a:xfrm>
          <a:prstGeom prst="rect">
            <a:avLst/>
          </a:prstGeom>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案例</a:t>
            </a:r>
            <a:r>
              <a:rPr lang="en-US" altLang="zh-CN" sz="1400" b="1" dirty="0" smtClean="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
            </a:r>
            <a:br>
              <a:rPr lang="zh-CN" altLang="en-US" sz="1400" dirty="0">
                <a:latin typeface="微软雅黑" panose="020B0503020204020204" pitchFamily="34" charset="-122"/>
                <a:ea typeface="微软雅黑" panose="020B0503020204020204" pitchFamily="34" charset="-122"/>
              </a:rPr>
            </a:b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两个类，</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依赖</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不依赖</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，将两者分别放于不同的目录加载，有以下现象：</a:t>
            </a:r>
            <a:b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b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放于</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jre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/lib/</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ext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下，</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放于</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classpath</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下，正常。</a:t>
            </a:r>
            <a:b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b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放于</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jre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/lib/</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ext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下，</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放于</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classpath</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下，报错：</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java.lang.NoClassDefFoundError:B</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r>
            <a:b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出错原因：</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放于</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jre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/lib/</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ext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下，其</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ClassLoader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ExtClassLoader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（可通过</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Class.getClassLoader</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查看），</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放于</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classpath</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下，其</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ClassLoader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AppClassLoader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ExtClassLoader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是</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AppClassLoader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的父加载器，故</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ExtClassLoader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无法加载到</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就会报错。这是个很基础的示例，同时也是很多类加载不到案例的问题模型。</a:t>
            </a:r>
          </a:p>
        </p:txBody>
      </p:sp>
    </p:spTree>
    <p:extLst>
      <p:ext uri="{BB962C8B-B14F-4D97-AF65-F5344CB8AC3E}">
        <p14:creationId xmlns:p14="http://schemas.microsoft.com/office/powerpoint/2010/main" val="105985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4968552" cy="346249"/>
          </a:xfrm>
          <a:prstGeom prst="rect">
            <a:avLst/>
          </a:prstGeom>
          <a:noFill/>
        </p:spPr>
        <p:txBody>
          <a:bodyPr wrap="square" lIns="68580" tIns="34290" rIns="68580" bIns="34290" rtlCol="0">
            <a:spAutoFit/>
          </a:bodyPr>
          <a:lstStyle/>
          <a:p>
            <a:pPr marL="0" lvl="1"/>
            <a:r>
              <a:rPr lang="zh-CN" altLang="en-US" b="1" dirty="0" smtClean="0">
                <a:latin typeface="微软雅黑" panose="020B0503020204020204" pitchFamily="34" charset="-122"/>
                <a:ea typeface="微软雅黑" panose="020B0503020204020204" pitchFamily="34" charset="-122"/>
              </a:rPr>
              <a:t>案例分析</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16</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16" name="矩形 15"/>
          <p:cNvSpPr/>
          <p:nvPr/>
        </p:nvSpPr>
        <p:spPr>
          <a:xfrm>
            <a:off x="750739" y="862188"/>
            <a:ext cx="7742586" cy="3970318"/>
          </a:xfrm>
          <a:prstGeom prst="rect">
            <a:avLst/>
          </a:prstGeom>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案例</a:t>
            </a:r>
            <a:r>
              <a:rPr lang="en-US" altLang="zh-CN" sz="1400" b="1"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
            </a:r>
            <a:br>
              <a:rPr lang="zh-CN" altLang="en-US" sz="1400" dirty="0">
                <a:latin typeface="微软雅黑" panose="020B0503020204020204" pitchFamily="34" charset="-122"/>
                <a:ea typeface="微软雅黑" panose="020B0503020204020204" pitchFamily="34" charset="-122"/>
              </a:rPr>
            </a:b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JAXP</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处理相关） 中的，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javax.xml.parsers.DocumentBuilderFactory</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类（位于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rt.jar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newInstance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方法用来生成一个新的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DocumentBuilderFactory</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的实例，此实例必需是</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javax.xml.parsers.DocumentBuilderFactory</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的实现类，它是由</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JAXP</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SPI</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具体实现所提供的，如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Apache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Xerces</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中的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org.apache.xerces.jaxp.DocumentBuilderFactoryImpl</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b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问题出现了，</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SPI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的接口是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Java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核心库的一部分，是由引导类加载器来加载的，</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SPI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的实现一般都是由系统类加载器来加载的，引导类加载器无法加载到</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SPI</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的实现类，那么</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SPI</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的接口如何使用</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SPI</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的实现呢？</a:t>
            </a:r>
            <a:b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答案就是：**线程上下文类加载器**。</a:t>
            </a:r>
            <a:b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如果不做任何的设置，线程的上下文类加载器默认就是系统上下文类加载器（</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AppClassLoader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SPI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接口的代码中使用线程上下文类加载器，就可以成功的加载到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SPI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实现的类。</a:t>
            </a:r>
          </a:p>
        </p:txBody>
      </p:sp>
    </p:spTree>
    <p:extLst>
      <p:ext uri="{BB962C8B-B14F-4D97-AF65-F5344CB8AC3E}">
        <p14:creationId xmlns:p14="http://schemas.microsoft.com/office/powerpoint/2010/main" val="135015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4968552" cy="346249"/>
          </a:xfrm>
          <a:prstGeom prst="rect">
            <a:avLst/>
          </a:prstGeom>
          <a:noFill/>
        </p:spPr>
        <p:txBody>
          <a:bodyPr wrap="square" lIns="68580" tIns="34290" rIns="68580" bIns="34290" rtlCol="0">
            <a:spAutoFit/>
          </a:bodyPr>
          <a:lstStyle/>
          <a:p>
            <a:pPr marL="0" lvl="1"/>
            <a:r>
              <a:rPr lang="zh-CN" altLang="en-US" b="1" dirty="0" smtClean="0">
                <a:latin typeface="微软雅黑" panose="020B0503020204020204" pitchFamily="34" charset="-122"/>
                <a:ea typeface="微软雅黑" panose="020B0503020204020204" pitchFamily="34" charset="-122"/>
              </a:rPr>
              <a:t>相关思考</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16</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16" name="矩形 15"/>
          <p:cNvSpPr/>
          <p:nvPr/>
        </p:nvSpPr>
        <p:spPr>
          <a:xfrm>
            <a:off x="1326197" y="1225372"/>
            <a:ext cx="6933021" cy="3323987"/>
          </a:xfrm>
          <a:prstGeom prst="rect">
            <a:avLst/>
          </a:prstGeom>
        </p:spPr>
        <p:txBody>
          <a:bodyPr wrap="square">
            <a:spAutoFit/>
          </a:bodyPr>
          <a:lstStyle/>
          <a:p>
            <a:pPr fontAlgn="ctr">
              <a:lnSpc>
                <a:spcPct val="150000"/>
              </a:lnSpc>
            </a:pP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Class</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文件格式</a:t>
            </a:r>
            <a:endPar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fontAlgn="ctr">
              <a:lnSpc>
                <a:spcPct val="150000"/>
              </a:lnSpc>
            </a:pP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pPr fontAlgn="ctr">
              <a:lnSpc>
                <a:spcPct val="150000"/>
              </a:lnSpc>
            </a:pPr>
            <a:r>
              <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rPr>
              <a:t>JAVA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堆栈 堆 方法区 静态区 </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final static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内存</a:t>
            </a: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分配</a:t>
            </a:r>
            <a:endPar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fontAlgn="ctr">
              <a:lnSpc>
                <a:spcPct val="150000"/>
              </a:lnSpc>
            </a:pP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pPr fontAlgn="ctr">
              <a:lnSpc>
                <a:spcPct val="150000"/>
              </a:lnSpc>
            </a:pP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值传递和引用</a:t>
            </a: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传递</a:t>
            </a:r>
            <a:endPar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fontAlgn="ctr">
              <a:lnSpc>
                <a:spcPct val="150000"/>
              </a:lnSpc>
            </a:pP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a:p>
            <a:pPr fontAlgn="ctr">
              <a:lnSpc>
                <a:spcPct val="150000"/>
              </a:lnSpc>
            </a:pPr>
            <a:r>
              <a:rPr lang="en-US" altLang="zh-CN" sz="1600" b="1" dirty="0" err="1" smtClean="0">
                <a:solidFill>
                  <a:schemeClr val="tx1">
                    <a:lumMod val="50000"/>
                    <a:lumOff val="50000"/>
                  </a:schemeClr>
                </a:solidFill>
                <a:latin typeface="微软雅黑" panose="020B0503020204020204" pitchFamily="34" charset="-122"/>
                <a:ea typeface="微软雅黑" panose="020B0503020204020204" pitchFamily="34" charset="-122"/>
              </a:rPr>
              <a:t>java.lang.String</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的</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intern()</a:t>
            </a: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方法</a:t>
            </a:r>
            <a:endPar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fontAlgn="ctr">
              <a:lnSpc>
                <a:spcPct val="150000"/>
              </a:lnSpc>
            </a:pP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endParaRPr>
          </a:p>
          <a:p>
            <a:pPr fontAlgn="ctr"/>
            <a:endParaRPr lang="zh-CN" altLang="en-US" dirty="0"/>
          </a:p>
        </p:txBody>
      </p:sp>
    </p:spTree>
    <p:extLst>
      <p:ext uri="{BB962C8B-B14F-4D97-AF65-F5344CB8AC3E}">
        <p14:creationId xmlns:p14="http://schemas.microsoft.com/office/powerpoint/2010/main" val="185363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52399" y="3363838"/>
            <a:ext cx="3169856" cy="1728192"/>
            <a:chOff x="5917425" y="3435846"/>
            <a:chExt cx="3226575" cy="1707654"/>
          </a:xfrm>
        </p:grpSpPr>
        <p:pic>
          <p:nvPicPr>
            <p:cNvPr id="3"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组合 4"/>
          <p:cNvGrpSpPr/>
          <p:nvPr/>
        </p:nvGrpSpPr>
        <p:grpSpPr>
          <a:xfrm>
            <a:off x="1396348" y="1189443"/>
            <a:ext cx="1698798" cy="1531660"/>
            <a:chOff x="3720691" y="2824413"/>
            <a:chExt cx="1341120" cy="1209172"/>
          </a:xfrm>
        </p:grpSpPr>
        <p:sp>
          <p:nvSpPr>
            <p:cNvPr id="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Freeform 5"/>
          <p:cNvSpPr>
            <a:spLocks/>
          </p:cNvSpPr>
          <p:nvPr/>
        </p:nvSpPr>
        <p:spPr bwMode="auto">
          <a:xfrm rot="1855731">
            <a:off x="1512676" y="1294325"/>
            <a:ext cx="1466142" cy="132189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1436" tIns="45718" rIns="91436" bIns="45718" numCol="1" anchor="t" anchorCtr="0" compatLnSpc="1">
            <a:prstTxWarp prst="textNoShape">
              <a:avLst/>
            </a:prstTxWarp>
          </a:bodyPr>
          <a:lstStyle/>
          <a:p>
            <a:endParaRPr lang="zh-CN" altLang="en-US"/>
          </a:p>
        </p:txBody>
      </p:sp>
      <p:grpSp>
        <p:nvGrpSpPr>
          <p:cNvPr id="9" name="Group 4"/>
          <p:cNvGrpSpPr>
            <a:grpSpLocks noChangeAspect="1"/>
          </p:cNvGrpSpPr>
          <p:nvPr/>
        </p:nvGrpSpPr>
        <p:grpSpPr bwMode="auto">
          <a:xfrm>
            <a:off x="2003662" y="1567281"/>
            <a:ext cx="484172" cy="775984"/>
            <a:chOff x="4638" y="-33"/>
            <a:chExt cx="667" cy="1069"/>
          </a:xfrm>
          <a:solidFill>
            <a:srgbClr val="C00000"/>
          </a:solidFill>
        </p:grpSpPr>
        <p:sp>
          <p:nvSpPr>
            <p:cNvPr id="10"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66"/>
              <a:endParaRPr lang="zh-CN" altLang="en-US" sz="1400">
                <a:solidFill>
                  <a:prstClr val="black"/>
                </a:solidFill>
              </a:endParaRPr>
            </a:p>
          </p:txBody>
        </p:sp>
        <p:sp>
          <p:nvSpPr>
            <p:cNvPr id="11"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66"/>
              <a:endParaRPr lang="zh-CN" altLang="en-US" sz="1400">
                <a:solidFill>
                  <a:prstClr val="black"/>
                </a:solidFill>
              </a:endParaRPr>
            </a:p>
          </p:txBody>
        </p:sp>
      </p:grpSp>
      <p:sp>
        <p:nvSpPr>
          <p:cNvPr id="12" name="矩形 11"/>
          <p:cNvSpPr/>
          <p:nvPr/>
        </p:nvSpPr>
        <p:spPr>
          <a:xfrm>
            <a:off x="1434904" y="3090317"/>
            <a:ext cx="1620948" cy="929481"/>
          </a:xfrm>
          <a:prstGeom prst="rect">
            <a:avLst/>
          </a:prstGeom>
        </p:spPr>
        <p:txBody>
          <a:bodyPr wrap="none" lIns="91436" tIns="45718" rIns="91436" bIns="45718">
            <a:spAutoFit/>
          </a:bodyPr>
          <a:lstStyle/>
          <a:p>
            <a:pPr algn="ctr">
              <a:lnSpc>
                <a:spcPct val="130000"/>
              </a:lnSpc>
              <a:defRPr/>
            </a:pPr>
            <a:r>
              <a:rPr lang="zh-CN" altLang="en-US" sz="28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a:t>
            </a:r>
            <a:r>
              <a:rPr lang="zh-CN" altLang="en-US" sz="28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en-US" altLang="zh-CN" sz="28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b="1" dirty="0"/>
              <a:t>CONTENTS</a:t>
            </a:r>
            <a:endParaRPr lang="zh-CN" altLang="en-US" b="1" dirty="0"/>
          </a:p>
        </p:txBody>
      </p:sp>
      <p:sp>
        <p:nvSpPr>
          <p:cNvPr id="13" name="矩形 12"/>
          <p:cNvSpPr/>
          <p:nvPr/>
        </p:nvSpPr>
        <p:spPr>
          <a:xfrm>
            <a:off x="4535488" y="0"/>
            <a:ext cx="4608512" cy="51640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cxnSp>
        <p:nvCxnSpPr>
          <p:cNvPr id="14" name="直接连接符 13"/>
          <p:cNvCxnSpPr/>
          <p:nvPr/>
        </p:nvCxnSpPr>
        <p:spPr>
          <a:xfrm flipH="1">
            <a:off x="6192182" y="3595897"/>
            <a:ext cx="13465" cy="18228"/>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228184" y="2833941"/>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205645" y="1260723"/>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205645" y="2073381"/>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256783" y="1074019"/>
            <a:ext cx="2376264" cy="458904"/>
          </a:xfrm>
          <a:prstGeom prst="rect">
            <a:avLst/>
          </a:prstGeom>
        </p:spPr>
        <p:txBody>
          <a:bodyPr wrap="square" lIns="91436" tIns="45718" rIns="91436" bIns="45718">
            <a:spAutoFit/>
          </a:bodyPr>
          <a:lstStyle/>
          <a:p>
            <a:pP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加载器介绍</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6256783" y="1847896"/>
            <a:ext cx="1338821" cy="369328"/>
          </a:xfrm>
          <a:prstGeom prst="rect">
            <a:avLst/>
          </a:prstGeom>
        </p:spPr>
        <p:txBody>
          <a:bodyPr wrap="none" lIns="91436" tIns="45718" rIns="91436" bIns="45718">
            <a:spAutoFit/>
          </a:bodyPr>
          <a:lstStyle/>
          <a:p>
            <a:pPr lvl="0" algn="ctr"/>
            <a:r>
              <a:rPr lang="zh-CN" altLang="en-US" b="1" dirty="0">
                <a:solidFill>
                  <a:prstClr val="white"/>
                </a:solidFill>
                <a:latin typeface="微软雅黑" panose="020B0503020204020204" pitchFamily="34" charset="-122"/>
                <a:ea typeface="微软雅黑" panose="020B0503020204020204" pitchFamily="34" charset="-122"/>
              </a:rPr>
              <a:t>我的</a:t>
            </a:r>
            <a:r>
              <a:rPr lang="zh-CN" altLang="en-US" b="1" dirty="0" smtClean="0">
                <a:solidFill>
                  <a:prstClr val="white"/>
                </a:solidFill>
                <a:latin typeface="微软雅黑" panose="020B0503020204020204" pitchFamily="34" charset="-122"/>
                <a:ea typeface="微软雅黑" panose="020B0503020204020204" pitchFamily="34" charset="-122"/>
              </a:rPr>
              <a:t>加载器</a:t>
            </a:r>
            <a:endParaRPr lang="en-US" altLang="zh-CN" b="1" dirty="0">
              <a:solidFill>
                <a:prstClr val="white"/>
              </a:solidFill>
              <a:latin typeface="微软雅黑" panose="020B0503020204020204" pitchFamily="34" charset="-122"/>
              <a:ea typeface="微软雅黑" panose="020B0503020204020204" pitchFamily="34" charset="-122"/>
            </a:endParaRPr>
          </a:p>
        </p:txBody>
      </p:sp>
      <p:sp>
        <p:nvSpPr>
          <p:cNvPr id="20" name="矩形 19"/>
          <p:cNvSpPr/>
          <p:nvPr/>
        </p:nvSpPr>
        <p:spPr>
          <a:xfrm>
            <a:off x="6256783" y="2630692"/>
            <a:ext cx="1338821" cy="369328"/>
          </a:xfrm>
          <a:prstGeom prst="rect">
            <a:avLst/>
          </a:prstGeom>
        </p:spPr>
        <p:txBody>
          <a:bodyPr wrap="none" lIns="91436" tIns="45718" rIns="91436" bIns="45718">
            <a:spAutoFit/>
          </a:bodyPr>
          <a:lstStyle/>
          <a:p>
            <a:pPr lvl="0" algn="ctr"/>
            <a:r>
              <a:rPr lang="zh-CN" altLang="en-US" b="1" dirty="0" smtClean="0">
                <a:solidFill>
                  <a:prstClr val="white"/>
                </a:solidFill>
                <a:latin typeface="微软雅黑" panose="020B0503020204020204" pitchFamily="34" charset="-122"/>
                <a:ea typeface="微软雅黑" panose="020B0503020204020204" pitchFamily="34" charset="-122"/>
              </a:rPr>
              <a:t>容器加载器</a:t>
            </a:r>
            <a:endParaRPr lang="en-US" altLang="zh-CN" b="1" dirty="0">
              <a:solidFill>
                <a:prstClr val="white"/>
              </a:solidFill>
              <a:latin typeface="微软雅黑" panose="020B0503020204020204" pitchFamily="34" charset="-122"/>
              <a:ea typeface="微软雅黑" panose="020B0503020204020204" pitchFamily="34" charset="-122"/>
            </a:endParaRPr>
          </a:p>
        </p:txBody>
      </p:sp>
      <p:sp>
        <p:nvSpPr>
          <p:cNvPr id="21" name="矩形 20"/>
          <p:cNvSpPr/>
          <p:nvPr/>
        </p:nvSpPr>
        <p:spPr>
          <a:xfrm>
            <a:off x="6256783" y="3360065"/>
            <a:ext cx="1338820" cy="458904"/>
          </a:xfrm>
          <a:prstGeom prst="rect">
            <a:avLst/>
          </a:prstGeom>
        </p:spPr>
        <p:txBody>
          <a:bodyPr wrap="none" lIns="91436" tIns="45718" rIns="91436" bIns="45718">
            <a:spAutoFit/>
          </a:bodyPr>
          <a:lstStyle/>
          <a:p>
            <a:pPr lvl="0">
              <a:lnSpc>
                <a:spcPct val="150000"/>
              </a:lnSpc>
            </a:pPr>
            <a:r>
              <a:rPr lang="zh-CN" altLang="en-US" b="1" dirty="0" smtClean="0">
                <a:solidFill>
                  <a:prstClr val="white"/>
                </a:solidFill>
                <a:latin typeface="微软雅黑" panose="020B0503020204020204" pitchFamily="34" charset="-122"/>
                <a:ea typeface="微软雅黑" panose="020B0503020204020204" pitchFamily="34" charset="-122"/>
              </a:rPr>
              <a:t>加载器案例</a:t>
            </a:r>
            <a:endParaRPr lang="en-US" altLang="zh-CN"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607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80000"/>
                    </a14:imgEffect>
                  </a14:imgLayer>
                </a14:imgProps>
              </a:ext>
              <a:ext uri="{28A0092B-C50C-407E-A947-70E740481C1C}">
                <a14:useLocalDpi xmlns:a14="http://schemas.microsoft.com/office/drawing/2010/main" val="0"/>
              </a:ext>
            </a:extLst>
          </a:blip>
          <a:stretch>
            <a:fillRect/>
          </a:stretch>
        </p:blipFill>
        <p:spPr>
          <a:xfrm>
            <a:off x="-30928" y="0"/>
            <a:ext cx="9161314" cy="5143500"/>
          </a:xfrm>
          <a:prstGeom prst="rect">
            <a:avLst/>
          </a:prstGeom>
        </p:spPr>
      </p:pic>
      <p:grpSp>
        <p:nvGrpSpPr>
          <p:cNvPr id="11" name="组合 10"/>
          <p:cNvGrpSpPr/>
          <p:nvPr/>
        </p:nvGrpSpPr>
        <p:grpSpPr>
          <a:xfrm flipH="1">
            <a:off x="-17315" y="3744351"/>
            <a:ext cx="2376773" cy="1296144"/>
            <a:chOff x="5917425" y="3435846"/>
            <a:chExt cx="3226575" cy="1707654"/>
          </a:xfrm>
        </p:grpSpPr>
        <p:pic>
          <p:nvPicPr>
            <p:cNvPr id="12" name="Picture 2"/>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 name="组合 14"/>
          <p:cNvGrpSpPr/>
          <p:nvPr/>
        </p:nvGrpSpPr>
        <p:grpSpPr>
          <a:xfrm>
            <a:off x="6286503" y="3543858"/>
            <a:ext cx="2847042" cy="1507180"/>
            <a:chOff x="5917425" y="3435846"/>
            <a:chExt cx="3226575" cy="1707654"/>
          </a:xfrm>
        </p:grpSpPr>
        <p:pic>
          <p:nvPicPr>
            <p:cNvPr id="18" name="Picture 2"/>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矩形 6"/>
          <p:cNvSpPr/>
          <p:nvPr/>
        </p:nvSpPr>
        <p:spPr>
          <a:xfrm>
            <a:off x="-17314" y="1437002"/>
            <a:ext cx="9161314" cy="2376264"/>
          </a:xfrm>
          <a:prstGeom prst="rect">
            <a:avLst/>
          </a:prstGeom>
          <a:solidFill>
            <a:schemeClr val="tx1">
              <a:lumMod val="95000"/>
              <a:lumOff val="5000"/>
              <a:alpha val="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grpSp>
        <p:nvGrpSpPr>
          <p:cNvPr id="16" name="组合 15"/>
          <p:cNvGrpSpPr/>
          <p:nvPr/>
        </p:nvGrpSpPr>
        <p:grpSpPr>
          <a:xfrm>
            <a:off x="2047177" y="2118310"/>
            <a:ext cx="1005578" cy="906879"/>
            <a:chOff x="3720691" y="2824413"/>
            <a:chExt cx="1341120" cy="1209172"/>
          </a:xfrm>
        </p:grpSpPr>
        <p:sp>
          <p:nvSpPr>
            <p:cNvPr id="8"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Freeform 89"/>
          <p:cNvSpPr>
            <a:spLocks noEditPoints="1"/>
          </p:cNvSpPr>
          <p:nvPr/>
        </p:nvSpPr>
        <p:spPr bwMode="auto">
          <a:xfrm>
            <a:off x="2435607" y="2380693"/>
            <a:ext cx="237184" cy="382112"/>
          </a:xfrm>
          <a:custGeom>
            <a:avLst/>
            <a:gdLst>
              <a:gd name="T0" fmla="*/ 70 w 124"/>
              <a:gd name="T1" fmla="*/ 160 h 200"/>
              <a:gd name="T2" fmla="*/ 70 w 124"/>
              <a:gd name="T3" fmla="*/ 184 h 200"/>
              <a:gd name="T4" fmla="*/ 97 w 124"/>
              <a:gd name="T5" fmla="*/ 184 h 200"/>
              <a:gd name="T6" fmla="*/ 97 w 124"/>
              <a:gd name="T7" fmla="*/ 200 h 200"/>
              <a:gd name="T8" fmla="*/ 25 w 124"/>
              <a:gd name="T9" fmla="*/ 200 h 200"/>
              <a:gd name="T10" fmla="*/ 25 w 124"/>
              <a:gd name="T11" fmla="*/ 184 h 200"/>
              <a:gd name="T12" fmla="*/ 53 w 124"/>
              <a:gd name="T13" fmla="*/ 184 h 200"/>
              <a:gd name="T14" fmla="*/ 53 w 124"/>
              <a:gd name="T15" fmla="*/ 160 h 200"/>
              <a:gd name="T16" fmla="*/ 0 w 124"/>
              <a:gd name="T17" fmla="*/ 98 h 200"/>
              <a:gd name="T18" fmla="*/ 0 w 124"/>
              <a:gd name="T19" fmla="*/ 76 h 200"/>
              <a:gd name="T20" fmla="*/ 17 w 124"/>
              <a:gd name="T21" fmla="*/ 76 h 200"/>
              <a:gd name="T22" fmla="*/ 17 w 124"/>
              <a:gd name="T23" fmla="*/ 98 h 200"/>
              <a:gd name="T24" fmla="*/ 30 w 124"/>
              <a:gd name="T25" fmla="*/ 130 h 200"/>
              <a:gd name="T26" fmla="*/ 62 w 124"/>
              <a:gd name="T27" fmla="*/ 144 h 200"/>
              <a:gd name="T28" fmla="*/ 94 w 124"/>
              <a:gd name="T29" fmla="*/ 130 h 200"/>
              <a:gd name="T30" fmla="*/ 105 w 124"/>
              <a:gd name="T31" fmla="*/ 98 h 200"/>
              <a:gd name="T32" fmla="*/ 105 w 124"/>
              <a:gd name="T33" fmla="*/ 76 h 200"/>
              <a:gd name="T34" fmla="*/ 124 w 124"/>
              <a:gd name="T35" fmla="*/ 76 h 200"/>
              <a:gd name="T36" fmla="*/ 124 w 124"/>
              <a:gd name="T37" fmla="*/ 98 h 200"/>
              <a:gd name="T38" fmla="*/ 70 w 124"/>
              <a:gd name="T39" fmla="*/ 160 h 200"/>
              <a:gd name="T40" fmla="*/ 63 w 124"/>
              <a:gd name="T41" fmla="*/ 132 h 200"/>
              <a:gd name="T42" fmla="*/ 29 w 124"/>
              <a:gd name="T43" fmla="*/ 97 h 200"/>
              <a:gd name="T44" fmla="*/ 29 w 124"/>
              <a:gd name="T45" fmla="*/ 88 h 200"/>
              <a:gd name="T46" fmla="*/ 77 w 124"/>
              <a:gd name="T47" fmla="*/ 88 h 200"/>
              <a:gd name="T48" fmla="*/ 77 w 124"/>
              <a:gd name="T49" fmla="*/ 80 h 200"/>
              <a:gd name="T50" fmla="*/ 29 w 124"/>
              <a:gd name="T51" fmla="*/ 80 h 200"/>
              <a:gd name="T52" fmla="*/ 29 w 124"/>
              <a:gd name="T53" fmla="*/ 64 h 200"/>
              <a:gd name="T54" fmla="*/ 77 w 124"/>
              <a:gd name="T55" fmla="*/ 64 h 200"/>
              <a:gd name="T56" fmla="*/ 77 w 124"/>
              <a:gd name="T57" fmla="*/ 56 h 200"/>
              <a:gd name="T58" fmla="*/ 29 w 124"/>
              <a:gd name="T59" fmla="*/ 56 h 200"/>
              <a:gd name="T60" fmla="*/ 29 w 124"/>
              <a:gd name="T61" fmla="*/ 44 h 200"/>
              <a:gd name="T62" fmla="*/ 77 w 124"/>
              <a:gd name="T63" fmla="*/ 44 h 200"/>
              <a:gd name="T64" fmla="*/ 77 w 124"/>
              <a:gd name="T65" fmla="*/ 36 h 200"/>
              <a:gd name="T66" fmla="*/ 29 w 124"/>
              <a:gd name="T67" fmla="*/ 36 h 200"/>
              <a:gd name="T68" fmla="*/ 63 w 124"/>
              <a:gd name="T69" fmla="*/ 0 h 200"/>
              <a:gd name="T70" fmla="*/ 97 w 124"/>
              <a:gd name="T71" fmla="*/ 36 h 200"/>
              <a:gd name="T72" fmla="*/ 97 w 124"/>
              <a:gd name="T73" fmla="*/ 97 h 200"/>
              <a:gd name="T74" fmla="*/ 63 w 124"/>
              <a:gd name="T75"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200">
                <a:moveTo>
                  <a:pt x="70" y="160"/>
                </a:moveTo>
                <a:cubicBezTo>
                  <a:pt x="70" y="184"/>
                  <a:pt x="70" y="184"/>
                  <a:pt x="70" y="184"/>
                </a:cubicBezTo>
                <a:cubicBezTo>
                  <a:pt x="97" y="184"/>
                  <a:pt x="97" y="184"/>
                  <a:pt x="97" y="184"/>
                </a:cubicBezTo>
                <a:cubicBezTo>
                  <a:pt x="97" y="200"/>
                  <a:pt x="97" y="200"/>
                  <a:pt x="97" y="200"/>
                </a:cubicBezTo>
                <a:cubicBezTo>
                  <a:pt x="25" y="200"/>
                  <a:pt x="25" y="200"/>
                  <a:pt x="25" y="200"/>
                </a:cubicBezTo>
                <a:cubicBezTo>
                  <a:pt x="25" y="184"/>
                  <a:pt x="25" y="184"/>
                  <a:pt x="25" y="184"/>
                </a:cubicBezTo>
                <a:cubicBezTo>
                  <a:pt x="53" y="184"/>
                  <a:pt x="53" y="184"/>
                  <a:pt x="53" y="184"/>
                </a:cubicBezTo>
                <a:cubicBezTo>
                  <a:pt x="53" y="160"/>
                  <a:pt x="53" y="160"/>
                  <a:pt x="53" y="160"/>
                </a:cubicBezTo>
                <a:cubicBezTo>
                  <a:pt x="23" y="156"/>
                  <a:pt x="0" y="130"/>
                  <a:pt x="0" y="98"/>
                </a:cubicBezTo>
                <a:cubicBezTo>
                  <a:pt x="0" y="76"/>
                  <a:pt x="0" y="76"/>
                  <a:pt x="0" y="76"/>
                </a:cubicBezTo>
                <a:cubicBezTo>
                  <a:pt x="17" y="76"/>
                  <a:pt x="17" y="76"/>
                  <a:pt x="17" y="76"/>
                </a:cubicBezTo>
                <a:cubicBezTo>
                  <a:pt x="17" y="98"/>
                  <a:pt x="17" y="98"/>
                  <a:pt x="17" y="98"/>
                </a:cubicBezTo>
                <a:cubicBezTo>
                  <a:pt x="17" y="111"/>
                  <a:pt x="22" y="122"/>
                  <a:pt x="30" y="130"/>
                </a:cubicBezTo>
                <a:cubicBezTo>
                  <a:pt x="38" y="139"/>
                  <a:pt x="49" y="144"/>
                  <a:pt x="62" y="144"/>
                </a:cubicBezTo>
                <a:cubicBezTo>
                  <a:pt x="75" y="144"/>
                  <a:pt x="86" y="139"/>
                  <a:pt x="94" y="130"/>
                </a:cubicBezTo>
                <a:cubicBezTo>
                  <a:pt x="102" y="122"/>
                  <a:pt x="105" y="111"/>
                  <a:pt x="105" y="98"/>
                </a:cubicBezTo>
                <a:cubicBezTo>
                  <a:pt x="105" y="76"/>
                  <a:pt x="105" y="76"/>
                  <a:pt x="105" y="76"/>
                </a:cubicBezTo>
                <a:cubicBezTo>
                  <a:pt x="124" y="76"/>
                  <a:pt x="124" y="76"/>
                  <a:pt x="124" y="76"/>
                </a:cubicBezTo>
                <a:cubicBezTo>
                  <a:pt x="124" y="98"/>
                  <a:pt x="124" y="98"/>
                  <a:pt x="124" y="98"/>
                </a:cubicBezTo>
                <a:cubicBezTo>
                  <a:pt x="124" y="130"/>
                  <a:pt x="100" y="156"/>
                  <a:pt x="70" y="160"/>
                </a:cubicBezTo>
                <a:close/>
                <a:moveTo>
                  <a:pt x="63" y="132"/>
                </a:moveTo>
                <a:cubicBezTo>
                  <a:pt x="45" y="132"/>
                  <a:pt x="29" y="116"/>
                  <a:pt x="29" y="97"/>
                </a:cubicBezTo>
                <a:cubicBezTo>
                  <a:pt x="29" y="88"/>
                  <a:pt x="29" y="88"/>
                  <a:pt x="29" y="88"/>
                </a:cubicBezTo>
                <a:cubicBezTo>
                  <a:pt x="77" y="88"/>
                  <a:pt x="77" y="88"/>
                  <a:pt x="77" y="88"/>
                </a:cubicBezTo>
                <a:cubicBezTo>
                  <a:pt x="77" y="80"/>
                  <a:pt x="77" y="80"/>
                  <a:pt x="77" y="80"/>
                </a:cubicBezTo>
                <a:cubicBezTo>
                  <a:pt x="29" y="80"/>
                  <a:pt x="29" y="80"/>
                  <a:pt x="29" y="80"/>
                </a:cubicBezTo>
                <a:cubicBezTo>
                  <a:pt x="29" y="64"/>
                  <a:pt x="29" y="64"/>
                  <a:pt x="29" y="64"/>
                </a:cubicBezTo>
                <a:cubicBezTo>
                  <a:pt x="77" y="64"/>
                  <a:pt x="77" y="64"/>
                  <a:pt x="77" y="64"/>
                </a:cubicBezTo>
                <a:cubicBezTo>
                  <a:pt x="77" y="56"/>
                  <a:pt x="77" y="56"/>
                  <a:pt x="77" y="56"/>
                </a:cubicBezTo>
                <a:cubicBezTo>
                  <a:pt x="29" y="56"/>
                  <a:pt x="29" y="56"/>
                  <a:pt x="29" y="56"/>
                </a:cubicBezTo>
                <a:cubicBezTo>
                  <a:pt x="29" y="44"/>
                  <a:pt x="29" y="44"/>
                  <a:pt x="29" y="44"/>
                </a:cubicBezTo>
                <a:cubicBezTo>
                  <a:pt x="77" y="44"/>
                  <a:pt x="77" y="44"/>
                  <a:pt x="77" y="44"/>
                </a:cubicBezTo>
                <a:cubicBezTo>
                  <a:pt x="77" y="36"/>
                  <a:pt x="77" y="36"/>
                  <a:pt x="77" y="36"/>
                </a:cubicBezTo>
                <a:cubicBezTo>
                  <a:pt x="29" y="36"/>
                  <a:pt x="29" y="36"/>
                  <a:pt x="29" y="36"/>
                </a:cubicBezTo>
                <a:cubicBezTo>
                  <a:pt x="30" y="17"/>
                  <a:pt x="46" y="0"/>
                  <a:pt x="63" y="0"/>
                </a:cubicBezTo>
                <a:cubicBezTo>
                  <a:pt x="82" y="0"/>
                  <a:pt x="97" y="16"/>
                  <a:pt x="97" y="36"/>
                </a:cubicBezTo>
                <a:cubicBezTo>
                  <a:pt x="97" y="97"/>
                  <a:pt x="97" y="97"/>
                  <a:pt x="97" y="97"/>
                </a:cubicBezTo>
                <a:cubicBezTo>
                  <a:pt x="97" y="116"/>
                  <a:pt x="82" y="132"/>
                  <a:pt x="63" y="132"/>
                </a:cubicBezTo>
                <a:close/>
              </a:path>
            </a:pathLst>
          </a:custGeom>
          <a:solidFill>
            <a:srgbClr val="C00000"/>
          </a:solidFill>
          <a:ln>
            <a:noFill/>
          </a:ln>
          <a:extLst/>
        </p:spPr>
        <p:txBody>
          <a:bodyPr vert="horz" wrap="square" lIns="68562" tIns="34281" rIns="68562" bIns="34281" numCol="1" anchor="t" anchorCtr="0" compatLnSpc="1">
            <a:prstTxWarp prst="textNoShape">
              <a:avLst/>
            </a:prstTxWarp>
          </a:bodyPr>
          <a:lstStyle/>
          <a:p>
            <a:endParaRPr lang="zh-CN" altLang="en-US"/>
          </a:p>
        </p:txBody>
      </p:sp>
      <p:sp>
        <p:nvSpPr>
          <p:cNvPr id="19" name="TextBox 7"/>
          <p:cNvSpPr>
            <a:spLocks noChangeArrowheads="1"/>
          </p:cNvSpPr>
          <p:nvPr/>
        </p:nvSpPr>
        <p:spPr bwMode="auto">
          <a:xfrm>
            <a:off x="3181481" y="2301721"/>
            <a:ext cx="4102914" cy="7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4900" b="1" dirty="0">
                <a:solidFill>
                  <a:srgbClr val="414455"/>
                </a:solidFill>
                <a:latin typeface="微软雅黑" pitchFamily="34" charset="-122"/>
                <a:ea typeface="微软雅黑" pitchFamily="34" charset="-122"/>
                <a:sym typeface="微软雅黑" pitchFamily="34" charset="-122"/>
              </a:rPr>
              <a:t>谢谢您的指导</a:t>
            </a:r>
          </a:p>
        </p:txBody>
      </p:sp>
      <p:sp>
        <p:nvSpPr>
          <p:cNvPr id="20" name="TextBox 7"/>
          <p:cNvSpPr>
            <a:spLocks noChangeArrowheads="1"/>
          </p:cNvSpPr>
          <p:nvPr/>
        </p:nvSpPr>
        <p:spPr bwMode="auto">
          <a:xfrm>
            <a:off x="3181481" y="2094406"/>
            <a:ext cx="3832954" cy="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en-US" altLang="zh-CN" sz="1500" dirty="0">
                <a:solidFill>
                  <a:srgbClr val="414455"/>
                </a:solidFill>
                <a:latin typeface="方正兰亭黑简体" panose="02000000000000000000" pitchFamily="2" charset="-122"/>
                <a:ea typeface="方正兰亭黑简体" panose="02000000000000000000" pitchFamily="2" charset="-122"/>
                <a:cs typeface="LilyUPC" pitchFamily="34" charset="-34"/>
                <a:sym typeface="微软雅黑" pitchFamily="34" charset="-122"/>
              </a:rPr>
              <a:t>THANK YOU FOR YOUR GUIDANCE.</a:t>
            </a:r>
            <a:endParaRPr lang="zh-CN" altLang="en-US" sz="1500" dirty="0">
              <a:solidFill>
                <a:srgbClr val="414455"/>
              </a:solidFill>
              <a:latin typeface="方正兰亭黑简体" panose="02000000000000000000" pitchFamily="2" charset="-122"/>
              <a:ea typeface="方正兰亭黑简体" panose="02000000000000000000" pitchFamily="2" charset="-122"/>
              <a:cs typeface="LilyUPC" pitchFamily="34" charset="-34"/>
              <a:sym typeface="微软雅黑" pitchFamily="34" charset="-122"/>
            </a:endParaRPr>
          </a:p>
        </p:txBody>
      </p:sp>
      <p:sp>
        <p:nvSpPr>
          <p:cNvPr id="25" name="Freeform 5"/>
          <p:cNvSpPr>
            <a:spLocks/>
          </p:cNvSpPr>
          <p:nvPr/>
        </p:nvSpPr>
        <p:spPr bwMode="auto">
          <a:xfrm rot="1855731">
            <a:off x="2119771" y="2176476"/>
            <a:ext cx="867861" cy="78268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68562" tIns="34281" rIns="68562" bIns="34281"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674401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2" presetClass="emph" presetSubtype="0" fill="hold" nodeType="afterEffect">
                                  <p:stCondLst>
                                    <p:cond delay="0"/>
                                  </p:stCondLst>
                                  <p:childTnLst>
                                    <p:animRot by="120000">
                                      <p:cBhvr>
                                        <p:cTn id="11" dur="100" fill="hold">
                                          <p:stCondLst>
                                            <p:cond delay="0"/>
                                          </p:stCondLst>
                                        </p:cTn>
                                        <p:tgtEl>
                                          <p:spTgt spid="16"/>
                                        </p:tgtEl>
                                        <p:attrNameLst>
                                          <p:attrName>r</p:attrName>
                                        </p:attrNameLst>
                                      </p:cBhvr>
                                    </p:animRot>
                                    <p:animRot by="-240000">
                                      <p:cBhvr>
                                        <p:cTn id="12" dur="200" fill="hold">
                                          <p:stCondLst>
                                            <p:cond delay="200"/>
                                          </p:stCondLst>
                                        </p:cTn>
                                        <p:tgtEl>
                                          <p:spTgt spid="16"/>
                                        </p:tgtEl>
                                        <p:attrNameLst>
                                          <p:attrName>r</p:attrName>
                                        </p:attrNameLst>
                                      </p:cBhvr>
                                    </p:animRot>
                                    <p:animRot by="240000">
                                      <p:cBhvr>
                                        <p:cTn id="13" dur="200" fill="hold">
                                          <p:stCondLst>
                                            <p:cond delay="400"/>
                                          </p:stCondLst>
                                        </p:cTn>
                                        <p:tgtEl>
                                          <p:spTgt spid="16"/>
                                        </p:tgtEl>
                                        <p:attrNameLst>
                                          <p:attrName>r</p:attrName>
                                        </p:attrNameLst>
                                      </p:cBhvr>
                                    </p:animRot>
                                    <p:animRot by="-240000">
                                      <p:cBhvr>
                                        <p:cTn id="14" dur="200" fill="hold">
                                          <p:stCondLst>
                                            <p:cond delay="600"/>
                                          </p:stCondLst>
                                        </p:cTn>
                                        <p:tgtEl>
                                          <p:spTgt spid="16"/>
                                        </p:tgtEl>
                                        <p:attrNameLst>
                                          <p:attrName>r</p:attrName>
                                        </p:attrNameLst>
                                      </p:cBhvr>
                                    </p:animRot>
                                    <p:animRot by="120000">
                                      <p:cBhvr>
                                        <p:cTn id="15" dur="200" fill="hold">
                                          <p:stCondLst>
                                            <p:cond delay="800"/>
                                          </p:stCondLst>
                                        </p:cTn>
                                        <p:tgtEl>
                                          <p:spTgt spid="16"/>
                                        </p:tgtEl>
                                        <p:attrNameLst>
                                          <p:attrName>r</p:attrName>
                                        </p:attrNameLst>
                                      </p:cBhvr>
                                    </p:animRo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heel(1)">
                                      <p:cBhvr>
                                        <p:cTn id="19" dur="2000"/>
                                        <p:tgtEl>
                                          <p:spTgt spid="25"/>
                                        </p:tgtEl>
                                      </p:cBhvr>
                                    </p:animEffect>
                                  </p:childTnLst>
                                </p:cTn>
                              </p:par>
                              <p:par>
                                <p:cTn id="20" presetID="2" presetClass="entr" presetSubtype="8"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par>
                                <p:cTn id="24" presetID="38" presetClass="entr" presetSubtype="0" accel="50000" fill="hold" grpId="0" nodeType="withEffect">
                                  <p:stCondLst>
                                    <p:cond delay="1000"/>
                                  </p:stCondLst>
                                  <p:iterate type="lt">
                                    <p:tmPct val="50000"/>
                                  </p:iterate>
                                  <p:childTnLst>
                                    <p:set>
                                      <p:cBhvr>
                                        <p:cTn id="25" dur="1" fill="hold">
                                          <p:stCondLst>
                                            <p:cond delay="0"/>
                                          </p:stCondLst>
                                        </p:cTn>
                                        <p:tgtEl>
                                          <p:spTgt spid="20"/>
                                        </p:tgtEl>
                                        <p:attrNameLst>
                                          <p:attrName>style.visibility</p:attrName>
                                        </p:attrNameLst>
                                      </p:cBhvr>
                                      <p:to>
                                        <p:strVal val="visible"/>
                                      </p:to>
                                    </p:set>
                                    <p:set>
                                      <p:cBhvr>
                                        <p:cTn id="26" dur="114" fill="hold">
                                          <p:stCondLst>
                                            <p:cond delay="0"/>
                                          </p:stCondLst>
                                        </p:cTn>
                                        <p:tgtEl>
                                          <p:spTgt spid="20"/>
                                        </p:tgtEl>
                                        <p:attrNameLst>
                                          <p:attrName>style.rotation</p:attrName>
                                        </p:attrNameLst>
                                      </p:cBhvr>
                                      <p:to>
                                        <p:strVal val="-45.0"/>
                                      </p:to>
                                    </p:set>
                                    <p:anim calcmode="lin" valueType="num">
                                      <p:cBhvr>
                                        <p:cTn id="27" dur="114" fill="hold">
                                          <p:stCondLst>
                                            <p:cond delay="114"/>
                                          </p:stCondLst>
                                        </p:cTn>
                                        <p:tgtEl>
                                          <p:spTgt spid="20"/>
                                        </p:tgtEl>
                                        <p:attrNameLst>
                                          <p:attrName>style.rotation</p:attrName>
                                        </p:attrNameLst>
                                      </p:cBhvr>
                                      <p:tavLst>
                                        <p:tav tm="0">
                                          <p:val>
                                            <p:fltVal val="-45"/>
                                          </p:val>
                                        </p:tav>
                                        <p:tav tm="69900">
                                          <p:val>
                                            <p:fltVal val="45"/>
                                          </p:val>
                                        </p:tav>
                                        <p:tav tm="100000">
                                          <p:val>
                                            <p:fltVal val="0"/>
                                          </p:val>
                                        </p:tav>
                                      </p:tavLst>
                                    </p:anim>
                                    <p:anim calcmode="lin" valueType="num">
                                      <p:cBhvr>
                                        <p:cTn id="28" dur="114" fill="hold">
                                          <p:stCondLst>
                                            <p:cond delay="0"/>
                                          </p:stCondLst>
                                        </p:cTn>
                                        <p:tgtEl>
                                          <p:spTgt spid="20"/>
                                        </p:tgtEl>
                                        <p:attrNameLst>
                                          <p:attrName>ppt_y</p:attrName>
                                        </p:attrNameLst>
                                      </p:cBhvr>
                                      <p:tavLst>
                                        <p:tav tm="0">
                                          <p:val>
                                            <p:strVal val="#ppt_y-1"/>
                                          </p:val>
                                        </p:tav>
                                        <p:tav tm="100000">
                                          <p:val>
                                            <p:strVal val="#ppt_y-(0.354*#ppt_w-0.172*#ppt_h)"/>
                                          </p:val>
                                        </p:tav>
                                      </p:tavLst>
                                    </p:anim>
                                    <p:anim calcmode="lin" valueType="num">
                                      <p:cBhvr>
                                        <p:cTn id="29" dur="39" decel="50000" autoRev="1" fill="hold">
                                          <p:stCondLst>
                                            <p:cond delay="114"/>
                                          </p:stCondLst>
                                        </p:cTn>
                                        <p:tgtEl>
                                          <p:spTgt spid="20"/>
                                        </p:tgtEl>
                                        <p:attrNameLst>
                                          <p:attrName>ppt_y</p:attrName>
                                        </p:attrNameLst>
                                      </p:cBhvr>
                                      <p:tavLst>
                                        <p:tav tm="0">
                                          <p:val>
                                            <p:strVal val="#ppt_y-(0.354*#ppt_w-0.172*#ppt_h)"/>
                                          </p:val>
                                        </p:tav>
                                        <p:tav tm="100000">
                                          <p:val>
                                            <p:strVal val="#ppt_y-(0.354*#ppt_w-0.172*#ppt_h)-#ppt_h/2"/>
                                          </p:val>
                                        </p:tav>
                                      </p:tavLst>
                                    </p:anim>
                                    <p:anim calcmode="lin" valueType="num">
                                      <p:cBhvr>
                                        <p:cTn id="30" dur="34" fill="hold">
                                          <p:stCondLst>
                                            <p:cond delay="216"/>
                                          </p:stCondLst>
                                        </p:cTn>
                                        <p:tgtEl>
                                          <p:spTgt spid="20"/>
                                        </p:tgtEl>
                                        <p:attrNameLst>
                                          <p:attrName>ppt_y</p:attrName>
                                        </p:attrNameLst>
                                      </p:cBhvr>
                                      <p:tavLst>
                                        <p:tav tm="0">
                                          <p:val>
                                            <p:strVal val="#ppt_y-(0.354*#ppt_w-0.172*#ppt_h)"/>
                                          </p:val>
                                        </p:tav>
                                        <p:tav tm="100000">
                                          <p:val>
                                            <p:strVal val="#ppt_y"/>
                                          </p:val>
                                        </p:tav>
                                      </p:tavLst>
                                    </p:anim>
                                  </p:childTnLst>
                                </p:cTn>
                              </p:par>
                              <p:par>
                                <p:cTn id="31" presetID="52" presetClass="entr" presetSubtype="0" fill="hold" grpId="0" nodeType="withEffect">
                                  <p:stCondLst>
                                    <p:cond delay="1500"/>
                                  </p:stCondLst>
                                  <p:iterate type="lt">
                                    <p:tmPct val="10000"/>
                                  </p:iterate>
                                  <p:childTnLst>
                                    <p:set>
                                      <p:cBhvr>
                                        <p:cTn id="32" dur="1" fill="hold">
                                          <p:stCondLst>
                                            <p:cond delay="0"/>
                                          </p:stCondLst>
                                        </p:cTn>
                                        <p:tgtEl>
                                          <p:spTgt spid="19"/>
                                        </p:tgtEl>
                                        <p:attrNameLst>
                                          <p:attrName>style.visibility</p:attrName>
                                        </p:attrNameLst>
                                      </p:cBhvr>
                                      <p:to>
                                        <p:strVal val="visible"/>
                                      </p:to>
                                    </p:set>
                                    <p:animScale>
                                      <p:cBhvr>
                                        <p:cTn id="33"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9"/>
                                        </p:tgtEl>
                                        <p:attrNameLst>
                                          <p:attrName>ppt_x</p:attrName>
                                          <p:attrName>ppt_y</p:attrName>
                                        </p:attrNameLst>
                                      </p:cBhvr>
                                    </p:animMotion>
                                    <p:animEffect transition="in" filter="fade">
                                      <p:cBhvr>
                                        <p:cTn id="3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1872208" cy="346249"/>
          </a:xfrm>
          <a:prstGeom prst="rect">
            <a:avLst/>
          </a:prstGeom>
          <a:noFill/>
        </p:spPr>
        <p:txBody>
          <a:bodyPr wrap="square" lIns="68580" tIns="34290" rIns="68580" bIns="34290" rtlCol="0">
            <a:spAutoFit/>
          </a:bodyPr>
          <a:lstStyle/>
          <a:p>
            <a:pPr marL="0" lvl="1"/>
            <a:r>
              <a:rPr lang="en-US" altLang="zh-CN" b="1" dirty="0">
                <a:latin typeface="微软雅黑" panose="020B0503020204020204" pitchFamily="34" charset="-122"/>
                <a:ea typeface="微软雅黑" panose="020B0503020204020204" pitchFamily="34" charset="-122"/>
              </a:rPr>
              <a:t>JAVA</a:t>
            </a:r>
            <a:r>
              <a:rPr lang="zh-CN" altLang="en-US" b="1" dirty="0">
                <a:latin typeface="微软雅黑" panose="020B0503020204020204" pitchFamily="34" charset="-122"/>
                <a:ea typeface="微软雅黑" panose="020B0503020204020204" pitchFamily="34" charset="-122"/>
              </a:rPr>
              <a:t>类装载方式</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01</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16" name="TextBox 15"/>
          <p:cNvSpPr txBox="1"/>
          <p:nvPr/>
        </p:nvSpPr>
        <p:spPr>
          <a:xfrm>
            <a:off x="1763688" y="1635646"/>
            <a:ext cx="5112568" cy="1384995"/>
          </a:xfrm>
          <a:prstGeom prst="rect">
            <a:avLst/>
          </a:prstGeom>
          <a:noFill/>
        </p:spPr>
        <p:txBody>
          <a:bodyPr wrap="square" rtlCol="0">
            <a:spAutoFit/>
          </a:bodyPr>
          <a:lstStyle/>
          <a:p>
            <a:pPr algn="ct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隐式</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装载  </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VS  </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显式装载</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3329957" y="3075766"/>
            <a:ext cx="1980029" cy="400110"/>
          </a:xfrm>
          <a:prstGeom prst="rect">
            <a:avLst/>
          </a:prstGeom>
        </p:spPr>
        <p:txBody>
          <a:bodyPr wrap="none">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类加载的动态性</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27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1872208" cy="346249"/>
          </a:xfrm>
          <a:prstGeom prst="rect">
            <a:avLst/>
          </a:prstGeom>
          <a:noFill/>
        </p:spPr>
        <p:txBody>
          <a:bodyPr wrap="square" lIns="68580" tIns="34290" rIns="68580" bIns="34290" rtlCol="0">
            <a:spAutoFit/>
          </a:bodyPr>
          <a:lstStyle/>
          <a:p>
            <a:pPr marL="0" lvl="1"/>
            <a:r>
              <a:rPr lang="en-US" altLang="zh-CN" b="1" dirty="0">
                <a:latin typeface="微软雅黑" panose="020B0503020204020204" pitchFamily="34" charset="-122"/>
                <a:ea typeface="微软雅黑" panose="020B0503020204020204" pitchFamily="34" charset="-122"/>
              </a:rPr>
              <a:t>JAVA</a:t>
            </a:r>
            <a:r>
              <a:rPr lang="zh-CN" altLang="en-US" b="1" dirty="0">
                <a:latin typeface="微软雅黑" panose="020B0503020204020204" pitchFamily="34" charset="-122"/>
                <a:ea typeface="微软雅黑" panose="020B0503020204020204" pitchFamily="34" charset="-122"/>
              </a:rPr>
              <a:t>类</a:t>
            </a:r>
            <a:r>
              <a:rPr lang="zh-CN" altLang="en-US" b="1" dirty="0" smtClean="0">
                <a:latin typeface="微软雅黑" panose="020B0503020204020204" pitchFamily="34" charset="-122"/>
                <a:ea typeface="微软雅黑" panose="020B0503020204020204" pitchFamily="34" charset="-122"/>
              </a:rPr>
              <a:t>装载器</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02</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18" name="矩形 17"/>
          <p:cNvSpPr/>
          <p:nvPr/>
        </p:nvSpPr>
        <p:spPr>
          <a:xfrm>
            <a:off x="3707904" y="1714655"/>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Extension</a:t>
            </a:r>
          </a:p>
          <a:p>
            <a:pPr algn="ctr"/>
            <a:r>
              <a:rPr lang="en-US" altLang="zh-CN" sz="1200" dirty="0" smtClean="0">
                <a:solidFill>
                  <a:schemeClr val="tx1"/>
                </a:solidFill>
              </a:rPr>
              <a:t> Class Loader</a:t>
            </a:r>
            <a:endParaRPr lang="zh-CN" altLang="en-US" sz="1200" dirty="0">
              <a:solidFill>
                <a:schemeClr val="tx1"/>
              </a:solidFill>
            </a:endParaRPr>
          </a:p>
        </p:txBody>
      </p:sp>
      <p:sp>
        <p:nvSpPr>
          <p:cNvPr id="19" name="矩形 18"/>
          <p:cNvSpPr/>
          <p:nvPr/>
        </p:nvSpPr>
        <p:spPr>
          <a:xfrm>
            <a:off x="5151472" y="1840071"/>
            <a:ext cx="2501006" cy="400110"/>
          </a:xfrm>
          <a:prstGeom prst="rect">
            <a:avLst/>
          </a:prstGeom>
        </p:spPr>
        <p:txBody>
          <a:bodyPr wrap="none">
            <a:spAutoFit/>
          </a:bodyPr>
          <a:lstStyle/>
          <a:p>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$JAVA_HOME/</a:t>
            </a:r>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jre</a:t>
            </a:r>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/lib/</a:t>
            </a:r>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ext</a:t>
            </a:r>
            <a:r>
              <a:rPr lang="en-US" altLang="zh-CN" sz="1000" b="1" dirty="0">
                <a:solidFill>
                  <a:schemeClr val="bg1">
                    <a:lumMod val="50000"/>
                  </a:schemeClr>
                </a:solidFill>
                <a:latin typeface="微软雅黑" panose="020B0503020204020204" pitchFamily="34" charset="-122"/>
                <a:ea typeface="微软雅黑" panose="020B0503020204020204" pitchFamily="34" charset="-122"/>
              </a:rPr>
              <a:t> </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java.ext.dirs</a:t>
            </a: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系统变量指定的路径中类库</a:t>
            </a:r>
          </a:p>
        </p:txBody>
      </p:sp>
      <p:sp>
        <p:nvSpPr>
          <p:cNvPr id="20" name="矩形 19"/>
          <p:cNvSpPr/>
          <p:nvPr/>
        </p:nvSpPr>
        <p:spPr>
          <a:xfrm>
            <a:off x="3716288" y="937952"/>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Bootstrap</a:t>
            </a:r>
          </a:p>
          <a:p>
            <a:pPr algn="ctr"/>
            <a:r>
              <a:rPr lang="en-US" altLang="zh-CN" sz="1200" dirty="0" smtClean="0">
                <a:solidFill>
                  <a:schemeClr val="tx1"/>
                </a:solidFill>
              </a:rPr>
              <a:t>Class Loader</a:t>
            </a:r>
            <a:endParaRPr lang="zh-CN" altLang="en-US" sz="1200" dirty="0">
              <a:solidFill>
                <a:schemeClr val="tx1"/>
              </a:solidFill>
            </a:endParaRPr>
          </a:p>
        </p:txBody>
      </p:sp>
      <p:sp>
        <p:nvSpPr>
          <p:cNvPr id="21" name="矩形 20"/>
          <p:cNvSpPr/>
          <p:nvPr/>
        </p:nvSpPr>
        <p:spPr>
          <a:xfrm>
            <a:off x="5151472" y="1063368"/>
            <a:ext cx="3581430" cy="400110"/>
          </a:xfrm>
          <a:prstGeom prst="rect">
            <a:avLst/>
          </a:prstGeom>
        </p:spPr>
        <p:txBody>
          <a:bodyPr wrap="none">
            <a:spAutoFit/>
          </a:bodyPr>
          <a:lstStyle/>
          <a:p>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$JAVA_HOME/</a:t>
            </a:r>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jre</a:t>
            </a:r>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lib,$JAVA_HOME</a:t>
            </a:r>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jre</a:t>
            </a:r>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/classes</a:t>
            </a: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中的</a:t>
            </a: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类</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1000" b="1" dirty="0">
                <a:solidFill>
                  <a:schemeClr val="bg1">
                    <a:lumMod val="50000"/>
                  </a:schemeClr>
                </a:solidFill>
                <a:latin typeface="微软雅黑" panose="020B0503020204020204" pitchFamily="34" charset="-122"/>
                <a:ea typeface="微软雅黑" panose="020B0503020204020204" pitchFamily="34" charset="-122"/>
              </a:rPr>
              <a:t>-</a:t>
            </a:r>
            <a:r>
              <a:rPr lang="en-US" altLang="zh-CN" sz="1000" b="1" dirty="0" err="1">
                <a:solidFill>
                  <a:schemeClr val="bg1">
                    <a:lumMod val="50000"/>
                  </a:schemeClr>
                </a:solidFill>
                <a:latin typeface="微软雅黑" panose="020B0503020204020204" pitchFamily="34" charset="-122"/>
                <a:ea typeface="微软雅黑" panose="020B0503020204020204" pitchFamily="34" charset="-122"/>
              </a:rPr>
              <a:t>Xbootclasspath</a:t>
            </a: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参数指定的</a:t>
            </a: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路径</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3701420" y="2506743"/>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Application</a:t>
            </a:r>
          </a:p>
          <a:p>
            <a:pPr algn="ctr"/>
            <a:r>
              <a:rPr lang="en-US" altLang="zh-CN" sz="1200" dirty="0" smtClean="0">
                <a:solidFill>
                  <a:schemeClr val="tx1"/>
                </a:solidFill>
              </a:rPr>
              <a:t> Class Loader</a:t>
            </a:r>
            <a:endParaRPr lang="zh-CN" altLang="en-US" sz="1200" dirty="0">
              <a:solidFill>
                <a:schemeClr val="tx1"/>
              </a:solidFill>
            </a:endParaRPr>
          </a:p>
        </p:txBody>
      </p:sp>
      <p:sp>
        <p:nvSpPr>
          <p:cNvPr id="23" name="矩形 22"/>
          <p:cNvSpPr/>
          <p:nvPr/>
        </p:nvSpPr>
        <p:spPr>
          <a:xfrm>
            <a:off x="5151472" y="2663843"/>
            <a:ext cx="1037463" cy="246221"/>
          </a:xfrm>
          <a:prstGeom prst="rect">
            <a:avLst/>
          </a:prstGeom>
        </p:spPr>
        <p:txBody>
          <a:bodyPr wrap="none">
            <a:spAutoFit/>
          </a:bodyPr>
          <a:lstStyle/>
          <a:p>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$CLASSPATH</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041233" y="3223322"/>
            <a:ext cx="7289839" cy="350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069572" y="3442847"/>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User-Defined</a:t>
            </a:r>
          </a:p>
          <a:p>
            <a:pPr algn="ctr"/>
            <a:r>
              <a:rPr lang="en-US" altLang="zh-CN" sz="1200" dirty="0" smtClean="0">
                <a:solidFill>
                  <a:schemeClr val="tx1"/>
                </a:solidFill>
              </a:rPr>
              <a:t> Class Loader</a:t>
            </a:r>
            <a:endParaRPr lang="zh-CN" altLang="en-US" sz="1200" dirty="0">
              <a:solidFill>
                <a:schemeClr val="tx1"/>
              </a:solidFill>
            </a:endParaRPr>
          </a:p>
        </p:txBody>
      </p:sp>
      <p:sp>
        <p:nvSpPr>
          <p:cNvPr id="27" name="矩形 26"/>
          <p:cNvSpPr/>
          <p:nvPr/>
        </p:nvSpPr>
        <p:spPr>
          <a:xfrm>
            <a:off x="2348136" y="4234935"/>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User-Defined</a:t>
            </a:r>
          </a:p>
          <a:p>
            <a:pPr algn="ctr"/>
            <a:r>
              <a:rPr lang="en-US" altLang="zh-CN" sz="1200" dirty="0" smtClean="0">
                <a:solidFill>
                  <a:schemeClr val="tx1"/>
                </a:solidFill>
              </a:rPr>
              <a:t> Class Loader</a:t>
            </a:r>
            <a:endParaRPr lang="zh-CN" altLang="en-US" sz="1200" dirty="0">
              <a:solidFill>
                <a:schemeClr val="tx1"/>
              </a:solidFill>
            </a:endParaRPr>
          </a:p>
        </p:txBody>
      </p:sp>
      <p:sp>
        <p:nvSpPr>
          <p:cNvPr id="28" name="矩形 27"/>
          <p:cNvSpPr/>
          <p:nvPr/>
        </p:nvSpPr>
        <p:spPr>
          <a:xfrm>
            <a:off x="2348136" y="3442847"/>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User-Defined</a:t>
            </a:r>
          </a:p>
          <a:p>
            <a:pPr algn="ctr"/>
            <a:r>
              <a:rPr lang="en-US" altLang="zh-CN" sz="1200" dirty="0" smtClean="0">
                <a:solidFill>
                  <a:schemeClr val="tx1"/>
                </a:solidFill>
              </a:rPr>
              <a:t> Class Loader</a:t>
            </a:r>
            <a:endParaRPr lang="zh-CN" altLang="en-US" sz="1200" dirty="0">
              <a:solidFill>
                <a:schemeClr val="tx1"/>
              </a:solidFill>
            </a:endParaRPr>
          </a:p>
        </p:txBody>
      </p:sp>
      <p:cxnSp>
        <p:nvCxnSpPr>
          <p:cNvPr id="30" name="直接箭头连接符 29"/>
          <p:cNvCxnSpPr>
            <a:stCxn id="18" idx="0"/>
            <a:endCxn id="20" idx="2"/>
          </p:cNvCxnSpPr>
          <p:nvPr/>
        </p:nvCxnSpPr>
        <p:spPr>
          <a:xfrm flipV="1">
            <a:off x="4391980" y="1435007"/>
            <a:ext cx="8384" cy="279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2" idx="0"/>
            <a:endCxn id="18" idx="2"/>
          </p:cNvCxnSpPr>
          <p:nvPr/>
        </p:nvCxnSpPr>
        <p:spPr>
          <a:xfrm flipV="1">
            <a:off x="4385496" y="2211710"/>
            <a:ext cx="6484" cy="295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8" idx="0"/>
          </p:cNvCxnSpPr>
          <p:nvPr/>
        </p:nvCxnSpPr>
        <p:spPr>
          <a:xfrm flipV="1">
            <a:off x="3032212" y="3003798"/>
            <a:ext cx="1035732" cy="439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6" idx="0"/>
          </p:cNvCxnSpPr>
          <p:nvPr/>
        </p:nvCxnSpPr>
        <p:spPr>
          <a:xfrm flipH="1" flipV="1">
            <a:off x="4756584" y="3003798"/>
            <a:ext cx="997064" cy="439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7" idx="0"/>
            <a:endCxn id="28" idx="2"/>
          </p:cNvCxnSpPr>
          <p:nvPr/>
        </p:nvCxnSpPr>
        <p:spPr>
          <a:xfrm flipV="1">
            <a:off x="3032212" y="3939902"/>
            <a:ext cx="0" cy="295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899592" y="1778515"/>
            <a:ext cx="534121" cy="369332"/>
          </a:xfrm>
          <a:prstGeom prst="rect">
            <a:avLst/>
          </a:prstGeom>
        </p:spPr>
        <p:txBody>
          <a:bodyPr wrap="none">
            <a:spAutoFit/>
          </a:bodyPr>
          <a:lstStyle/>
          <a:p>
            <a:r>
              <a:rPr lang="en-US" altLang="zh-CN" b="1" dirty="0">
                <a:solidFill>
                  <a:schemeClr val="bg1">
                    <a:lumMod val="50000"/>
                  </a:schemeClr>
                </a:solidFill>
              </a:rPr>
              <a:t>JDK</a:t>
            </a:r>
            <a:endParaRPr lang="zh-CN" altLang="en-US" dirty="0">
              <a:solidFill>
                <a:schemeClr val="bg1">
                  <a:lumMod val="50000"/>
                </a:schemeClr>
              </a:solidFill>
            </a:endParaRPr>
          </a:p>
        </p:txBody>
      </p:sp>
      <p:sp>
        <p:nvSpPr>
          <p:cNvPr id="40" name="矩形 39"/>
          <p:cNvSpPr/>
          <p:nvPr/>
        </p:nvSpPr>
        <p:spPr>
          <a:xfrm>
            <a:off x="899592" y="3959314"/>
            <a:ext cx="720080" cy="369332"/>
          </a:xfrm>
          <a:prstGeom prst="rect">
            <a:avLst/>
          </a:prstGeom>
        </p:spPr>
        <p:txBody>
          <a:bodyPr wrap="square">
            <a:spAutoFit/>
          </a:bodyPr>
          <a:lstStyle/>
          <a:p>
            <a:r>
              <a:rPr lang="en-US" altLang="zh-CN" b="1" dirty="0" smtClean="0">
                <a:solidFill>
                  <a:schemeClr val="bg1">
                    <a:lumMod val="50000"/>
                  </a:schemeClr>
                </a:solidFill>
              </a:rPr>
              <a:t>USER</a:t>
            </a:r>
            <a:endParaRPr lang="zh-CN" altLang="en-US" dirty="0">
              <a:solidFill>
                <a:schemeClr val="bg1">
                  <a:lumMod val="50000"/>
                </a:schemeClr>
              </a:solidFill>
            </a:endParaRPr>
          </a:p>
        </p:txBody>
      </p:sp>
    </p:spTree>
    <p:extLst>
      <p:ext uri="{BB962C8B-B14F-4D97-AF65-F5344CB8AC3E}">
        <p14:creationId xmlns:p14="http://schemas.microsoft.com/office/powerpoint/2010/main" val="152480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1872208" cy="346249"/>
          </a:xfrm>
          <a:prstGeom prst="rect">
            <a:avLst/>
          </a:prstGeom>
          <a:noFill/>
        </p:spPr>
        <p:txBody>
          <a:bodyPr wrap="square" lIns="68580" tIns="34290" rIns="68580" bIns="34290" rtlCol="0">
            <a:spAutoFit/>
          </a:bodyPr>
          <a:lstStyle/>
          <a:p>
            <a:pPr marL="0" lvl="1"/>
            <a:r>
              <a:rPr lang="en-US" altLang="zh-CN" b="1" dirty="0" smtClean="0">
                <a:latin typeface="微软雅黑" panose="020B0503020204020204" pitchFamily="34" charset="-122"/>
                <a:ea typeface="微软雅黑" panose="020B0503020204020204" pitchFamily="34" charset="-122"/>
              </a:rPr>
              <a:t>JAVA</a:t>
            </a:r>
            <a:r>
              <a:rPr lang="zh-CN" altLang="en-US" b="1" dirty="0" smtClean="0">
                <a:latin typeface="微软雅黑" panose="020B0503020204020204" pitchFamily="34" charset="-122"/>
                <a:ea typeface="微软雅黑" panose="020B0503020204020204" pitchFamily="34" charset="-122"/>
              </a:rPr>
              <a:t>类加载机制</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03</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16" name="TextBox 15"/>
          <p:cNvSpPr txBox="1"/>
          <p:nvPr/>
        </p:nvSpPr>
        <p:spPr>
          <a:xfrm>
            <a:off x="1763688" y="1275606"/>
            <a:ext cx="5112568" cy="1384995"/>
          </a:xfrm>
          <a:prstGeom prst="rect">
            <a:avLst/>
          </a:prstGeom>
          <a:noFill/>
        </p:spPr>
        <p:txBody>
          <a:bodyPr wrap="square" rtlCol="0">
            <a:spAutoFit/>
          </a:bodyPr>
          <a:lstStyle/>
          <a:p>
            <a:pPr algn="ct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全盘负责  </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&amp;</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双亲委托</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735434" y="2624594"/>
            <a:ext cx="7797006" cy="523220"/>
          </a:xfrm>
          <a:prstGeom prst="rect">
            <a:avLst/>
          </a:prstGeom>
        </p:spPr>
        <p:txBody>
          <a:bodyPr wrap="non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全盘负责</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：是</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指当一个</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rPr>
              <a:t>ClassLoader</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装载一个类时，除非显示地使用另一个</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rPr>
              <a:t>ClassLoader</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，则该</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类</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所</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依赖及引用的类也由这个</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rPr>
              <a:t>CladdLoader</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载入。</a:t>
            </a:r>
          </a:p>
        </p:txBody>
      </p:sp>
      <p:sp>
        <p:nvSpPr>
          <p:cNvPr id="18" name="矩形 17"/>
          <p:cNvSpPr/>
          <p:nvPr/>
        </p:nvSpPr>
        <p:spPr>
          <a:xfrm>
            <a:off x="735240" y="3363838"/>
            <a:ext cx="7725192" cy="523220"/>
          </a:xfrm>
          <a:prstGeom prst="rect">
            <a:avLst/>
          </a:prstGeom>
        </p:spPr>
        <p:txBody>
          <a:bodyPr wrap="none">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双亲委派</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：是</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指子类加载器如果没有加载过该目标类，就先委托父类加载器加载该目标类，</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只有</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在</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父类加载器找不到字节码文件的情况下才从自己的类路径中查找并装载目标类。</a:t>
            </a:r>
          </a:p>
        </p:txBody>
      </p:sp>
    </p:spTree>
    <p:extLst>
      <p:ext uri="{BB962C8B-B14F-4D97-AF65-F5344CB8AC3E}">
        <p14:creationId xmlns:p14="http://schemas.microsoft.com/office/powerpoint/2010/main" val="94357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1872208" cy="346249"/>
          </a:xfrm>
          <a:prstGeom prst="rect">
            <a:avLst/>
          </a:prstGeom>
          <a:noFill/>
        </p:spPr>
        <p:txBody>
          <a:bodyPr wrap="square" lIns="68580" tIns="34290" rIns="68580" bIns="34290" rtlCol="0">
            <a:spAutoFit/>
          </a:bodyPr>
          <a:lstStyle/>
          <a:p>
            <a:pPr marL="0" lvl="1"/>
            <a:r>
              <a:rPr lang="en-US" altLang="zh-CN" b="1" dirty="0" smtClean="0">
                <a:latin typeface="微软雅黑" panose="020B0503020204020204" pitchFamily="34" charset="-122"/>
                <a:ea typeface="微软雅黑" panose="020B0503020204020204" pitchFamily="34" charset="-122"/>
              </a:rPr>
              <a:t>JAVA</a:t>
            </a:r>
            <a:r>
              <a:rPr lang="zh-CN" altLang="en-US" b="1" dirty="0" smtClean="0">
                <a:latin typeface="微软雅黑" panose="020B0503020204020204" pitchFamily="34" charset="-122"/>
                <a:ea typeface="微软雅黑" panose="020B0503020204020204" pitchFamily="34" charset="-122"/>
              </a:rPr>
              <a:t>类加载机制</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04</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16" name="TextBox 15"/>
          <p:cNvSpPr txBox="1"/>
          <p:nvPr/>
        </p:nvSpPr>
        <p:spPr>
          <a:xfrm>
            <a:off x="1763688" y="1275606"/>
            <a:ext cx="5112568" cy="1384995"/>
          </a:xfrm>
          <a:prstGeom prst="rect">
            <a:avLst/>
          </a:prstGeom>
          <a:noFill/>
        </p:spPr>
        <p:txBody>
          <a:bodyPr wrap="square" rtlCol="0">
            <a:spAutoFit/>
          </a:bodyPr>
          <a:lstStyle/>
          <a:p>
            <a:pPr algn="ct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全盘负责  </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&amp;</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双亲委托</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2771800" y="2624594"/>
            <a:ext cx="2561920" cy="307777"/>
          </a:xfrm>
          <a:prstGeom prst="rect">
            <a:avLst/>
          </a:prstGeom>
        </p:spPr>
        <p:txBody>
          <a:bodyPr wrap="none">
            <a:spAutoFit/>
          </a:bodyPr>
          <a:lstStyle/>
          <a:p>
            <a:r>
              <a:rPr lang="en-US" altLang="zh-CN" sz="1400" dirty="0">
                <a:solidFill>
                  <a:schemeClr val="bg1">
                    <a:lumMod val="50000"/>
                  </a:schemeClr>
                </a:solidFill>
                <a:latin typeface="微软雅黑" panose="020B0503020204020204" pitchFamily="34" charset="-122"/>
                <a:ea typeface="微软雅黑" panose="020B0503020204020204" pitchFamily="34" charset="-122"/>
              </a:rPr>
              <a:t>1</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：避免重复加载      </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2</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：安全 </a:t>
            </a:r>
          </a:p>
        </p:txBody>
      </p:sp>
    </p:spTree>
    <p:extLst>
      <p:ext uri="{BB962C8B-B14F-4D97-AF65-F5344CB8AC3E}">
        <p14:creationId xmlns:p14="http://schemas.microsoft.com/office/powerpoint/2010/main" val="38324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3096344" cy="346249"/>
          </a:xfrm>
          <a:prstGeom prst="rect">
            <a:avLst/>
          </a:prstGeom>
          <a:noFill/>
        </p:spPr>
        <p:txBody>
          <a:bodyPr wrap="square" lIns="68580" tIns="34290" rIns="68580" bIns="34290" rtlCol="0">
            <a:spAutoFit/>
          </a:bodyPr>
          <a:lstStyle/>
          <a:p>
            <a:pPr marL="0" lvl="1"/>
            <a:r>
              <a:rPr lang="en-US" altLang="zh-CN" b="1" dirty="0">
                <a:latin typeface="微软雅黑" panose="020B0503020204020204" pitchFamily="34" charset="-122"/>
                <a:ea typeface="微软雅黑" panose="020B0503020204020204" pitchFamily="34" charset="-122"/>
              </a:rPr>
              <a:t>JAVA</a:t>
            </a:r>
            <a:r>
              <a:rPr lang="zh-CN" altLang="en-US" b="1" dirty="0">
                <a:latin typeface="微软雅黑" panose="020B0503020204020204" pitchFamily="34" charset="-122"/>
                <a:ea typeface="微软雅黑" panose="020B0503020204020204" pitchFamily="34" charset="-122"/>
              </a:rPr>
              <a:t>类</a:t>
            </a:r>
            <a:r>
              <a:rPr lang="zh-CN" altLang="en-US" b="1" dirty="0" smtClean="0">
                <a:latin typeface="微软雅黑" panose="020B0503020204020204" pitchFamily="34" charset="-122"/>
                <a:ea typeface="微软雅黑" panose="020B0503020204020204" pitchFamily="34" charset="-122"/>
              </a:rPr>
              <a:t>装载器如何协调工作</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05</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16" name="下箭头 15"/>
          <p:cNvSpPr/>
          <p:nvPr/>
        </p:nvSpPr>
        <p:spPr>
          <a:xfrm rot="10800000">
            <a:off x="1290182" y="922566"/>
            <a:ext cx="473506" cy="3809423"/>
          </a:xfrm>
          <a:prstGeom prst="down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150000"/>
              </a:lnSpc>
            </a:pPr>
            <a:r>
              <a:rPr lang="en-US" altLang="zh-CN" sz="1000" dirty="0" smtClean="0">
                <a:solidFill>
                  <a:schemeClr val="tx1"/>
                </a:solidFill>
                <a:latin typeface="微软雅黑" panose="020B0503020204020204" pitchFamily="34" charset="-122"/>
                <a:ea typeface="微软雅黑" panose="020B0503020204020204" pitchFamily="34" charset="-122"/>
              </a:rPr>
              <a:t>1.</a:t>
            </a:r>
            <a:r>
              <a:rPr lang="zh-CN" altLang="en-US" sz="1000" dirty="0" smtClean="0">
                <a:solidFill>
                  <a:schemeClr val="tx1"/>
                </a:solidFill>
                <a:latin typeface="微软雅黑" panose="020B0503020204020204" pitchFamily="34" charset="-122"/>
                <a:ea typeface="微软雅黑" panose="020B0503020204020204" pitchFamily="34" charset="-122"/>
              </a:rPr>
              <a:t>自底向上检查类是否已经加载</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35" name="下箭头 34"/>
          <p:cNvSpPr/>
          <p:nvPr/>
        </p:nvSpPr>
        <p:spPr>
          <a:xfrm>
            <a:off x="4519831" y="922567"/>
            <a:ext cx="473506" cy="3809423"/>
          </a:xfrm>
          <a:prstGeom prst="down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000" dirty="0" smtClean="0">
                <a:solidFill>
                  <a:schemeClr val="tx1"/>
                </a:solidFill>
                <a:latin typeface="微软雅黑" panose="020B0503020204020204" pitchFamily="34" charset="-122"/>
                <a:ea typeface="微软雅黑" panose="020B0503020204020204" pitchFamily="34" charset="-122"/>
              </a:rPr>
              <a:t>2.</a:t>
            </a:r>
            <a:r>
              <a:rPr lang="zh-CN" altLang="en-US" sz="1000" dirty="0" smtClean="0">
                <a:solidFill>
                  <a:schemeClr val="tx1"/>
                </a:solidFill>
                <a:latin typeface="微软雅黑" panose="020B0503020204020204" pitchFamily="34" charset="-122"/>
                <a:ea typeface="微软雅黑" panose="020B0503020204020204" pitchFamily="34" charset="-122"/>
              </a:rPr>
              <a:t>自顶向下尝试加载类</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2267744" y="900185"/>
            <a:ext cx="1872208" cy="383180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583396" y="2146703"/>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Extension</a:t>
            </a:r>
          </a:p>
          <a:p>
            <a:pPr algn="ctr"/>
            <a:r>
              <a:rPr lang="en-US" altLang="zh-CN" sz="1200" dirty="0" smtClean="0">
                <a:solidFill>
                  <a:schemeClr val="tx1"/>
                </a:solidFill>
              </a:rPr>
              <a:t> Class Loader</a:t>
            </a:r>
            <a:endParaRPr lang="zh-CN" altLang="en-US" sz="1200" dirty="0">
              <a:solidFill>
                <a:schemeClr val="tx1"/>
              </a:solidFill>
            </a:endParaRPr>
          </a:p>
        </p:txBody>
      </p:sp>
      <p:sp>
        <p:nvSpPr>
          <p:cNvPr id="41" name="矩形 40"/>
          <p:cNvSpPr/>
          <p:nvPr/>
        </p:nvSpPr>
        <p:spPr>
          <a:xfrm>
            <a:off x="2591780" y="1370000"/>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Bootstrap</a:t>
            </a:r>
          </a:p>
          <a:p>
            <a:pPr algn="ctr"/>
            <a:r>
              <a:rPr lang="en-US" altLang="zh-CN" sz="1200" dirty="0" smtClean="0">
                <a:solidFill>
                  <a:schemeClr val="tx1"/>
                </a:solidFill>
              </a:rPr>
              <a:t>Class Loader</a:t>
            </a:r>
            <a:endParaRPr lang="zh-CN" altLang="en-US" sz="1200" dirty="0">
              <a:solidFill>
                <a:schemeClr val="tx1"/>
              </a:solidFill>
            </a:endParaRPr>
          </a:p>
        </p:txBody>
      </p:sp>
      <p:sp>
        <p:nvSpPr>
          <p:cNvPr id="42" name="矩形 41"/>
          <p:cNvSpPr/>
          <p:nvPr/>
        </p:nvSpPr>
        <p:spPr>
          <a:xfrm>
            <a:off x="2576912" y="2938791"/>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Application</a:t>
            </a:r>
          </a:p>
          <a:p>
            <a:pPr algn="ctr"/>
            <a:r>
              <a:rPr lang="en-US" altLang="zh-CN" sz="1200" dirty="0" smtClean="0">
                <a:solidFill>
                  <a:schemeClr val="tx1"/>
                </a:solidFill>
              </a:rPr>
              <a:t> Class Loader</a:t>
            </a:r>
            <a:endParaRPr lang="zh-CN" altLang="en-US" sz="1200" dirty="0">
              <a:solidFill>
                <a:schemeClr val="tx1"/>
              </a:solidFill>
            </a:endParaRPr>
          </a:p>
        </p:txBody>
      </p:sp>
      <p:cxnSp>
        <p:nvCxnSpPr>
          <p:cNvPr id="43" name="直接箭头连接符 42"/>
          <p:cNvCxnSpPr>
            <a:stCxn id="37" idx="0"/>
            <a:endCxn id="41" idx="2"/>
          </p:cNvCxnSpPr>
          <p:nvPr/>
        </p:nvCxnSpPr>
        <p:spPr>
          <a:xfrm flipV="1">
            <a:off x="3267472" y="1867055"/>
            <a:ext cx="8384" cy="279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2" idx="0"/>
            <a:endCxn id="37" idx="2"/>
          </p:cNvCxnSpPr>
          <p:nvPr/>
        </p:nvCxnSpPr>
        <p:spPr>
          <a:xfrm flipV="1">
            <a:off x="3260988" y="2643758"/>
            <a:ext cx="6484" cy="295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67794" y="3795886"/>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User-Defined</a:t>
            </a:r>
          </a:p>
          <a:p>
            <a:pPr algn="ctr"/>
            <a:r>
              <a:rPr lang="en-US" altLang="zh-CN" sz="1200" dirty="0" smtClean="0">
                <a:solidFill>
                  <a:schemeClr val="tx1"/>
                </a:solidFill>
              </a:rPr>
              <a:t> Class Loader</a:t>
            </a:r>
            <a:endParaRPr lang="zh-CN" altLang="en-US" sz="1200" dirty="0">
              <a:solidFill>
                <a:schemeClr val="tx1"/>
              </a:solidFill>
            </a:endParaRPr>
          </a:p>
        </p:txBody>
      </p:sp>
      <p:cxnSp>
        <p:nvCxnSpPr>
          <p:cNvPr id="47" name="直接箭头连接符 46"/>
          <p:cNvCxnSpPr/>
          <p:nvPr/>
        </p:nvCxnSpPr>
        <p:spPr>
          <a:xfrm flipV="1">
            <a:off x="3236258" y="3471417"/>
            <a:ext cx="6484" cy="295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4993337" y="1491630"/>
            <a:ext cx="509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5688641" y="1214631"/>
            <a:ext cx="2670937" cy="553998"/>
          </a:xfrm>
          <a:prstGeom prst="rect">
            <a:avLst/>
          </a:prstGeom>
          <a:ln>
            <a:solidFill>
              <a:schemeClr val="tx2">
                <a:lumMod val="60000"/>
                <a:lumOff val="40000"/>
              </a:schemeClr>
            </a:solidFill>
          </a:ln>
        </p:spPr>
        <p:txBody>
          <a:bodyPr wrap="square">
            <a:spAutoFit/>
          </a:bodyPr>
          <a:lstStyle/>
          <a:p>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$JAVA_HOME/</a:t>
            </a:r>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jre</a:t>
            </a:r>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/lib</a:t>
            </a:r>
          </a:p>
          <a:p>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$JAVA_HOME/</a:t>
            </a:r>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jre</a:t>
            </a:r>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/classes</a:t>
            </a: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中的</a:t>
            </a: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类</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1000" b="1" dirty="0">
                <a:solidFill>
                  <a:schemeClr val="bg1">
                    <a:lumMod val="50000"/>
                  </a:schemeClr>
                </a:solidFill>
                <a:latin typeface="微软雅黑" panose="020B0503020204020204" pitchFamily="34" charset="-122"/>
                <a:ea typeface="微软雅黑" panose="020B0503020204020204" pitchFamily="34" charset="-122"/>
              </a:rPr>
              <a:t>-</a:t>
            </a:r>
            <a:r>
              <a:rPr lang="en-US" altLang="zh-CN" sz="1000" b="1" dirty="0" err="1">
                <a:solidFill>
                  <a:schemeClr val="bg1">
                    <a:lumMod val="50000"/>
                  </a:schemeClr>
                </a:solidFill>
                <a:latin typeface="微软雅黑" panose="020B0503020204020204" pitchFamily="34" charset="-122"/>
                <a:ea typeface="微软雅黑" panose="020B0503020204020204" pitchFamily="34" charset="-122"/>
              </a:rPr>
              <a:t>Xbootclasspath</a:t>
            </a: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参数指定的</a:t>
            </a: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路径</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5721765" y="2139238"/>
            <a:ext cx="2658100" cy="400110"/>
          </a:xfrm>
          <a:prstGeom prst="rect">
            <a:avLst/>
          </a:prstGeom>
          <a:ln>
            <a:solidFill>
              <a:schemeClr val="tx2">
                <a:lumMod val="60000"/>
                <a:lumOff val="40000"/>
              </a:schemeClr>
            </a:solidFill>
          </a:ln>
        </p:spPr>
        <p:txBody>
          <a:bodyPr wrap="none">
            <a:spAutoFit/>
          </a:bodyPr>
          <a:lstStyle/>
          <a:p>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$JAVA_HOME/</a:t>
            </a:r>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jre</a:t>
            </a:r>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/lib/</a:t>
            </a:r>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ext</a:t>
            </a:r>
            <a:r>
              <a:rPr lang="en-US" altLang="zh-CN" sz="1000" b="1" dirty="0">
                <a:solidFill>
                  <a:schemeClr val="bg1">
                    <a:lumMod val="50000"/>
                  </a:schemeClr>
                </a:solidFill>
                <a:latin typeface="微软雅黑" panose="020B0503020204020204" pitchFamily="34" charset="-122"/>
                <a:ea typeface="微软雅黑" panose="020B0503020204020204" pitchFamily="34" charset="-122"/>
              </a:rPr>
              <a:t> </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Djava.ext.dirs</a:t>
            </a: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系统变量指定的路径中类库</a:t>
            </a:r>
          </a:p>
        </p:txBody>
      </p:sp>
      <p:sp>
        <p:nvSpPr>
          <p:cNvPr id="50" name="矩形 49"/>
          <p:cNvSpPr/>
          <p:nvPr/>
        </p:nvSpPr>
        <p:spPr>
          <a:xfrm>
            <a:off x="5765598" y="2911345"/>
            <a:ext cx="2593980" cy="400110"/>
          </a:xfrm>
          <a:prstGeom prst="rect">
            <a:avLst/>
          </a:prstGeom>
          <a:ln>
            <a:solidFill>
              <a:schemeClr val="tx2">
                <a:lumMod val="60000"/>
                <a:lumOff val="40000"/>
              </a:schemeClr>
            </a:solidFill>
          </a:ln>
        </p:spPr>
        <p:txBody>
          <a:bodyPr wrap="none">
            <a:spAutoFit/>
          </a:bodyPr>
          <a:lstStyle/>
          <a:p>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$CLASSPATH</a:t>
            </a:r>
          </a:p>
          <a:p>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Djava.class.path</a:t>
            </a: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制定的目录下的类和</a:t>
            </a:r>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jar</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5737092" y="3844358"/>
            <a:ext cx="2642773" cy="400110"/>
          </a:xfrm>
          <a:prstGeom prst="rect">
            <a:avLst/>
          </a:prstGeom>
          <a:ln>
            <a:solidFill>
              <a:schemeClr val="tx2">
                <a:lumMod val="60000"/>
                <a:lumOff val="40000"/>
              </a:schemeClr>
            </a:solidFill>
          </a:ln>
        </p:spPr>
        <p:txBody>
          <a:bodyPr wrap="square">
            <a:spAutoFit/>
          </a:bodyPr>
          <a:lstStyle/>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通过</a:t>
            </a:r>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java.lang.Classloader</a:t>
            </a: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的子类自定义加载</a:t>
            </a:r>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class</a:t>
            </a:r>
          </a:p>
        </p:txBody>
      </p:sp>
      <p:cxnSp>
        <p:nvCxnSpPr>
          <p:cNvPr id="52" name="直接箭头连接符 51"/>
          <p:cNvCxnSpPr/>
          <p:nvPr/>
        </p:nvCxnSpPr>
        <p:spPr>
          <a:xfrm>
            <a:off x="4993336" y="2339293"/>
            <a:ext cx="509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25023" y="3111400"/>
            <a:ext cx="509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29107" y="4044413"/>
            <a:ext cx="509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46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3096344" cy="346249"/>
          </a:xfrm>
          <a:prstGeom prst="rect">
            <a:avLst/>
          </a:prstGeom>
          <a:noFill/>
        </p:spPr>
        <p:txBody>
          <a:bodyPr wrap="square" lIns="68580" tIns="34290" rIns="68580" bIns="34290" rtlCol="0">
            <a:spAutoFit/>
          </a:bodyPr>
          <a:lstStyle/>
          <a:p>
            <a:pPr marL="0" lvl="1"/>
            <a:r>
              <a:rPr lang="en-US" altLang="zh-CN" b="1" dirty="0">
                <a:latin typeface="微软雅黑" panose="020B0503020204020204" pitchFamily="34" charset="-122"/>
                <a:ea typeface="微软雅黑" panose="020B0503020204020204" pitchFamily="34" charset="-122"/>
              </a:rPr>
              <a:t>JAVA</a:t>
            </a:r>
            <a:r>
              <a:rPr lang="zh-CN" altLang="en-US" b="1" dirty="0">
                <a:latin typeface="微软雅黑" panose="020B0503020204020204" pitchFamily="34" charset="-122"/>
                <a:ea typeface="微软雅黑" panose="020B0503020204020204" pitchFamily="34" charset="-122"/>
              </a:rPr>
              <a:t>类</a:t>
            </a:r>
            <a:r>
              <a:rPr lang="zh-CN" altLang="en-US" b="1" dirty="0" smtClean="0">
                <a:latin typeface="微软雅黑" panose="020B0503020204020204" pitchFamily="34" charset="-122"/>
                <a:ea typeface="微软雅黑" panose="020B0503020204020204" pitchFamily="34" charset="-122"/>
              </a:rPr>
              <a:t>装载器如何协调工作</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631606"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06</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sp>
        <p:nvSpPr>
          <p:cNvPr id="34" name="矩形 33"/>
          <p:cNvSpPr/>
          <p:nvPr/>
        </p:nvSpPr>
        <p:spPr>
          <a:xfrm>
            <a:off x="5682705" y="915566"/>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Extension</a:t>
            </a:r>
          </a:p>
          <a:p>
            <a:pPr algn="ctr"/>
            <a:r>
              <a:rPr lang="en-US" altLang="zh-CN" sz="1200" dirty="0" smtClean="0">
                <a:solidFill>
                  <a:schemeClr val="tx1"/>
                </a:solidFill>
              </a:rPr>
              <a:t> Class Loader</a:t>
            </a:r>
            <a:endParaRPr lang="zh-CN" altLang="en-US" sz="1200" dirty="0">
              <a:solidFill>
                <a:schemeClr val="tx1"/>
              </a:solidFill>
            </a:endParaRPr>
          </a:p>
        </p:txBody>
      </p:sp>
      <p:sp>
        <p:nvSpPr>
          <p:cNvPr id="36" name="矩形 35"/>
          <p:cNvSpPr/>
          <p:nvPr/>
        </p:nvSpPr>
        <p:spPr>
          <a:xfrm>
            <a:off x="7164288" y="915566"/>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Bootstrap</a:t>
            </a:r>
          </a:p>
          <a:p>
            <a:pPr algn="ctr"/>
            <a:r>
              <a:rPr lang="en-US" altLang="zh-CN" sz="1200" dirty="0" smtClean="0">
                <a:solidFill>
                  <a:schemeClr val="tx1"/>
                </a:solidFill>
              </a:rPr>
              <a:t>Class Loader</a:t>
            </a:r>
            <a:endParaRPr lang="zh-CN" altLang="en-US" sz="1200" dirty="0">
              <a:solidFill>
                <a:schemeClr val="tx1"/>
              </a:solidFill>
            </a:endParaRPr>
          </a:p>
        </p:txBody>
      </p:sp>
      <p:sp>
        <p:nvSpPr>
          <p:cNvPr id="38" name="矩形 37"/>
          <p:cNvSpPr/>
          <p:nvPr/>
        </p:nvSpPr>
        <p:spPr>
          <a:xfrm>
            <a:off x="4026521" y="915566"/>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Application</a:t>
            </a:r>
          </a:p>
          <a:p>
            <a:pPr algn="ctr"/>
            <a:r>
              <a:rPr lang="en-US" altLang="zh-CN" sz="1200" dirty="0" smtClean="0">
                <a:solidFill>
                  <a:schemeClr val="tx1"/>
                </a:solidFill>
              </a:rPr>
              <a:t> Class Loader</a:t>
            </a:r>
            <a:endParaRPr lang="zh-CN" altLang="en-US" sz="1200" dirty="0">
              <a:solidFill>
                <a:schemeClr val="tx1"/>
              </a:solidFill>
            </a:endParaRPr>
          </a:p>
        </p:txBody>
      </p:sp>
      <p:sp>
        <p:nvSpPr>
          <p:cNvPr id="39" name="矩形 38"/>
          <p:cNvSpPr/>
          <p:nvPr/>
        </p:nvSpPr>
        <p:spPr>
          <a:xfrm>
            <a:off x="2370337" y="915566"/>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User-Defined</a:t>
            </a:r>
          </a:p>
          <a:p>
            <a:pPr algn="ctr"/>
            <a:r>
              <a:rPr lang="en-US" altLang="zh-CN" sz="1200" dirty="0" smtClean="0">
                <a:solidFill>
                  <a:schemeClr val="tx1"/>
                </a:solidFill>
              </a:rPr>
              <a:t> Class Loader</a:t>
            </a:r>
            <a:endParaRPr lang="zh-CN" altLang="en-US" sz="1200" dirty="0">
              <a:solidFill>
                <a:schemeClr val="tx1"/>
              </a:solidFill>
            </a:endParaRPr>
          </a:p>
        </p:txBody>
      </p:sp>
      <p:sp>
        <p:nvSpPr>
          <p:cNvPr id="40" name="矩形 39"/>
          <p:cNvSpPr/>
          <p:nvPr/>
        </p:nvSpPr>
        <p:spPr>
          <a:xfrm>
            <a:off x="788779" y="927543"/>
            <a:ext cx="1368152" cy="497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Client</a:t>
            </a:r>
            <a:endParaRPr lang="en-US" altLang="zh-CN" sz="1200" dirty="0" smtClean="0">
              <a:solidFill>
                <a:schemeClr val="tx1"/>
              </a:solidFill>
            </a:endParaRPr>
          </a:p>
        </p:txBody>
      </p:sp>
      <p:cxnSp>
        <p:nvCxnSpPr>
          <p:cNvPr id="19" name="直接连接符 18"/>
          <p:cNvCxnSpPr>
            <a:stCxn id="40" idx="2"/>
          </p:cNvCxnSpPr>
          <p:nvPr/>
        </p:nvCxnSpPr>
        <p:spPr>
          <a:xfrm>
            <a:off x="1472855" y="1424598"/>
            <a:ext cx="0" cy="37189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054413" y="1424598"/>
            <a:ext cx="0" cy="37189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678502" y="1412621"/>
            <a:ext cx="0" cy="37189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884368" y="1412621"/>
            <a:ext cx="0" cy="371890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472855" y="1635646"/>
            <a:ext cx="45719" cy="432048"/>
          </a:xfrm>
          <a:prstGeom prst="rect">
            <a:avLst/>
          </a:prstGeom>
          <a:solidFill>
            <a:srgbClr val="FFFF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3010889" y="1635646"/>
            <a:ext cx="45719" cy="216024"/>
          </a:xfrm>
          <a:prstGeom prst="rect">
            <a:avLst/>
          </a:prstGeom>
          <a:solidFill>
            <a:srgbClr val="FFFF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stCxn id="20" idx="0"/>
            <a:endCxn id="58" idx="0"/>
          </p:cNvCxnSpPr>
          <p:nvPr/>
        </p:nvCxnSpPr>
        <p:spPr>
          <a:xfrm>
            <a:off x="1495715" y="1635646"/>
            <a:ext cx="15380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35696" y="1461433"/>
            <a:ext cx="790601" cy="246221"/>
          </a:xfrm>
          <a:prstGeom prst="rect">
            <a:avLst/>
          </a:prstGeom>
          <a:noFill/>
        </p:spPr>
        <p:txBody>
          <a:bodyPr wrap="none" rtlCol="0">
            <a:spAutoFit/>
          </a:bodyPr>
          <a:lstStyle/>
          <a:p>
            <a:r>
              <a:rPr lang="en-US" altLang="zh-CN" sz="1000" dirty="0" smtClean="0"/>
              <a:t>1.LoadClass</a:t>
            </a:r>
            <a:endParaRPr lang="zh-CN" altLang="en-US" sz="1000" dirty="0"/>
          </a:p>
        </p:txBody>
      </p:sp>
      <p:sp>
        <p:nvSpPr>
          <p:cNvPr id="60" name="矩形 59"/>
          <p:cNvSpPr/>
          <p:nvPr/>
        </p:nvSpPr>
        <p:spPr>
          <a:xfrm>
            <a:off x="2995021" y="2067693"/>
            <a:ext cx="45719" cy="3063829"/>
          </a:xfrm>
          <a:prstGeom prst="rect">
            <a:avLst/>
          </a:prstGeom>
          <a:solidFill>
            <a:srgbClr val="FFFF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625523" y="2067694"/>
            <a:ext cx="49240" cy="2952328"/>
          </a:xfrm>
          <a:prstGeom prst="rect">
            <a:avLst/>
          </a:prstGeom>
          <a:solidFill>
            <a:srgbClr val="FFFF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60" idx="0"/>
            <a:endCxn id="61" idx="0"/>
          </p:cNvCxnSpPr>
          <p:nvPr/>
        </p:nvCxnSpPr>
        <p:spPr>
          <a:xfrm>
            <a:off x="3017881" y="2067693"/>
            <a:ext cx="163226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349351" y="1851670"/>
            <a:ext cx="1197764" cy="246221"/>
          </a:xfrm>
          <a:prstGeom prst="rect">
            <a:avLst/>
          </a:prstGeom>
          <a:noFill/>
        </p:spPr>
        <p:txBody>
          <a:bodyPr wrap="none" rtlCol="0">
            <a:spAutoFit/>
          </a:bodyPr>
          <a:lstStyle/>
          <a:p>
            <a:r>
              <a:rPr lang="en-US" altLang="zh-CN" sz="1000" dirty="0" smtClean="0"/>
              <a:t>2.Parent  </a:t>
            </a:r>
            <a:r>
              <a:rPr lang="en-US" altLang="zh-CN" sz="1000" dirty="0" err="1" smtClean="0"/>
              <a:t>loadClass</a:t>
            </a:r>
            <a:endParaRPr lang="zh-CN" altLang="en-US" sz="1000" dirty="0"/>
          </a:p>
        </p:txBody>
      </p:sp>
      <p:sp>
        <p:nvSpPr>
          <p:cNvPr id="63" name="矩形 62"/>
          <p:cNvSpPr/>
          <p:nvPr/>
        </p:nvSpPr>
        <p:spPr>
          <a:xfrm>
            <a:off x="6300397" y="2160240"/>
            <a:ext cx="45719" cy="2042522"/>
          </a:xfrm>
          <a:prstGeom prst="rect">
            <a:avLst/>
          </a:prstGeom>
          <a:solidFill>
            <a:srgbClr val="FFFF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827401" y="2329428"/>
            <a:ext cx="45719" cy="2042522"/>
          </a:xfrm>
          <a:prstGeom prst="rect">
            <a:avLst/>
          </a:prstGeom>
          <a:solidFill>
            <a:srgbClr val="FFFF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a:endCxn id="63" idx="0"/>
          </p:cNvCxnSpPr>
          <p:nvPr/>
        </p:nvCxnSpPr>
        <p:spPr>
          <a:xfrm>
            <a:off x="4648383" y="2160240"/>
            <a:ext cx="167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64" idx="0"/>
          </p:cNvCxnSpPr>
          <p:nvPr/>
        </p:nvCxnSpPr>
        <p:spPr>
          <a:xfrm>
            <a:off x="6323257" y="2329428"/>
            <a:ext cx="15270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958412" y="1944216"/>
            <a:ext cx="1168910" cy="246221"/>
          </a:xfrm>
          <a:prstGeom prst="rect">
            <a:avLst/>
          </a:prstGeom>
          <a:noFill/>
        </p:spPr>
        <p:txBody>
          <a:bodyPr wrap="none" rtlCol="0">
            <a:spAutoFit/>
          </a:bodyPr>
          <a:lstStyle/>
          <a:p>
            <a:r>
              <a:rPr lang="en-US" altLang="zh-CN" sz="1000" dirty="0"/>
              <a:t>3</a:t>
            </a:r>
            <a:r>
              <a:rPr lang="en-US" altLang="zh-CN" sz="1000" dirty="0" smtClean="0"/>
              <a:t>.Parent  </a:t>
            </a:r>
            <a:r>
              <a:rPr lang="en-US" altLang="zh-CN" sz="1000" dirty="0" err="1" smtClean="0"/>
              <a:t>loadClass</a:t>
            </a:r>
            <a:endParaRPr lang="zh-CN" altLang="en-US" sz="1000" dirty="0"/>
          </a:p>
        </p:txBody>
      </p:sp>
      <p:sp>
        <p:nvSpPr>
          <p:cNvPr id="66" name="TextBox 65"/>
          <p:cNvSpPr txBox="1"/>
          <p:nvPr/>
        </p:nvSpPr>
        <p:spPr>
          <a:xfrm>
            <a:off x="6470580" y="2109505"/>
            <a:ext cx="1168910" cy="246221"/>
          </a:xfrm>
          <a:prstGeom prst="rect">
            <a:avLst/>
          </a:prstGeom>
          <a:noFill/>
        </p:spPr>
        <p:txBody>
          <a:bodyPr wrap="none" rtlCol="0">
            <a:spAutoFit/>
          </a:bodyPr>
          <a:lstStyle/>
          <a:p>
            <a:r>
              <a:rPr lang="en-US" altLang="zh-CN" sz="1000" dirty="0"/>
              <a:t>4</a:t>
            </a:r>
            <a:r>
              <a:rPr lang="en-US" altLang="zh-CN" sz="1000" dirty="0" smtClean="0"/>
              <a:t>.Parent  </a:t>
            </a:r>
            <a:r>
              <a:rPr lang="en-US" altLang="zh-CN" sz="1000" dirty="0" err="1" smtClean="0"/>
              <a:t>loadClass</a:t>
            </a:r>
            <a:endParaRPr lang="zh-CN" altLang="en-US" sz="1000" dirty="0"/>
          </a:p>
        </p:txBody>
      </p:sp>
      <p:cxnSp>
        <p:nvCxnSpPr>
          <p:cNvPr id="97" name="直接连接符 96"/>
          <p:cNvCxnSpPr/>
          <p:nvPr/>
        </p:nvCxnSpPr>
        <p:spPr>
          <a:xfrm>
            <a:off x="7884368" y="2499742"/>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460432" y="2499742"/>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H="1">
            <a:off x="7873120" y="2643758"/>
            <a:ext cx="5873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917529" y="2283718"/>
            <a:ext cx="742511" cy="246221"/>
          </a:xfrm>
          <a:prstGeom prst="rect">
            <a:avLst/>
          </a:prstGeom>
          <a:noFill/>
        </p:spPr>
        <p:txBody>
          <a:bodyPr wrap="none" rtlCol="0">
            <a:spAutoFit/>
          </a:bodyPr>
          <a:lstStyle/>
          <a:p>
            <a:r>
              <a:rPr lang="en-US" altLang="zh-CN" sz="1000" dirty="0" smtClean="0"/>
              <a:t>5.findClass</a:t>
            </a:r>
            <a:endParaRPr lang="zh-CN" altLang="en-US" sz="1000" dirty="0"/>
          </a:p>
        </p:txBody>
      </p:sp>
      <p:sp>
        <p:nvSpPr>
          <p:cNvPr id="111" name="矩形 110"/>
          <p:cNvSpPr/>
          <p:nvPr/>
        </p:nvSpPr>
        <p:spPr>
          <a:xfrm>
            <a:off x="1472854" y="2643758"/>
            <a:ext cx="45719" cy="216024"/>
          </a:xfrm>
          <a:prstGeom prst="rect">
            <a:avLst/>
          </a:prstGeom>
          <a:solidFill>
            <a:srgbClr val="FFFF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箭头连接符 112"/>
          <p:cNvCxnSpPr>
            <a:endCxn id="111" idx="0"/>
          </p:cNvCxnSpPr>
          <p:nvPr/>
        </p:nvCxnSpPr>
        <p:spPr>
          <a:xfrm flipH="1">
            <a:off x="1495714" y="2643758"/>
            <a:ext cx="63316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4674763" y="2376631"/>
            <a:ext cx="870751" cy="246221"/>
          </a:xfrm>
          <a:prstGeom prst="rect">
            <a:avLst/>
          </a:prstGeom>
          <a:noFill/>
        </p:spPr>
        <p:txBody>
          <a:bodyPr wrap="none" rtlCol="0">
            <a:spAutoFit/>
          </a:bodyPr>
          <a:lstStyle/>
          <a:p>
            <a:r>
              <a:rPr lang="en-US" altLang="zh-CN" sz="1000" dirty="0" smtClean="0"/>
              <a:t>6.If  </a:t>
            </a:r>
            <a:r>
              <a:rPr lang="en-US" altLang="zh-CN" sz="1000" dirty="0" err="1" smtClean="0"/>
              <a:t>findClass</a:t>
            </a:r>
            <a:endParaRPr lang="zh-CN" altLang="en-US" sz="1000" dirty="0"/>
          </a:p>
        </p:txBody>
      </p:sp>
      <p:cxnSp>
        <p:nvCxnSpPr>
          <p:cNvPr id="116" name="直接箭头连接符 115"/>
          <p:cNvCxnSpPr/>
          <p:nvPr/>
        </p:nvCxnSpPr>
        <p:spPr>
          <a:xfrm flipH="1">
            <a:off x="6346116" y="2859782"/>
            <a:ext cx="14812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6728912" y="2655142"/>
            <a:ext cx="617477" cy="246221"/>
          </a:xfrm>
          <a:prstGeom prst="rect">
            <a:avLst/>
          </a:prstGeom>
          <a:noFill/>
        </p:spPr>
        <p:txBody>
          <a:bodyPr wrap="none" rtlCol="0">
            <a:spAutoFit/>
          </a:bodyPr>
          <a:lstStyle/>
          <a:p>
            <a:r>
              <a:rPr lang="en-US" altLang="zh-CN" sz="1000" dirty="0"/>
              <a:t>7</a:t>
            </a:r>
            <a:r>
              <a:rPr lang="en-US" altLang="zh-CN" sz="1000" dirty="0" smtClean="0"/>
              <a:t>.If  not </a:t>
            </a:r>
            <a:endParaRPr lang="zh-CN" altLang="en-US" sz="1000" dirty="0"/>
          </a:p>
        </p:txBody>
      </p:sp>
      <p:cxnSp>
        <p:nvCxnSpPr>
          <p:cNvPr id="118" name="直接连接符 117"/>
          <p:cNvCxnSpPr/>
          <p:nvPr/>
        </p:nvCxnSpPr>
        <p:spPr>
          <a:xfrm>
            <a:off x="6948264" y="3151304"/>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6344247" y="2935280"/>
            <a:ext cx="742511" cy="246221"/>
          </a:xfrm>
          <a:prstGeom prst="rect">
            <a:avLst/>
          </a:prstGeom>
          <a:noFill/>
        </p:spPr>
        <p:txBody>
          <a:bodyPr wrap="none" rtlCol="0">
            <a:spAutoFit/>
          </a:bodyPr>
          <a:lstStyle/>
          <a:p>
            <a:r>
              <a:rPr lang="en-US" altLang="zh-CN" sz="1000" dirty="0"/>
              <a:t>8</a:t>
            </a:r>
            <a:r>
              <a:rPr lang="en-US" altLang="zh-CN" sz="1000" dirty="0" smtClean="0"/>
              <a:t>.findClass</a:t>
            </a:r>
            <a:endParaRPr lang="zh-CN" altLang="en-US" sz="1000" dirty="0"/>
          </a:p>
        </p:txBody>
      </p:sp>
      <p:cxnSp>
        <p:nvCxnSpPr>
          <p:cNvPr id="120" name="直接连接符 119"/>
          <p:cNvCxnSpPr/>
          <p:nvPr/>
        </p:nvCxnSpPr>
        <p:spPr>
          <a:xfrm>
            <a:off x="6372200" y="3151304"/>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H="1">
            <a:off x="6360952" y="3295320"/>
            <a:ext cx="5873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1486478" y="3435846"/>
            <a:ext cx="45719" cy="216024"/>
          </a:xfrm>
          <a:prstGeom prst="rect">
            <a:avLst/>
          </a:prstGeom>
          <a:solidFill>
            <a:srgbClr val="FFFF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箭头连接符 122"/>
          <p:cNvCxnSpPr/>
          <p:nvPr/>
        </p:nvCxnSpPr>
        <p:spPr>
          <a:xfrm flipH="1">
            <a:off x="1531549" y="3459753"/>
            <a:ext cx="47688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3413217" y="3192626"/>
            <a:ext cx="870751" cy="246221"/>
          </a:xfrm>
          <a:prstGeom prst="rect">
            <a:avLst/>
          </a:prstGeom>
          <a:noFill/>
        </p:spPr>
        <p:txBody>
          <a:bodyPr wrap="none" rtlCol="0">
            <a:spAutoFit/>
          </a:bodyPr>
          <a:lstStyle/>
          <a:p>
            <a:r>
              <a:rPr lang="en-US" altLang="zh-CN" sz="1000" dirty="0"/>
              <a:t>9</a:t>
            </a:r>
            <a:r>
              <a:rPr lang="en-US" altLang="zh-CN" sz="1000" dirty="0" smtClean="0"/>
              <a:t>.If  </a:t>
            </a:r>
            <a:r>
              <a:rPr lang="en-US" altLang="zh-CN" sz="1000" dirty="0" err="1" smtClean="0"/>
              <a:t>findClass</a:t>
            </a:r>
            <a:endParaRPr lang="zh-CN" altLang="en-US" sz="1000" dirty="0"/>
          </a:p>
        </p:txBody>
      </p:sp>
      <p:cxnSp>
        <p:nvCxnSpPr>
          <p:cNvPr id="126" name="直接箭头连接符 125"/>
          <p:cNvCxnSpPr/>
          <p:nvPr/>
        </p:nvCxnSpPr>
        <p:spPr>
          <a:xfrm flipH="1">
            <a:off x="4727343" y="3733399"/>
            <a:ext cx="15959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5110138" y="3528759"/>
            <a:ext cx="683200" cy="246221"/>
          </a:xfrm>
          <a:prstGeom prst="rect">
            <a:avLst/>
          </a:prstGeom>
          <a:noFill/>
        </p:spPr>
        <p:txBody>
          <a:bodyPr wrap="none" rtlCol="0">
            <a:spAutoFit/>
          </a:bodyPr>
          <a:lstStyle/>
          <a:p>
            <a:r>
              <a:rPr lang="en-US" altLang="zh-CN" sz="1000" dirty="0" smtClean="0"/>
              <a:t>10.If  not </a:t>
            </a:r>
            <a:endParaRPr lang="zh-CN" altLang="en-US" sz="1000" dirty="0"/>
          </a:p>
        </p:txBody>
      </p:sp>
      <p:sp>
        <p:nvSpPr>
          <p:cNvPr id="128" name="TextBox 127"/>
          <p:cNvSpPr txBox="1"/>
          <p:nvPr/>
        </p:nvSpPr>
        <p:spPr>
          <a:xfrm>
            <a:off x="4725473" y="3808897"/>
            <a:ext cx="808235" cy="246221"/>
          </a:xfrm>
          <a:prstGeom prst="rect">
            <a:avLst/>
          </a:prstGeom>
          <a:noFill/>
        </p:spPr>
        <p:txBody>
          <a:bodyPr wrap="none" rtlCol="0">
            <a:spAutoFit/>
          </a:bodyPr>
          <a:lstStyle/>
          <a:p>
            <a:r>
              <a:rPr lang="en-US" altLang="zh-CN" sz="1000" dirty="0" smtClean="0"/>
              <a:t>11.findClass</a:t>
            </a:r>
            <a:endParaRPr lang="zh-CN" altLang="en-US" sz="1000" dirty="0"/>
          </a:p>
        </p:txBody>
      </p:sp>
      <p:cxnSp>
        <p:nvCxnSpPr>
          <p:cNvPr id="129" name="直接箭头连接符 128"/>
          <p:cNvCxnSpPr/>
          <p:nvPr/>
        </p:nvCxnSpPr>
        <p:spPr>
          <a:xfrm flipH="1">
            <a:off x="4742178" y="4168937"/>
            <a:ext cx="5873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5318242" y="4044122"/>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742178" y="4044122"/>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1488673" y="4342234"/>
            <a:ext cx="45719" cy="216024"/>
          </a:xfrm>
          <a:prstGeom prst="rect">
            <a:avLst/>
          </a:prstGeom>
          <a:solidFill>
            <a:srgbClr val="FFFF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箭头连接符 134"/>
          <p:cNvCxnSpPr/>
          <p:nvPr/>
        </p:nvCxnSpPr>
        <p:spPr>
          <a:xfrm flipH="1" flipV="1">
            <a:off x="1516088" y="4367885"/>
            <a:ext cx="3132295" cy="4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1979341" y="4100758"/>
            <a:ext cx="936475" cy="246221"/>
          </a:xfrm>
          <a:prstGeom prst="rect">
            <a:avLst/>
          </a:prstGeom>
          <a:noFill/>
        </p:spPr>
        <p:txBody>
          <a:bodyPr wrap="none" rtlCol="0">
            <a:spAutoFit/>
          </a:bodyPr>
          <a:lstStyle/>
          <a:p>
            <a:r>
              <a:rPr lang="en-US" altLang="zh-CN" sz="1000" dirty="0" smtClean="0"/>
              <a:t>12.If  </a:t>
            </a:r>
            <a:r>
              <a:rPr lang="en-US" altLang="zh-CN" sz="1000" dirty="0" err="1" smtClean="0"/>
              <a:t>findClass</a:t>
            </a:r>
            <a:endParaRPr lang="zh-CN" altLang="en-US" sz="1000" dirty="0"/>
          </a:p>
        </p:txBody>
      </p:sp>
      <p:cxnSp>
        <p:nvCxnSpPr>
          <p:cNvPr id="140" name="直接箭头连接符 139"/>
          <p:cNvCxnSpPr/>
          <p:nvPr/>
        </p:nvCxnSpPr>
        <p:spPr>
          <a:xfrm flipH="1">
            <a:off x="3073957" y="4572525"/>
            <a:ext cx="15959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3456752" y="4367885"/>
            <a:ext cx="683200" cy="246221"/>
          </a:xfrm>
          <a:prstGeom prst="rect">
            <a:avLst/>
          </a:prstGeom>
          <a:noFill/>
        </p:spPr>
        <p:txBody>
          <a:bodyPr wrap="none" rtlCol="0">
            <a:spAutoFit/>
          </a:bodyPr>
          <a:lstStyle/>
          <a:p>
            <a:r>
              <a:rPr lang="en-US" altLang="zh-CN" sz="1000" dirty="0" smtClean="0"/>
              <a:t>13.If  not </a:t>
            </a:r>
            <a:endParaRPr lang="zh-CN" altLang="en-US" sz="1000" dirty="0"/>
          </a:p>
        </p:txBody>
      </p:sp>
      <p:cxnSp>
        <p:nvCxnSpPr>
          <p:cNvPr id="142" name="直接箭头连接符 141"/>
          <p:cNvCxnSpPr/>
          <p:nvPr/>
        </p:nvCxnSpPr>
        <p:spPr>
          <a:xfrm flipH="1">
            <a:off x="3088792" y="5008063"/>
            <a:ext cx="5873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64856" y="488324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3088792" y="4883248"/>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3139998" y="4637027"/>
            <a:ext cx="808235" cy="246221"/>
          </a:xfrm>
          <a:prstGeom prst="rect">
            <a:avLst/>
          </a:prstGeom>
          <a:noFill/>
        </p:spPr>
        <p:txBody>
          <a:bodyPr wrap="none" rtlCol="0">
            <a:spAutoFit/>
          </a:bodyPr>
          <a:lstStyle/>
          <a:p>
            <a:r>
              <a:rPr lang="en-US" altLang="zh-CN" sz="1000" dirty="0" smtClean="0"/>
              <a:t>14.findClass</a:t>
            </a:r>
            <a:endParaRPr lang="zh-CN" altLang="en-US" sz="1000" dirty="0"/>
          </a:p>
        </p:txBody>
      </p:sp>
      <p:cxnSp>
        <p:nvCxnSpPr>
          <p:cNvPr id="148" name="直接箭头连接符 147"/>
          <p:cNvCxnSpPr/>
          <p:nvPr/>
        </p:nvCxnSpPr>
        <p:spPr>
          <a:xfrm flipH="1">
            <a:off x="1495715" y="5020022"/>
            <a:ext cx="15221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矩形 148"/>
          <p:cNvSpPr/>
          <p:nvPr/>
        </p:nvSpPr>
        <p:spPr>
          <a:xfrm>
            <a:off x="1469552" y="4847244"/>
            <a:ext cx="45719" cy="216024"/>
          </a:xfrm>
          <a:prstGeom prst="rect">
            <a:avLst/>
          </a:prstGeom>
          <a:solidFill>
            <a:srgbClr val="FFFF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TextBox 151"/>
          <p:cNvSpPr txBox="1"/>
          <p:nvPr/>
        </p:nvSpPr>
        <p:spPr>
          <a:xfrm>
            <a:off x="1691680" y="4619912"/>
            <a:ext cx="1199367" cy="400110"/>
          </a:xfrm>
          <a:prstGeom prst="rect">
            <a:avLst/>
          </a:prstGeom>
          <a:noFill/>
        </p:spPr>
        <p:txBody>
          <a:bodyPr wrap="none" rtlCol="0">
            <a:spAutoFit/>
          </a:bodyPr>
          <a:lstStyle/>
          <a:p>
            <a:r>
              <a:rPr lang="en-US" altLang="zh-CN" sz="1000" dirty="0" smtClean="0"/>
              <a:t>15.Return Class</a:t>
            </a:r>
          </a:p>
          <a:p>
            <a:r>
              <a:rPr lang="en-US" altLang="zh-CN" sz="1000" dirty="0" smtClean="0"/>
              <a:t>Or throw exception</a:t>
            </a:r>
            <a:endParaRPr lang="zh-CN" altLang="en-US" sz="1000" dirty="0"/>
          </a:p>
        </p:txBody>
      </p:sp>
    </p:spTree>
    <p:extLst>
      <p:ext uri="{BB962C8B-B14F-4D97-AF65-F5344CB8AC3E}">
        <p14:creationId xmlns:p14="http://schemas.microsoft.com/office/powerpoint/2010/main" val="390665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6416" y="188640"/>
            <a:ext cx="670560" cy="604586"/>
            <a:chOff x="5424755" y="1340768"/>
            <a:chExt cx="670560" cy="604586"/>
          </a:xfrm>
        </p:grpSpPr>
        <p:grpSp>
          <p:nvGrpSpPr>
            <p:cNvPr id="3" name="组合 2"/>
            <p:cNvGrpSpPr/>
            <p:nvPr/>
          </p:nvGrpSpPr>
          <p:grpSpPr>
            <a:xfrm>
              <a:off x="5424755" y="1340768"/>
              <a:ext cx="670560" cy="604586"/>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9"/>
          <p:cNvSpPr txBox="1"/>
          <p:nvPr/>
        </p:nvSpPr>
        <p:spPr>
          <a:xfrm>
            <a:off x="1043608" y="307422"/>
            <a:ext cx="1872208" cy="346249"/>
          </a:xfrm>
          <a:prstGeom prst="rect">
            <a:avLst/>
          </a:prstGeom>
          <a:noFill/>
        </p:spPr>
        <p:txBody>
          <a:bodyPr wrap="square" lIns="68580" tIns="34290" rIns="68580" bIns="34290" rtlCol="0">
            <a:spAutoFit/>
          </a:bodyPr>
          <a:lstStyle/>
          <a:p>
            <a:pPr marL="0" lvl="1"/>
            <a:r>
              <a:rPr lang="en-US" altLang="zh-CN" b="1" dirty="0" smtClean="0">
                <a:latin typeface="微软雅黑" panose="020B0503020204020204" pitchFamily="34" charset="-122"/>
                <a:ea typeface="微软雅黑" panose="020B0503020204020204" pitchFamily="34" charset="-122"/>
              </a:rPr>
              <a:t>JAVA</a:t>
            </a:r>
            <a:r>
              <a:rPr lang="zh-CN" altLang="en-US" b="1" dirty="0" smtClean="0">
                <a:latin typeface="微软雅黑" panose="020B0503020204020204" pitchFamily="34" charset="-122"/>
                <a:ea typeface="微软雅黑" panose="020B0503020204020204" pitchFamily="34" charset="-122"/>
              </a:rPr>
              <a:t>类加载机制</a:t>
            </a:r>
            <a:endParaRPr lang="zh-CN" altLang="en-US" dirty="0">
              <a:solidFill>
                <a:srgbClr val="414455"/>
              </a:solidFill>
              <a:latin typeface="微软雅黑" pitchFamily="34" charset="-122"/>
              <a:ea typeface="微软雅黑" pitchFamily="34" charset="-122"/>
            </a:endParaRPr>
          </a:p>
        </p:txBody>
      </p:sp>
      <p:cxnSp>
        <p:nvCxnSpPr>
          <p:cNvPr id="8" name="直接连接符 7"/>
          <p:cNvCxnSpPr/>
          <p:nvPr/>
        </p:nvCxnSpPr>
        <p:spPr>
          <a:xfrm>
            <a:off x="1342171" y="667462"/>
            <a:ext cx="6828826" cy="11443"/>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01712" y="459431"/>
            <a:ext cx="258720" cy="233265"/>
            <a:chOff x="3720691" y="2824413"/>
            <a:chExt cx="1341120" cy="1209172"/>
          </a:xfrm>
        </p:grpSpPr>
        <p:sp>
          <p:nvSpPr>
            <p:cNvPr id="1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2" name="文本框 9"/>
          <p:cNvSpPr txBox="1"/>
          <p:nvPr/>
        </p:nvSpPr>
        <p:spPr>
          <a:xfrm>
            <a:off x="7668344" y="332656"/>
            <a:ext cx="432048" cy="346249"/>
          </a:xfrm>
          <a:prstGeom prst="rect">
            <a:avLst/>
          </a:prstGeom>
          <a:noFill/>
        </p:spPr>
        <p:txBody>
          <a:bodyPr wrap="square" lIns="68580" tIns="34290" rIns="68580" bIns="34290" rtlCol="0">
            <a:spAutoFit/>
          </a:bodyPr>
          <a:lstStyle/>
          <a:p>
            <a:pPr marL="0" lvl="1"/>
            <a:r>
              <a:rPr lang="en-US" altLang="zh-CN" dirty="0" smtClean="0">
                <a:solidFill>
                  <a:srgbClr val="414455"/>
                </a:solidFill>
                <a:latin typeface="方正兰亭黑简体" panose="02000000000000000000" pitchFamily="2" charset="-122"/>
                <a:ea typeface="方正兰亭黑简体" panose="02000000000000000000" pitchFamily="2" charset="-122"/>
              </a:rPr>
              <a:t>07</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13" name="Group 4"/>
          <p:cNvGrpSpPr>
            <a:grpSpLocks noChangeAspect="1"/>
          </p:cNvGrpSpPr>
          <p:nvPr/>
        </p:nvGrpSpPr>
        <p:grpSpPr bwMode="auto">
          <a:xfrm flipH="1">
            <a:off x="531483" y="254813"/>
            <a:ext cx="257471" cy="412649"/>
            <a:chOff x="4638" y="-33"/>
            <a:chExt cx="667" cy="1069"/>
          </a:xfrm>
          <a:solidFill>
            <a:srgbClr val="C00000"/>
          </a:solidFill>
        </p:grpSpPr>
        <p:sp>
          <p:nvSpPr>
            <p:cNvPr id="14"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15"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83" y="897624"/>
            <a:ext cx="7283011" cy="4119484"/>
          </a:xfrm>
          <a:prstGeom prst="rect">
            <a:avLst/>
          </a:prstGeom>
        </p:spPr>
      </p:pic>
    </p:spTree>
    <p:extLst>
      <p:ext uri="{BB962C8B-B14F-4D97-AF65-F5344CB8AC3E}">
        <p14:creationId xmlns:p14="http://schemas.microsoft.com/office/powerpoint/2010/main" val="232028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1601</TotalTime>
  <Words>1143</Words>
  <Application>Microsoft Office PowerPoint</Application>
  <PresentationFormat>全屏显示(16:9)</PresentationFormat>
  <Paragraphs>194</Paragraphs>
  <Slides>20</Slides>
  <Notes>18</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于利民</dc:creator>
  <cp:lastModifiedBy>p</cp:lastModifiedBy>
  <cp:revision>400</cp:revision>
  <dcterms:created xsi:type="dcterms:W3CDTF">2017-01-03T01:22:00Z</dcterms:created>
  <dcterms:modified xsi:type="dcterms:W3CDTF">2017-02-07T05:13:55Z</dcterms:modified>
</cp:coreProperties>
</file>