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b8c325b52f85422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302" r:id="rId21"/>
    <p:sldId id="303" r:id="rId22"/>
    <p:sldId id="278" r:id="rId23"/>
    <p:sldId id="279" r:id="rId24"/>
    <p:sldId id="280" r:id="rId25"/>
    <p:sldId id="281" r:id="rId26"/>
    <p:sldId id="30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4776E-0497-4F79-8B1A-6E9F9C346FC6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DC2FF-08E7-43D8-B7EB-03D125FE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4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3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8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47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41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1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7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63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45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7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3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17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88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7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17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97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22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42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85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11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62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94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65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739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665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34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600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205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2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1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5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97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0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C2FF-08E7-43D8-B7EB-03D125FE30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7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5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4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9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5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5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E86D-A8C9-4A1B-9E86-755ADDC89DC4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6DB0-EDEB-459D-8E0C-2881A1A7F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8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事务、锁和索引的设计与实现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194" y="4625620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							</a:t>
            </a:r>
            <a:r>
              <a:rPr lang="en-US" altLang="zh-CN" sz="4000" dirty="0" smtClean="0"/>
              <a:t>-- </a:t>
            </a:r>
            <a:r>
              <a:rPr lang="zh-CN" altLang="en-US" sz="4000" dirty="0" smtClean="0"/>
              <a:t>张洋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86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事务隔离级别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READ UNCOMMITTED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READ COMMITTED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REPEATABLE READ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SEARIALIZABLE</a:t>
            </a:r>
            <a:endParaRPr lang="en-US" altLang="zh-CN" dirty="0" smtClean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2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不好的事务习惯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在循环中提交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使用自动提交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使用自动回滚</a:t>
            </a:r>
            <a:endParaRPr lang="en-US" altLang="zh-CN" dirty="0" smtClean="0"/>
          </a:p>
          <a:p>
            <a:pPr lvl="1"/>
            <a:r>
              <a:rPr lang="zh-CN" altLang="en-US" dirty="0"/>
              <a:t>长事务</a:t>
            </a:r>
            <a:endParaRPr lang="en-US" altLang="zh-CN" dirty="0" smtClean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41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humbs.dreamstime.com/z/%E6%95%B0%E6%8D%AE%E5%BA%93d%E9%94%81-334968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07" y="2756848"/>
            <a:ext cx="5825393" cy="452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什么是锁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一方面要最大程度地利用数据库的并发访问，另一方面还要确保每个用户能以一致的方式访问和修改数据。锁</a:t>
            </a:r>
            <a:r>
              <a:rPr lang="zh-CN" altLang="en-US" dirty="0" smtClean="0"/>
              <a:t>是数据库系统区别于文件系统的一个关键特性，锁机制用于管理对共享资源的并发访问。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18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Lock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latch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5" y="2661361"/>
            <a:ext cx="11266712" cy="28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锁的类型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共享锁（</a:t>
            </a:r>
            <a:r>
              <a:rPr lang="en-US" altLang="zh-CN" dirty="0" smtClean="0"/>
              <a:t>S 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排它锁（</a:t>
            </a:r>
            <a:r>
              <a:rPr lang="en-US" altLang="zh-CN" dirty="0"/>
              <a:t>X</a:t>
            </a:r>
            <a:r>
              <a:rPr lang="en-US" altLang="zh-CN" dirty="0" smtClean="0"/>
              <a:t> 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3520281"/>
            <a:ext cx="85153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39" y="1533306"/>
            <a:ext cx="7591922" cy="53246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锁的粒度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979316" y="2677855"/>
            <a:ext cx="450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}</a:t>
            </a:r>
            <a:endParaRPr lang="zh-CN" altLang="en-US" sz="80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970242"/>
            <a:ext cx="2139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意向共享锁（</a:t>
            </a:r>
            <a:r>
              <a:rPr lang="en-US" altLang="zh-CN" sz="1600" dirty="0" smtClean="0"/>
              <a:t>IS Lock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463841"/>
            <a:ext cx="210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意向排他</a:t>
            </a:r>
            <a:r>
              <a:rPr lang="zh-CN" altLang="en-US" sz="1600" dirty="0" smtClean="0"/>
              <a:t>锁（</a:t>
            </a:r>
            <a:r>
              <a:rPr lang="en-US" altLang="zh-CN" sz="1600" dirty="0" smtClean="0"/>
              <a:t>IX Lock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49663" y="5308159"/>
            <a:ext cx="450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}</a:t>
            </a:r>
            <a:endParaRPr lang="zh-CN" altLang="en-US" sz="8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28683" y="5507058"/>
            <a:ext cx="210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共享</a:t>
            </a:r>
            <a:r>
              <a:rPr lang="zh-CN" altLang="en-US" sz="1600" dirty="0" smtClean="0"/>
              <a:t>锁（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 Lock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8682" y="6184253"/>
            <a:ext cx="210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排他锁（</a:t>
            </a:r>
            <a:r>
              <a:rPr lang="en-US" altLang="zh-CN" sz="1600" dirty="0" smtClean="0"/>
              <a:t>X Lock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965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锁的兼容性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意向锁不会阻塞除全表扫描外的任何请求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2665722"/>
            <a:ext cx="8620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一致性非锁定读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</a:p>
          <a:p>
            <a:pPr marL="457200" lvl="1" indent="0">
              <a:buNone/>
            </a:pPr>
            <a:r>
              <a:rPr lang="en-US" altLang="zh-CN" b="1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2354239"/>
            <a:ext cx="5010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一致性锁定读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/>
              <a:t>Select …… for update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/>
              <a:t>Select …… LOCK IN SHARE MODE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</a:p>
          <a:p>
            <a:pPr marL="457200" lvl="1" indent="0">
              <a:buNone/>
            </a:pPr>
            <a:r>
              <a:rPr lang="en-US" altLang="zh-CN" b="1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50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</a:t>
            </a:r>
            <a:endParaRPr lang="zh-CN" altLang="en-US" dirty="0"/>
          </a:p>
        </p:txBody>
      </p:sp>
      <p:sp>
        <p:nvSpPr>
          <p:cNvPr id="4" name="AutoShape 2" descr="“数据库事务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76" y="3146313"/>
            <a:ext cx="4148920" cy="35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丢失更新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92" y="2473372"/>
            <a:ext cx="8635737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丢失更新的处理方法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276475"/>
            <a:ext cx="85915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INNODB</a:t>
            </a:r>
            <a:r>
              <a:rPr lang="zh-CN" altLang="en-US" b="1" dirty="0" smtClean="0"/>
              <a:t>行锁的算法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/>
              <a:t>Record Lock:</a:t>
            </a:r>
            <a:r>
              <a:rPr lang="zh-CN" altLang="en-US" dirty="0" smtClean="0"/>
              <a:t>单行记录上的锁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/>
              <a:t>Gap Lock:</a:t>
            </a:r>
            <a:r>
              <a:rPr lang="zh-CN" altLang="en-US" dirty="0" smtClean="0"/>
              <a:t>间隙锁，锁定一个范围，但不锁定记录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/>
              <a:t>Next Key </a:t>
            </a:r>
            <a:r>
              <a:rPr lang="en-US" altLang="zh-CN" dirty="0" err="1" smtClean="0"/>
              <a:t>Lock:Gap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Lock+Record</a:t>
            </a:r>
            <a:r>
              <a:rPr lang="en-US" altLang="zh-CN" dirty="0" smtClean="0"/>
              <a:t> Lock</a:t>
            </a:r>
            <a:r>
              <a:rPr lang="zh-CN" altLang="en-US" dirty="0" smtClean="0"/>
              <a:t>锁定一个范围并且锁定记录本身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</a:p>
          <a:p>
            <a:pPr marL="457200" lvl="1" indent="0">
              <a:buNone/>
            </a:pPr>
            <a:r>
              <a:rPr lang="en-US" altLang="zh-CN" b="1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309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INNODB</a:t>
            </a:r>
            <a:r>
              <a:rPr lang="zh-CN" altLang="en-US" b="1" dirty="0" smtClean="0"/>
              <a:t>行锁的算法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34" y="2350329"/>
            <a:ext cx="4972670" cy="13618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34" y="3848455"/>
            <a:ext cx="8591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INNODB</a:t>
            </a:r>
            <a:r>
              <a:rPr lang="zh-CN" altLang="en-US" b="1" dirty="0" smtClean="0"/>
              <a:t>行锁的算法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34" y="2350329"/>
            <a:ext cx="4972670" cy="13618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34" y="3848455"/>
            <a:ext cx="8591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INNODB</a:t>
            </a:r>
            <a:r>
              <a:rPr lang="zh-CN" altLang="en-US" b="1" dirty="0" smtClean="0"/>
              <a:t>行锁的算法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20" y="2298652"/>
            <a:ext cx="4320571" cy="1154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603" y="3721100"/>
            <a:ext cx="8639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自增长与锁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 smtClean="0"/>
              <a:t>AUTO-INC locking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</a:p>
          <a:p>
            <a:pPr marL="457200" lvl="1" indent="0">
              <a:buNone/>
            </a:pPr>
            <a:r>
              <a:rPr lang="en-US" altLang="zh-CN" b="1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3111500"/>
            <a:ext cx="8648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什么是死锁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b="1" dirty="0"/>
              <a:t>	</a:t>
            </a:r>
            <a:r>
              <a:rPr lang="zh-CN" altLang="en-US" dirty="0" smtClean="0"/>
              <a:t>死锁是指两个或者两个以上事务执行过程中，因争夺锁资源而造成的一种相互等待的现象。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死锁的解决方式</a:t>
            </a:r>
            <a:r>
              <a:rPr lang="en-US" altLang="zh-CN" dirty="0" smtClean="0"/>
              <a:t>	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超时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wait-for </a:t>
            </a:r>
            <a:r>
              <a:rPr lang="en-US" altLang="zh-CN" dirty="0" err="1" smtClean="0"/>
              <a:t>gragh</a:t>
            </a:r>
            <a:r>
              <a:rPr lang="zh-CN" altLang="en-US" dirty="0" smtClean="0"/>
              <a:t>（等待图）的方式进行死锁检测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966" y="3671815"/>
            <a:ext cx="2948130" cy="21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</a:t>
            </a:r>
            <a:endParaRPr lang="zh-CN" altLang="en-US" dirty="0"/>
          </a:p>
        </p:txBody>
      </p:sp>
      <p:sp>
        <p:nvSpPr>
          <p:cNvPr id="4" name="AutoShape 2" descr="“数据库事务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20" y="3660909"/>
            <a:ext cx="3421680" cy="31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INNODB</a:t>
            </a:r>
            <a:r>
              <a:rPr lang="zh-CN" altLang="en-US" b="1" dirty="0" smtClean="0"/>
              <a:t>中的索引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/>
            <a:r>
              <a:rPr lang="en-US" altLang="zh-CN" b="1" dirty="0" smtClean="0"/>
              <a:t>B+</a:t>
            </a:r>
            <a:r>
              <a:rPr lang="zh-CN" altLang="en-US" b="1" dirty="0" smtClean="0"/>
              <a:t>树索引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全文索引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HASH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46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数据库引入事务的目的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 事务</a:t>
            </a:r>
            <a:r>
              <a:rPr lang="zh-CN" altLang="en-US" dirty="0" smtClean="0"/>
              <a:t>会把数据库从一种一致数据状态转换为另一种一致</a:t>
            </a:r>
            <a:r>
              <a:rPr lang="zh-CN" altLang="en-US" dirty="0" smtClean="0"/>
              <a:t>状态。事务是数据库区别于文件系统的重要特性之一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42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s0.cnblogs.com/blog2015/623461/201506/1822415979560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91" y="1751470"/>
            <a:ext cx="6324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INNODB</a:t>
            </a:r>
            <a:r>
              <a:rPr lang="zh-CN" altLang="en-US" b="1" dirty="0" smtClean="0"/>
              <a:t>中的索引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/>
            <a:r>
              <a:rPr lang="zh-CN" altLang="en-US" dirty="0" smtClean="0"/>
              <a:t>聚集索引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95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0.cnblogs.com/blog2015/623461/201506/1822424099814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84" y="1771650"/>
            <a:ext cx="6324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INNODB</a:t>
            </a:r>
            <a:r>
              <a:rPr lang="zh-CN" altLang="en-US" b="1" dirty="0" smtClean="0"/>
              <a:t>中的索引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/>
            <a:r>
              <a:rPr lang="zh-CN" altLang="en-US" dirty="0" smtClean="0"/>
              <a:t>非聚集索引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辅助索引、二级索引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65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使用索引的地方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/>
            <a:r>
              <a:rPr lang="zh-CN" altLang="en-US" dirty="0" smtClean="0"/>
              <a:t>数据查询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数据排序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避免从表中读取数据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使用索引的地方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/>
            <a:r>
              <a:rPr lang="zh-CN" altLang="en-US" dirty="0" smtClean="0"/>
              <a:t>数据查询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数据排序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避免从表中读取数据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91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err="1" smtClean="0"/>
              <a:t>Btree</a:t>
            </a:r>
            <a:r>
              <a:rPr lang="zh-CN" altLang="en-US" b="1" dirty="0" smtClean="0"/>
              <a:t>索引适合哪些操作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/>
            <a:r>
              <a:rPr lang="en-US" altLang="zh-CN" dirty="0"/>
              <a:t>KEY = 6 </a:t>
            </a:r>
            <a:r>
              <a:rPr lang="en-US" altLang="zh-CN" dirty="0" smtClean="0"/>
              <a:t>(</a:t>
            </a:r>
            <a:r>
              <a:rPr lang="zh-CN" altLang="en-US" dirty="0" smtClean="0"/>
              <a:t>等值查询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KEY &gt;6 (</a:t>
            </a:r>
            <a:r>
              <a:rPr lang="zh-CN" altLang="en-US" dirty="0"/>
              <a:t>开区间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5 &lt; KEY &lt;10 (</a:t>
            </a:r>
            <a:r>
              <a:rPr lang="zh-CN" altLang="en-US" dirty="0"/>
              <a:t>闭区间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'AAA' &lt; 'BBB'</a:t>
            </a:r>
            <a:r>
              <a:rPr lang="zh-CN" altLang="en-US" dirty="0"/>
              <a:t>，与其他比较相同</a:t>
            </a:r>
          </a:p>
          <a:p>
            <a:pPr lvl="2"/>
            <a:r>
              <a:rPr lang="zh-CN" altLang="en-US" dirty="0"/>
              <a:t>前缀索引 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%'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'%</a:t>
            </a:r>
            <a:r>
              <a:rPr lang="en-US" altLang="zh-CN" dirty="0" err="1">
                <a:solidFill>
                  <a:srgbClr val="FF0000"/>
                </a:solidFill>
              </a:rPr>
              <a:t>sdf</a:t>
            </a:r>
            <a:r>
              <a:rPr lang="en-US" altLang="zh-CN" dirty="0">
                <a:solidFill>
                  <a:srgbClr val="FF0000"/>
                </a:solidFill>
              </a:rPr>
              <a:t>' </a:t>
            </a:r>
            <a:r>
              <a:rPr lang="zh-CN" altLang="en-US" dirty="0">
                <a:solidFill>
                  <a:srgbClr val="FF0000"/>
                </a:solidFill>
              </a:rPr>
              <a:t>不可以使用索引优化</a:t>
            </a:r>
            <a:r>
              <a:rPr lang="zh-CN" altLang="en-US" dirty="0" smtClean="0">
                <a:solidFill>
                  <a:srgbClr val="FF0000"/>
                </a:solidFill>
              </a:rPr>
              <a:t>查询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06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低效的索引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/>
            <a:r>
              <a:rPr lang="zh-CN" altLang="en-US" dirty="0" smtClean="0"/>
              <a:t>长</a:t>
            </a:r>
            <a:r>
              <a:rPr lang="zh-CN" altLang="en-US" dirty="0"/>
              <a:t>的</a:t>
            </a:r>
            <a:r>
              <a:rPr lang="en-US" altLang="zh-CN" dirty="0" err="1"/>
              <a:t>Innodb</a:t>
            </a:r>
            <a:r>
              <a:rPr lang="zh-CN" altLang="en-US" dirty="0"/>
              <a:t>主键索引</a:t>
            </a:r>
          </a:p>
          <a:p>
            <a:pPr lvl="2"/>
            <a:r>
              <a:rPr lang="en-US" altLang="zh-CN" dirty="0" err="1"/>
              <a:t>Innodb</a:t>
            </a:r>
            <a:r>
              <a:rPr lang="zh-CN" altLang="en-US" dirty="0"/>
              <a:t>随机主键索引</a:t>
            </a:r>
          </a:p>
          <a:p>
            <a:pPr lvl="2"/>
            <a:r>
              <a:rPr lang="zh-CN" altLang="en-US" dirty="0"/>
              <a:t>低选择性的索引</a:t>
            </a:r>
          </a:p>
          <a:p>
            <a:pPr marL="457200" lvl="1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791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符合索引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/>
            <a:r>
              <a:rPr lang="en-US" altLang="zh-CN" sz="2400" dirty="0" smtClean="0"/>
              <a:t>index(A</a:t>
            </a:r>
            <a:r>
              <a:rPr lang="en-US" altLang="zh-CN" sz="2400" dirty="0"/>
              <a:t>, B, C) </a:t>
            </a:r>
            <a:r>
              <a:rPr lang="zh-CN" altLang="en-US" sz="2400" dirty="0"/>
              <a:t>可用索引的</a:t>
            </a:r>
            <a:r>
              <a:rPr lang="zh-CN" altLang="en-US" sz="2400" dirty="0" smtClean="0"/>
              <a:t>查询</a:t>
            </a:r>
            <a:endParaRPr lang="en-US" altLang="zh-CN" sz="2400" dirty="0" smtClean="0"/>
          </a:p>
          <a:p>
            <a:pPr marL="1371600" lvl="3" indent="0">
              <a:buNone/>
            </a:pPr>
            <a:r>
              <a:rPr lang="en-US" altLang="zh-CN" sz="2400" dirty="0" smtClean="0"/>
              <a:t>A&gt;5</a:t>
            </a:r>
            <a:endParaRPr lang="en-US" altLang="zh-CN" sz="2400" dirty="0"/>
          </a:p>
          <a:p>
            <a:pPr marL="1371600" lvl="3" indent="0">
              <a:buNone/>
            </a:pPr>
            <a:r>
              <a:rPr lang="en-US" altLang="zh-CN" sz="2400" dirty="0"/>
              <a:t>A=5 AND B&gt;6</a:t>
            </a:r>
          </a:p>
          <a:p>
            <a:pPr marL="1371600" lvl="3" indent="0">
              <a:buNone/>
            </a:pPr>
            <a:r>
              <a:rPr lang="en-US" altLang="zh-CN" sz="2400" dirty="0"/>
              <a:t>A=5 AND B=6 AND C=7</a:t>
            </a:r>
          </a:p>
          <a:p>
            <a:pPr marL="1371600" lvl="3" indent="0">
              <a:buNone/>
            </a:pPr>
            <a:r>
              <a:rPr lang="en-US" altLang="zh-CN" sz="2400" dirty="0"/>
              <a:t>A=5 AND B IN (2,3) AND C&gt;5 </a:t>
            </a:r>
            <a:endParaRPr lang="en-US" altLang="zh-CN" sz="2400" dirty="0" smtClean="0"/>
          </a:p>
          <a:p>
            <a:pPr marL="1371600" lvl="3" indent="0">
              <a:buNone/>
            </a:pPr>
            <a:endParaRPr lang="en-US" altLang="zh-CN" sz="2400" dirty="0"/>
          </a:p>
          <a:p>
            <a:pPr lvl="2"/>
            <a:r>
              <a:rPr lang="zh-CN" altLang="en-US" sz="2400" dirty="0"/>
              <a:t>不会使用索引</a:t>
            </a:r>
            <a:r>
              <a:rPr lang="en-US" altLang="zh-CN" sz="2400" dirty="0"/>
              <a:t>:</a:t>
            </a:r>
          </a:p>
          <a:p>
            <a:pPr marL="1371600" lvl="3" indent="0">
              <a:buNone/>
            </a:pPr>
            <a:r>
              <a:rPr lang="en-US" altLang="zh-CN" sz="2400" dirty="0"/>
              <a:t>B &gt; 5</a:t>
            </a:r>
          </a:p>
          <a:p>
            <a:pPr marL="1371600" lvl="3" indent="0">
              <a:buNone/>
            </a:pPr>
            <a:r>
              <a:rPr lang="en-US" altLang="zh-CN" sz="2400" dirty="0"/>
              <a:t>B = 6 AND </a:t>
            </a:r>
            <a:r>
              <a:rPr lang="en-US" altLang="zh-CN" sz="2400" dirty="0" smtClean="0"/>
              <a:t>C=7</a:t>
            </a:r>
          </a:p>
          <a:p>
            <a:pPr marL="1371600" lvl="3" indent="0">
              <a:buNone/>
            </a:pPr>
            <a:endParaRPr lang="en-US" altLang="zh-CN" sz="2400" dirty="0" smtClean="0"/>
          </a:p>
          <a:p>
            <a:pPr lvl="2"/>
            <a:r>
              <a:rPr lang="zh-CN" altLang="en-US" sz="2400" dirty="0"/>
              <a:t>部分使用索引</a:t>
            </a:r>
          </a:p>
          <a:p>
            <a:pPr marL="1371600" lvl="3" indent="0">
              <a:buNone/>
            </a:pPr>
            <a:r>
              <a:rPr lang="en-US" altLang="zh-CN" sz="2400" dirty="0"/>
              <a:t>A &gt;5 AND </a:t>
            </a:r>
            <a:r>
              <a:rPr lang="en-US" altLang="zh-CN" sz="2400" dirty="0">
                <a:solidFill>
                  <a:srgbClr val="FF0000"/>
                </a:solidFill>
              </a:rPr>
              <a:t>B=2</a:t>
            </a:r>
          </a:p>
          <a:p>
            <a:pPr marL="1371600" lvl="3" indent="0">
              <a:buNone/>
            </a:pPr>
            <a:r>
              <a:rPr lang="en-US" altLang="zh-CN" sz="2400" dirty="0"/>
              <a:t>A =5 AND B &gt;6 AND </a:t>
            </a:r>
            <a:r>
              <a:rPr lang="en-US" altLang="zh-CN" sz="2400" dirty="0">
                <a:solidFill>
                  <a:srgbClr val="FF0000"/>
                </a:solidFill>
              </a:rPr>
              <a:t>C =2</a:t>
            </a:r>
          </a:p>
          <a:p>
            <a:pPr marL="914400" lvl="2" indent="0">
              <a:buNone/>
            </a:pP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复合索引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复合索引排序</a:t>
            </a:r>
            <a:r>
              <a:rPr lang="en-US" altLang="zh-CN" dirty="0"/>
              <a:t>KEY(A, B) 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A #</a:t>
            </a:r>
            <a:r>
              <a:rPr lang="zh-CN" altLang="en-US" dirty="0"/>
              <a:t>首列排序</a:t>
            </a:r>
          </a:p>
          <a:p>
            <a:pPr marL="1371600" lvl="3" indent="0">
              <a:buNone/>
            </a:pPr>
            <a:r>
              <a:rPr lang="en-US" altLang="zh-CN" dirty="0"/>
              <a:t>A =5 ORDER BY B #</a:t>
            </a:r>
            <a:r>
              <a:rPr lang="zh-CN" altLang="en-US" dirty="0"/>
              <a:t>首列相等，此列排序</a:t>
            </a:r>
          </a:p>
          <a:p>
            <a:pPr marL="1371600" lvl="3" indent="0">
              <a:buNone/>
            </a:pPr>
            <a:r>
              <a:rPr lang="en-US" altLang="zh-CN" dirty="0"/>
              <a:t>ORDER BY A DESC, B DESC #</a:t>
            </a:r>
            <a:r>
              <a:rPr lang="zh-CN" altLang="en-US" dirty="0"/>
              <a:t>相同排序方向</a:t>
            </a:r>
          </a:p>
          <a:p>
            <a:pPr marL="1371600" lvl="3" indent="0">
              <a:buNone/>
            </a:pPr>
            <a:r>
              <a:rPr lang="en-US" altLang="zh-CN" dirty="0"/>
              <a:t>A&gt;5 ORDER BY A #</a:t>
            </a:r>
            <a:r>
              <a:rPr lang="zh-CN" altLang="en-US" dirty="0"/>
              <a:t>范围查询和排序在同一列 </a:t>
            </a:r>
            <a:endParaRPr lang="en-US" altLang="zh-CN" dirty="0" smtClean="0"/>
          </a:p>
          <a:p>
            <a:pPr lvl="2"/>
            <a:r>
              <a:rPr lang="zh-CN" altLang="en-US" dirty="0"/>
              <a:t>不会使用索引：</a:t>
            </a:r>
          </a:p>
          <a:p>
            <a:pPr marL="1371600" lvl="3" indent="0">
              <a:buNone/>
            </a:pPr>
            <a:r>
              <a:rPr lang="en-US" altLang="zh-CN" dirty="0"/>
              <a:t>ORDER BY B #</a:t>
            </a:r>
          </a:p>
          <a:p>
            <a:pPr marL="1371600" lvl="3" indent="0">
              <a:buNone/>
            </a:pPr>
            <a:r>
              <a:rPr lang="en-US" altLang="zh-CN" dirty="0"/>
              <a:t>A&gt;5 ORDER BY B</a:t>
            </a:r>
          </a:p>
          <a:p>
            <a:pPr marL="1371600" lvl="3" indent="0">
              <a:buNone/>
            </a:pPr>
            <a:r>
              <a:rPr lang="en-US" altLang="zh-CN" sz="1600" dirty="0"/>
              <a:t>A IN(1,2,3) ORDER BY B -ORDER BY A ASC, B DESC</a:t>
            </a:r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92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案例分析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72" y="2372519"/>
            <a:ext cx="5888571" cy="2649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8406" y="2538484"/>
            <a:ext cx="403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Index(</a:t>
            </a:r>
            <a:r>
              <a:rPr lang="en-US" altLang="zh-CN" dirty="0" err="1" smtClean="0"/>
              <a:t>boo_id,boo_status,yn,create_time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5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案例分析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888406" y="2538484"/>
            <a:ext cx="4033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po_main</a:t>
            </a:r>
            <a:r>
              <a:rPr lang="en-US" altLang="zh-CN" dirty="0" smtClean="0"/>
              <a:t> o join  </a:t>
            </a:r>
          </a:p>
          <a:p>
            <a:r>
              <a:rPr lang="en-US" altLang="zh-CN" dirty="0" smtClean="0"/>
              <a:t>(select id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from </a:t>
            </a:r>
            <a:r>
              <a:rPr lang="en-US" altLang="zh-CN" dirty="0" err="1" smtClean="0"/>
              <a:t>po_main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=1 	     		and </a:t>
            </a:r>
            <a:r>
              <a:rPr lang="en-US" altLang="zh-CN" dirty="0" err="1" smtClean="0"/>
              <a:t>pick_up_flag</a:t>
            </a:r>
            <a:r>
              <a:rPr lang="en-US" altLang="zh-CN" dirty="0" smtClean="0"/>
              <a:t>=0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order by </a:t>
            </a:r>
            <a:r>
              <a:rPr lang="en-US" altLang="zh-CN" dirty="0" err="1" smtClean="0"/>
              <a:t>po_no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desc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limit 41700,10) o </a:t>
            </a:r>
          </a:p>
          <a:p>
            <a:r>
              <a:rPr lang="en-US" altLang="zh-CN" dirty="0" smtClean="0"/>
              <a:t>on i.id=o.id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21746" y="4517292"/>
            <a:ext cx="39179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延迟关联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08" y="2469856"/>
            <a:ext cx="5810626" cy="16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事务特性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原子性（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tomicity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一致性（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onsistency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隔离</a:t>
            </a:r>
            <a:r>
              <a:rPr lang="zh-CN" altLang="en-US" dirty="0" smtClean="0"/>
              <a:t>性（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solation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持久性（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urability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396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案例分析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67832" y="4422637"/>
            <a:ext cx="876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尽量不要用子查询，用</a:t>
            </a:r>
            <a:r>
              <a:rPr lang="en-US" altLang="zh-CN" b="1" dirty="0" smtClean="0">
                <a:solidFill>
                  <a:srgbClr val="FF0000"/>
                </a:solidFill>
              </a:rPr>
              <a:t>join</a:t>
            </a:r>
            <a:r>
              <a:rPr lang="zh-CN" altLang="en-US" b="1" dirty="0" smtClean="0">
                <a:solidFill>
                  <a:srgbClr val="FF0000"/>
                </a:solidFill>
              </a:rPr>
              <a:t>替换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32" y="2403546"/>
            <a:ext cx="8996687" cy="17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案例分析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67832" y="4422637"/>
            <a:ext cx="876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5.5</a:t>
            </a:r>
            <a:r>
              <a:rPr lang="zh-CN" altLang="en-US" b="1" dirty="0" smtClean="0">
                <a:solidFill>
                  <a:srgbClr val="FF0000"/>
                </a:solidFill>
              </a:rPr>
              <a:t>索引优先</a:t>
            </a:r>
            <a:r>
              <a:rPr lang="en-US" altLang="zh-CN" b="1" dirty="0" smtClean="0">
                <a:solidFill>
                  <a:srgbClr val="FF0000"/>
                </a:solidFill>
              </a:rPr>
              <a:t>in</a:t>
            </a:r>
            <a:r>
              <a:rPr lang="zh-CN" altLang="en-US" b="1" dirty="0" smtClean="0">
                <a:solidFill>
                  <a:srgbClr val="FF0000"/>
                </a:solidFill>
              </a:rPr>
              <a:t>还是</a:t>
            </a:r>
            <a:r>
              <a:rPr lang="en-US" altLang="zh-CN" b="1" dirty="0" smtClean="0">
                <a:solidFill>
                  <a:srgbClr val="FF0000"/>
                </a:solidFill>
              </a:rPr>
              <a:t>order by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r>
              <a:rPr lang="en-US" altLang="zh-CN" b="1" dirty="0" smtClean="0">
                <a:solidFill>
                  <a:srgbClr val="FF0000"/>
                </a:solidFill>
              </a:rPr>
              <a:t>5.6</a:t>
            </a:r>
            <a:r>
              <a:rPr lang="zh-CN" altLang="en-US" b="1" dirty="0" smtClean="0">
                <a:solidFill>
                  <a:srgbClr val="FF0000"/>
                </a:solidFill>
              </a:rPr>
              <a:t>有</a:t>
            </a:r>
            <a:r>
              <a:rPr lang="en-US" altLang="zh-CN" b="1" dirty="0" smtClean="0">
                <a:solidFill>
                  <a:srgbClr val="FF0000"/>
                </a:solidFill>
              </a:rPr>
              <a:t>ICP</a:t>
            </a:r>
            <a:r>
              <a:rPr lang="zh-CN" altLang="en-US" b="1" dirty="0" smtClean="0">
                <a:solidFill>
                  <a:srgbClr val="FF0000"/>
                </a:solidFill>
              </a:rPr>
              <a:t>优先</a:t>
            </a:r>
            <a:r>
              <a:rPr lang="en-US" altLang="zh-CN" b="1" dirty="0" smtClean="0">
                <a:solidFill>
                  <a:srgbClr val="FF0000"/>
                </a:solidFill>
              </a:rPr>
              <a:t>order by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29" y="2291260"/>
            <a:ext cx="9167909" cy="17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案例分析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96585" y="2443712"/>
            <a:ext cx="492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区分度高的在前边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41" y="2306499"/>
            <a:ext cx="5178544" cy="329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4965" y="2967335"/>
            <a:ext cx="264207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Q&amp;A</a:t>
            </a:r>
            <a:endParaRPr lang="zh-CN" alt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7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事务</a:t>
            </a:r>
            <a:r>
              <a:rPr lang="zh-CN" altLang="en-US" b="1" dirty="0"/>
              <a:t>分类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扁平事务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带保存点的扁平事务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嵌套事务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分布式事务</a:t>
            </a:r>
            <a:endParaRPr lang="en-US" altLang="zh-CN" dirty="0" smtClean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7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扁平事务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39" y="2281457"/>
            <a:ext cx="8934522" cy="45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带保存点的扁平事务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38234"/>
            <a:ext cx="6248400" cy="47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链事务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8" y="2588111"/>
            <a:ext cx="9100899" cy="28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/>
              <a:t>嵌套</a:t>
            </a:r>
            <a:r>
              <a:rPr lang="zh-CN" altLang="en-US" b="1" dirty="0" smtClean="0"/>
              <a:t>事务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88" y="2262522"/>
            <a:ext cx="7120223" cy="459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589</Words>
  <Application>Microsoft Office PowerPoint</Application>
  <PresentationFormat>宽屏</PresentationFormat>
  <Paragraphs>299</Paragraphs>
  <Slides>43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Wingdings</vt:lpstr>
      <vt:lpstr>Office 主题</vt:lpstr>
      <vt:lpstr>MySQL事务、锁和索引的设计与实现</vt:lpstr>
      <vt:lpstr>事务</vt:lpstr>
      <vt:lpstr>事务</vt:lpstr>
      <vt:lpstr>事务</vt:lpstr>
      <vt:lpstr>事务</vt:lpstr>
      <vt:lpstr>事务</vt:lpstr>
      <vt:lpstr>事务</vt:lpstr>
      <vt:lpstr>事务</vt:lpstr>
      <vt:lpstr>事务</vt:lpstr>
      <vt:lpstr>事务</vt:lpstr>
      <vt:lpstr>事务</vt:lpstr>
      <vt:lpstr>锁</vt:lpstr>
      <vt:lpstr>锁</vt:lpstr>
      <vt:lpstr>锁</vt:lpstr>
      <vt:lpstr>锁</vt:lpstr>
      <vt:lpstr>锁</vt:lpstr>
      <vt:lpstr>锁</vt:lpstr>
      <vt:lpstr>锁</vt:lpstr>
      <vt:lpstr>锁</vt:lpstr>
      <vt:lpstr>锁</vt:lpstr>
      <vt:lpstr>锁</vt:lpstr>
      <vt:lpstr>锁</vt:lpstr>
      <vt:lpstr>锁</vt:lpstr>
      <vt:lpstr>锁</vt:lpstr>
      <vt:lpstr>锁</vt:lpstr>
      <vt:lpstr>锁</vt:lpstr>
      <vt:lpstr>锁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索引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MySQL事务及锁的设计与实现</dc:title>
  <dc:creator>张洋</dc:creator>
  <cp:lastModifiedBy>张洋</cp:lastModifiedBy>
  <cp:revision>34</cp:revision>
  <dcterms:created xsi:type="dcterms:W3CDTF">2017-10-08T01:50:24Z</dcterms:created>
  <dcterms:modified xsi:type="dcterms:W3CDTF">2017-10-10T09:19:08Z</dcterms:modified>
</cp:coreProperties>
</file>