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05e6a5cc34b473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6" r:id="rId2"/>
    <p:sldId id="278" r:id="rId3"/>
    <p:sldId id="280" r:id="rId4"/>
    <p:sldId id="287" r:id="rId5"/>
    <p:sldId id="286" r:id="rId6"/>
    <p:sldId id="290" r:id="rId7"/>
    <p:sldId id="282" r:id="rId8"/>
    <p:sldId id="284" r:id="rId9"/>
    <p:sldId id="288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3" r:id="rId18"/>
    <p:sldId id="289" r:id="rId19"/>
    <p:sldId id="25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3" autoAdjust="0"/>
    <p:restoredTop sz="87602" autoAdjust="0"/>
  </p:normalViewPr>
  <p:slideViewPr>
    <p:cSldViewPr>
      <p:cViewPr>
        <p:scale>
          <a:sx n="110" d="100"/>
          <a:sy n="110" d="100"/>
        </p:scale>
        <p:origin x="-15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F6AAEEA-6D0D-44EC-94A9-3AA988CCEABC}" type="datetimeFigureOut">
              <a:rPr lang="zh-CN" altLang="en-US"/>
              <a:pPr>
                <a:defRPr/>
              </a:pPr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530A391-7287-4123-8B68-660D4A6DA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9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5ED21-6430-478C-A70B-227824930437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FEE2-955E-456D-9F12-2311F9B5BF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物理</a:t>
            </a:r>
            <a:r>
              <a:rPr lang="en-US" altLang="zh-CN" dirty="0" smtClean="0"/>
              <a:t>IO</a:t>
            </a:r>
            <a:r>
              <a:rPr lang="zh-CN" altLang="en-US" dirty="0" smtClean="0"/>
              <a:t>分为顺序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和随机</a:t>
            </a:r>
            <a:r>
              <a:rPr lang="en-US" altLang="zh-CN" dirty="0" smtClean="0"/>
              <a:t>IO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优化特性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针对基于辅助索引的查询策略是这样的：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 先根据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条件中的辅助索引获取辅助索引与主键的集合，结果集为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 select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x order by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 将结果集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read_rnd_buffer_size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大小直到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，然后对结果集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pk_column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排序，得到结果集是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rest_sort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 利用已经排序过的结果集，访问表中的数据，此时是顺序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IO.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select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non_key_column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fromtb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(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rest_sort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从图示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原理，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将根据辅助索引获取的结果集根据主键进行排序，将乱序化为有序，可以用主键顺序访问基表，将随机读转化为顺序读，多页数据记录可一次性读入或根据此次的主键范围分次读入，以减少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，提高查询效率。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优化特性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针对基于辅助索引的查询策略是这样的：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 先根据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条件中的辅助索引获取辅助索引与主键的集合，结果集为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 select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x order by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 将结果集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read_rnd_buffer_size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大小直到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，然后对结果集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pk_column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排序，得到结果集是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rest_sort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 利用已经排序过的结果集，访问表中的数据，此时是顺序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IO.</a:t>
            </a:r>
          </a:p>
          <a:p>
            <a:pPr latinLnBrk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select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non_key_column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fromtb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(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rest_sort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从图示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原理，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将根据辅助索引获取的结果集根据主键进行排序，将乱序化为有序，可以用主键顺序访问基表，将随机读转化为顺序读，多页数据记录可一次性读入或根据此次的主键范围分次读入，以减少</a:t>
            </a:r>
            <a:r>
              <a:rPr lang="en-US" altLang="zh-CN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，提高查询效率。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禁用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，存储引擎会通过遍历索引定位基表中的行，然后返回给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层，再去为这些数据行进行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后的条件的过滤。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，如果部分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条件能使用索引中的字段，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会把这部分下推到存储引擎层，存储引擎通过索引过滤，把满足的行从表中读取出。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能减少引擎层访问基表的次数和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访问存储引擎的次数。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的目标是减少从基表中全纪录读取操作的数量，从而降低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原理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禁用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，存储引擎会通过遍历索引定位基表中的行，然后返回给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层，再去为这些数据行进行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后的条件的过滤。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，如果部分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条件能使用索引中的字段，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会把这部分下推到存储引擎层，存储引擎通过索引过滤，把满足的行从表中读取出。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能减少引擎层访问基表的次数和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访问存储引擎的次数。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的目标是减少从基表中全纪录读取操作的数量，从而降低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辅助索引就意味着两次查找，第一次找到索引值对应的主键，第二次通过主键值找到具体数据页（覆盖索引除外）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select </a:t>
            </a:r>
            <a:r>
              <a:rPr lang="en-US" altLang="zh-CN" dirty="0" err="1" smtClean="0"/>
              <a:t>non_key_column</a:t>
            </a:r>
            <a:r>
              <a:rPr lang="en-US" altLang="zh-CN" dirty="0" smtClean="0"/>
              <a:t> from </a:t>
            </a:r>
            <a:r>
              <a:rPr lang="en-US" altLang="zh-CN" dirty="0" err="1" smtClean="0"/>
              <a:t>tb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wherekey_column</a:t>
            </a:r>
            <a:r>
              <a:rPr lang="en-US" altLang="zh-CN" dirty="0" smtClean="0"/>
              <a:t>=x;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 先根据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条件中的辅助索引获取辅助索引与主键的集合，结果集为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 select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 order by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 通过第一步获取的主键来获取对应的值。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each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 in rest do: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select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non_key_column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pk_column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存储数据的方式： 辅助索引的存储顺序并非与主键的顺序一致，从图中可以看出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根据辅助索引获取的主键来访问表中的数据会导致随机的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.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不同主键不在同一个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里面时必然导致多次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和随机读。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3E2E656-1D75-464F-A027-1C5A8637B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44DA896-1709-4280-B9AC-ED102EEBB0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B6DD7DC-60B3-42BD-98E1-BEFC5C2AD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FCBDE81-580E-4E33-B009-6E77EE991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1" r:id="rId5"/>
    <p:sldLayoutId id="2147483698" r:id="rId6"/>
    <p:sldLayoutId id="2147483699" r:id="rId7"/>
    <p:sldLayoutId id="2147483700" r:id="rId8"/>
    <p:sldLayoutId id="2147483702" r:id="rId9"/>
    <p:sldLayoutId id="2147483703" r:id="rId10"/>
    <p:sldLayoutId id="21474837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dev.mysql.com/doc/refman/5.6/en/comparison-operators.html#operator_between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dev.mysql.com/doc/refman/5.6/en/comparison-operators.html#operator_less-than-or-equa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.mysql.com/doc/refman/5.6/en/comparison-operators.html#operator_greater-than-or-equal" TargetMode="External"/><Relationship Id="rId5" Type="http://schemas.openxmlformats.org/officeDocument/2006/relationships/hyperlink" Target="http://dev.mysql.com/doc/refman/5.6/en/comparison-operators.html#operator_less-than" TargetMode="External"/><Relationship Id="rId10" Type="http://schemas.openxmlformats.org/officeDocument/2006/relationships/hyperlink" Target="http://dev.mysql.com/doc/refman/5.6/en/string-comparison-functions.html#operator_like" TargetMode="External"/><Relationship Id="rId4" Type="http://schemas.openxmlformats.org/officeDocument/2006/relationships/hyperlink" Target="http://dev.mysql.com/doc/refman/5.6/en/comparison-operators.html#operator_greater-than" TargetMode="External"/><Relationship Id="rId9" Type="http://schemas.openxmlformats.org/officeDocument/2006/relationships/hyperlink" Target="http://dev.mysql.com/doc/refman/5.6/en/comparison-operators.html#operator_not-equa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9" y="8334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99592" y="1485567"/>
            <a:ext cx="7776864" cy="93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3000"/>
              </a:lnSpc>
              <a:spcBef>
                <a:spcPct val="50000"/>
              </a:spcBef>
            </a:pPr>
            <a:r>
              <a:rPr lang="en-US" altLang="zh-CN" sz="6600" dirty="0" err="1" smtClean="0">
                <a:solidFill>
                  <a:schemeClr val="bg1"/>
                </a:solidFill>
                <a:latin typeface="+mn-lt"/>
                <a:ea typeface="+mj-ea"/>
              </a:rPr>
              <a:t>Mysql</a:t>
            </a:r>
            <a:r>
              <a:rPr lang="en-US" altLang="zh-CN" sz="6600" dirty="0" smtClean="0">
                <a:solidFill>
                  <a:schemeClr val="bg1"/>
                </a:solidFill>
                <a:latin typeface="+mn-lt"/>
                <a:ea typeface="+mj-ea"/>
              </a:rPr>
              <a:t> </a:t>
            </a:r>
            <a:r>
              <a:rPr lang="zh-CN" altLang="en-US" sz="6600" dirty="0">
                <a:solidFill>
                  <a:schemeClr val="bg1"/>
                </a:solidFill>
                <a:latin typeface="+mn-lt"/>
                <a:ea typeface="+mj-ea"/>
              </a:rPr>
              <a:t>优化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那些事儿</a:t>
            </a:r>
            <a:endParaRPr lang="en-US" altLang="zh-CN" sz="6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899592" y="4068361"/>
            <a:ext cx="18083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Oracle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组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李大勇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2016-11-25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</a:rPr>
              <a:t>www.jd.com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52536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MRR-multi range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1" y="1275645"/>
            <a:ext cx="191288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60293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5536" y="5013176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Col2</a:t>
            </a:r>
            <a:r>
              <a:rPr lang="zh-CN" altLang="en-US" dirty="0" smtClean="0"/>
              <a:t>为主键，在</a:t>
            </a:r>
            <a:r>
              <a:rPr lang="en-US" altLang="zh-CN" dirty="0" smtClean="0"/>
              <a:t>col1</a:t>
            </a:r>
            <a:r>
              <a:rPr lang="zh-CN" altLang="en-US" dirty="0" smtClean="0"/>
              <a:t>上创建的索引为辅助索引，其结构如上图：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932" y="32348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……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07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4" y="-167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MRR-multi range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026" name="Picture 2" descr="http://blog.itpub.net/attachment/201505/31/22664653_1433003451kk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43959"/>
            <a:ext cx="5688632" cy="404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1560" y="5229200"/>
            <a:ext cx="662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Col2</a:t>
            </a:r>
            <a:r>
              <a:rPr lang="zh-CN" altLang="en-US" dirty="0" smtClean="0"/>
              <a:t>为主键，在</a:t>
            </a:r>
            <a:r>
              <a:rPr lang="en-US" altLang="zh-CN" dirty="0" smtClean="0"/>
              <a:t>col1</a:t>
            </a:r>
            <a:r>
              <a:rPr lang="zh-CN" altLang="en-US" dirty="0" smtClean="0"/>
              <a:t>上创建的索引为辅助索引，其结构如上图：</a:t>
            </a:r>
            <a:endParaRPr lang="en-US" altLang="zh-CN" dirty="0" smtClean="0"/>
          </a:p>
          <a:p>
            <a:r>
              <a:rPr lang="en-US" altLang="zh-CN" dirty="0"/>
              <a:t>select </a:t>
            </a:r>
            <a:r>
              <a:rPr lang="en-US" altLang="zh-CN" dirty="0" smtClean="0"/>
              <a:t>col3 </a:t>
            </a:r>
            <a:r>
              <a:rPr lang="en-US" altLang="zh-CN" dirty="0"/>
              <a:t>from </a:t>
            </a:r>
            <a:r>
              <a:rPr lang="en-US" altLang="zh-CN" dirty="0" smtClean="0"/>
              <a:t>A </a:t>
            </a:r>
            <a:r>
              <a:rPr lang="en-US" altLang="zh-CN" dirty="0"/>
              <a:t>where col1=x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1" y="1275645"/>
            <a:ext cx="169685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5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4" y="-167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MRR-multi range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9087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229200"/>
            <a:ext cx="6622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Col2</a:t>
            </a:r>
            <a:r>
              <a:rPr lang="zh-CN" altLang="en-US" dirty="0" smtClean="0"/>
              <a:t>为主键，在</a:t>
            </a:r>
            <a:r>
              <a:rPr lang="en-US" altLang="zh-CN" dirty="0" smtClean="0"/>
              <a:t>col1</a:t>
            </a:r>
            <a:r>
              <a:rPr lang="zh-CN" altLang="en-US" dirty="0" smtClean="0"/>
              <a:t>上创建的索引为辅助索引，其结构如上图：</a:t>
            </a:r>
            <a:endParaRPr lang="en-US" altLang="zh-CN" dirty="0" smtClean="0"/>
          </a:p>
          <a:p>
            <a:r>
              <a:rPr lang="en-US" altLang="zh-CN" dirty="0"/>
              <a:t>select </a:t>
            </a:r>
            <a:r>
              <a:rPr lang="en-US" altLang="zh-CN" dirty="0" smtClean="0"/>
              <a:t>col3 from</a:t>
            </a:r>
            <a:r>
              <a:rPr lang="en-US" altLang="zh-CN" dirty="0"/>
              <a:t> </a:t>
            </a:r>
            <a:r>
              <a:rPr lang="en-US" altLang="zh-CN" dirty="0" smtClean="0"/>
              <a:t>A where col1=x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pic>
        <p:nvPicPr>
          <p:cNvPr id="2" name="Picture 2" descr="http://blog.itpub.net/attachment/201505/31/22664653_1433003467T2P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48690"/>
            <a:ext cx="6480720" cy="406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1" y="1275645"/>
            <a:ext cx="169685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7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4" y="-167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MRR-multi range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5122" name="Picture 2" descr="http://mysqllover.com/wp-content/uploads/2014/03/m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68760"/>
            <a:ext cx="860107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0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4" y="-167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ICP-index condition pushdown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085184"/>
            <a:ext cx="7488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  <a:ea typeface="+mn-ea"/>
              </a:rPr>
              <a:t>辅助索引</a:t>
            </a:r>
            <a:r>
              <a:rPr lang="en-US" altLang="zh-CN" sz="1400" dirty="0">
                <a:latin typeface="+mn-ea"/>
                <a:ea typeface="+mn-ea"/>
              </a:rPr>
              <a:t>INDEX (</a:t>
            </a:r>
            <a:r>
              <a:rPr lang="en-US" altLang="zh-CN" sz="1400" dirty="0" err="1">
                <a:latin typeface="+mn-ea"/>
                <a:ea typeface="+mn-ea"/>
              </a:rPr>
              <a:t>zipcode</a:t>
            </a:r>
            <a:r>
              <a:rPr lang="en-US" altLang="zh-CN" sz="1400" dirty="0">
                <a:latin typeface="+mn-ea"/>
                <a:ea typeface="+mn-ea"/>
              </a:rPr>
              <a:t>, </a:t>
            </a:r>
            <a:r>
              <a:rPr lang="en-US" altLang="zh-CN" sz="1400" dirty="0" err="1">
                <a:latin typeface="+mn-ea"/>
                <a:ea typeface="+mn-ea"/>
              </a:rPr>
              <a:t>lastname</a:t>
            </a:r>
            <a:r>
              <a:rPr lang="en-US" altLang="zh-CN" sz="1400" dirty="0">
                <a:latin typeface="+mn-ea"/>
                <a:ea typeface="+mn-ea"/>
              </a:rPr>
              <a:t>, </a:t>
            </a:r>
            <a:r>
              <a:rPr lang="en-US" altLang="zh-CN" sz="1400" dirty="0" err="1">
                <a:latin typeface="+mn-ea"/>
                <a:ea typeface="+mn-ea"/>
              </a:rPr>
              <a:t>firstname</a:t>
            </a:r>
            <a:r>
              <a:rPr lang="en-US" altLang="zh-CN" sz="1400" dirty="0" smtClean="0">
                <a:latin typeface="+mn-ea"/>
                <a:ea typeface="+mn-ea"/>
              </a:rPr>
              <a:t>).</a:t>
            </a:r>
          </a:p>
          <a:p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400" dirty="0">
                <a:latin typeface="+mn-ea"/>
                <a:ea typeface="+mn-ea"/>
              </a:rPr>
              <a:t>SELECT * FROM </a:t>
            </a:r>
            <a:r>
              <a:rPr lang="en-US" altLang="zh-CN" sz="1400" dirty="0" err="1">
                <a:latin typeface="+mn-ea"/>
                <a:ea typeface="+mn-ea"/>
              </a:rPr>
              <a:t>peopleWHERE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 smtClean="0">
                <a:latin typeface="+mn-ea"/>
                <a:ea typeface="+mn-ea"/>
              </a:rPr>
              <a:t>zipcode</a:t>
            </a:r>
            <a:r>
              <a:rPr lang="en-US" altLang="zh-CN" sz="1400" dirty="0" smtClean="0">
                <a:latin typeface="+mn-ea"/>
                <a:ea typeface="+mn-ea"/>
              </a:rPr>
              <a:t>='95054‘ </a:t>
            </a:r>
          </a:p>
          <a:p>
            <a:r>
              <a:rPr lang="en-US" altLang="zh-CN" sz="1400" dirty="0" smtClean="0">
                <a:latin typeface="+mn-ea"/>
                <a:ea typeface="+mn-ea"/>
              </a:rPr>
              <a:t>AND </a:t>
            </a:r>
            <a:r>
              <a:rPr lang="en-US" altLang="zh-CN" sz="1400" dirty="0" err="1">
                <a:latin typeface="+mn-ea"/>
                <a:ea typeface="+mn-ea"/>
              </a:rPr>
              <a:t>lastname</a:t>
            </a:r>
            <a:r>
              <a:rPr lang="en-US" altLang="zh-CN" sz="1400" dirty="0">
                <a:latin typeface="+mn-ea"/>
                <a:ea typeface="+mn-ea"/>
              </a:rPr>
              <a:t> LIKE '%</a:t>
            </a:r>
            <a:r>
              <a:rPr lang="en-US" altLang="zh-CN" sz="1400" dirty="0" err="1">
                <a:latin typeface="+mn-ea"/>
                <a:ea typeface="+mn-ea"/>
              </a:rPr>
              <a:t>etrunia</a:t>
            </a:r>
            <a:r>
              <a:rPr lang="en-US" altLang="zh-CN" sz="1400" dirty="0" smtClean="0">
                <a:latin typeface="+mn-ea"/>
                <a:ea typeface="+mn-ea"/>
              </a:rPr>
              <a:t>%‘ AND </a:t>
            </a:r>
            <a:r>
              <a:rPr lang="en-US" altLang="zh-CN" sz="1400" dirty="0">
                <a:latin typeface="+mn-ea"/>
                <a:ea typeface="+mn-ea"/>
              </a:rPr>
              <a:t>address LIKE '%Main Street</a:t>
            </a:r>
            <a:r>
              <a:rPr lang="en-US" altLang="zh-CN" sz="1400" dirty="0" smtClean="0">
                <a:latin typeface="+mn-ea"/>
                <a:ea typeface="+mn-ea"/>
              </a:rPr>
              <a:t>%';</a:t>
            </a:r>
          </a:p>
          <a:p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zh-CN" altLang="en-US" sz="1400" dirty="0">
                <a:latin typeface="+mn-ea"/>
                <a:ea typeface="+mn-ea"/>
              </a:rPr>
              <a:t>通过二级索引中</a:t>
            </a:r>
            <a:r>
              <a:rPr lang="en-US" altLang="zh-CN" sz="1400" dirty="0" err="1">
                <a:latin typeface="+mn-ea"/>
                <a:ea typeface="+mn-ea"/>
              </a:rPr>
              <a:t>zipcode</a:t>
            </a:r>
            <a:r>
              <a:rPr lang="zh-CN" altLang="en-US" sz="1400" dirty="0">
                <a:latin typeface="+mn-ea"/>
                <a:ea typeface="+mn-ea"/>
              </a:rPr>
              <a:t>的值去基表取出所有</a:t>
            </a:r>
            <a:r>
              <a:rPr lang="en-US" altLang="zh-CN" sz="1400" dirty="0" err="1">
                <a:latin typeface="+mn-ea"/>
                <a:ea typeface="+mn-ea"/>
              </a:rPr>
              <a:t>zipcode</a:t>
            </a:r>
            <a:r>
              <a:rPr lang="en-US" altLang="zh-CN" sz="1400" dirty="0">
                <a:latin typeface="+mn-ea"/>
                <a:ea typeface="+mn-ea"/>
              </a:rPr>
              <a:t>='95054'</a:t>
            </a:r>
            <a:r>
              <a:rPr lang="zh-CN" altLang="en-US" sz="1400" dirty="0">
                <a:latin typeface="+mn-ea"/>
                <a:ea typeface="+mn-ea"/>
              </a:rPr>
              <a:t>的数据，然后</a:t>
            </a:r>
            <a:r>
              <a:rPr lang="en-US" altLang="zh-CN" sz="1400" dirty="0">
                <a:latin typeface="+mn-ea"/>
                <a:ea typeface="+mn-ea"/>
              </a:rPr>
              <a:t>server</a:t>
            </a:r>
            <a:r>
              <a:rPr lang="zh-CN" altLang="en-US" sz="1400" dirty="0">
                <a:latin typeface="+mn-ea"/>
                <a:ea typeface="+mn-ea"/>
              </a:rPr>
              <a:t>层再对</a:t>
            </a:r>
            <a:r>
              <a:rPr lang="en-US" altLang="zh-CN" sz="1400" dirty="0" err="1">
                <a:latin typeface="+mn-ea"/>
                <a:ea typeface="+mn-ea"/>
              </a:rPr>
              <a:t>lastname</a:t>
            </a:r>
            <a:r>
              <a:rPr lang="en-US" altLang="zh-CN" sz="1400" dirty="0">
                <a:latin typeface="+mn-ea"/>
                <a:ea typeface="+mn-ea"/>
              </a:rPr>
              <a:t> LIKE '%</a:t>
            </a:r>
            <a:r>
              <a:rPr lang="en-US" altLang="zh-CN" sz="1400" dirty="0" err="1">
                <a:latin typeface="+mn-ea"/>
                <a:ea typeface="+mn-ea"/>
              </a:rPr>
              <a:t>etrunia</a:t>
            </a:r>
            <a:r>
              <a:rPr lang="en-US" altLang="zh-CN" sz="1400" dirty="0">
                <a:latin typeface="+mn-ea"/>
                <a:ea typeface="+mn-ea"/>
              </a:rPr>
              <a:t>%'AND address LIKE '%Main Street%';</a:t>
            </a:r>
            <a:r>
              <a:rPr lang="zh-CN" altLang="en-US" sz="1400" dirty="0">
                <a:latin typeface="+mn-ea"/>
                <a:ea typeface="+mn-ea"/>
              </a:rPr>
              <a:t>进行过滤</a:t>
            </a:r>
            <a:endParaRPr lang="en-US" altLang="zh-CN" sz="1400" dirty="0">
              <a:latin typeface="+mn-ea"/>
              <a:ea typeface="+mn-ea"/>
            </a:endParaRPr>
          </a:p>
        </p:txBody>
      </p:sp>
      <p:pic>
        <p:nvPicPr>
          <p:cNvPr id="4098" name="Picture 2" descr="index-access-2pha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48" y="836712"/>
            <a:ext cx="6816336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0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4" y="-167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ICP-index condition pushdown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229200"/>
            <a:ext cx="78149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n-ea"/>
              </a:rPr>
              <a:t>SELECT * FROM </a:t>
            </a:r>
            <a:r>
              <a:rPr lang="en-US" altLang="zh-CN" sz="1400" dirty="0" err="1">
                <a:latin typeface="+mn-ea"/>
              </a:rPr>
              <a:t>peopleWHERE</a:t>
            </a: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err="1">
                <a:latin typeface="+mn-ea"/>
              </a:rPr>
              <a:t>zipcode</a:t>
            </a:r>
            <a:r>
              <a:rPr lang="en-US" altLang="zh-CN" sz="1400" dirty="0">
                <a:latin typeface="+mn-ea"/>
              </a:rPr>
              <a:t>='95054‘ </a:t>
            </a:r>
          </a:p>
          <a:p>
            <a:r>
              <a:rPr lang="en-US" altLang="zh-CN" sz="1400" dirty="0">
                <a:latin typeface="+mn-ea"/>
              </a:rPr>
              <a:t>AND </a:t>
            </a:r>
            <a:r>
              <a:rPr lang="en-US" altLang="zh-CN" sz="1400" dirty="0" err="1">
                <a:latin typeface="+mn-ea"/>
              </a:rPr>
              <a:t>lastname</a:t>
            </a:r>
            <a:r>
              <a:rPr lang="en-US" altLang="zh-CN" sz="1400" dirty="0">
                <a:latin typeface="+mn-ea"/>
              </a:rPr>
              <a:t> LIKE '%</a:t>
            </a:r>
            <a:r>
              <a:rPr lang="en-US" altLang="zh-CN" sz="1400" dirty="0" err="1">
                <a:latin typeface="+mn-ea"/>
              </a:rPr>
              <a:t>etrunia</a:t>
            </a:r>
            <a:r>
              <a:rPr lang="en-US" altLang="zh-CN" sz="1400" dirty="0">
                <a:latin typeface="+mn-ea"/>
              </a:rPr>
              <a:t>%‘ AND address LIKE '%Main Street%';</a:t>
            </a:r>
          </a:p>
          <a:p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en-US" altLang="zh-CN" sz="1400" dirty="0" err="1" smtClean="0">
                <a:latin typeface="+mn-ea"/>
                <a:ea typeface="+mn-ea"/>
              </a:rPr>
              <a:t>lastname</a:t>
            </a:r>
            <a:r>
              <a:rPr lang="en-US" altLang="zh-CN" sz="1400" dirty="0" smtClean="0">
                <a:latin typeface="+mn-ea"/>
                <a:ea typeface="+mn-ea"/>
              </a:rPr>
              <a:t> </a:t>
            </a:r>
            <a:r>
              <a:rPr lang="en-US" altLang="zh-CN" sz="1400" dirty="0">
                <a:latin typeface="+mn-ea"/>
                <a:ea typeface="+mn-ea"/>
              </a:rPr>
              <a:t>LIKE '%</a:t>
            </a:r>
            <a:r>
              <a:rPr lang="en-US" altLang="zh-CN" sz="1400" dirty="0" err="1">
                <a:latin typeface="+mn-ea"/>
                <a:ea typeface="+mn-ea"/>
              </a:rPr>
              <a:t>etrunia</a:t>
            </a:r>
            <a:r>
              <a:rPr lang="en-US" altLang="zh-CN" sz="1400" dirty="0">
                <a:latin typeface="+mn-ea"/>
                <a:ea typeface="+mn-ea"/>
              </a:rPr>
              <a:t>%'AND address LIKE '%Main Street%'</a:t>
            </a:r>
            <a:r>
              <a:rPr lang="zh-CN" altLang="en-US" sz="1400" dirty="0">
                <a:latin typeface="+mn-ea"/>
                <a:ea typeface="+mn-ea"/>
              </a:rPr>
              <a:t>的过滤操作在二级索引中完成</a:t>
            </a:r>
            <a:r>
              <a:rPr lang="zh-CN" altLang="en-US" sz="1400" dirty="0" smtClean="0">
                <a:latin typeface="+mn-ea"/>
                <a:ea typeface="+mn-ea"/>
              </a:rPr>
              <a:t>，</a:t>
            </a:r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zh-CN" altLang="en-US" sz="1400" dirty="0" smtClean="0">
                <a:latin typeface="+mn-ea"/>
                <a:ea typeface="+mn-ea"/>
              </a:rPr>
              <a:t>然后</a:t>
            </a:r>
            <a:r>
              <a:rPr lang="zh-CN" altLang="en-US" sz="1400" dirty="0">
                <a:latin typeface="+mn-ea"/>
                <a:ea typeface="+mn-ea"/>
              </a:rPr>
              <a:t>再去基表取相关数据</a:t>
            </a:r>
            <a:endParaRPr lang="en-US" altLang="zh-CN" sz="14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7170" name="Picture 2" descr="index-access-with-ic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75134"/>
            <a:ext cx="7056784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5" y="-19276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存储结构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Row+Page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579948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注：数据库</a:t>
            </a:r>
            <a:r>
              <a:rPr lang="en-US" altLang="zh-CN" dirty="0"/>
              <a:t> IO </a:t>
            </a:r>
            <a:r>
              <a:rPr lang="zh-CN" altLang="zh-CN" dirty="0"/>
              <a:t>操作的单位是</a:t>
            </a:r>
            <a:r>
              <a:rPr lang="en-US" altLang="zh-CN" dirty="0"/>
              <a:t>page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6146" name="Picture 2" descr="http://images.cnitblog.com/blog/359380/201301/10105732-05efbe85b10645eb89230a4c080063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30484"/>
            <a:ext cx="7272808" cy="446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693" y="-40718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80728"/>
            <a:ext cx="736611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ea"/>
                <a:ea typeface="+mn-ea"/>
              </a:rPr>
              <a:t>select </a:t>
            </a:r>
            <a:r>
              <a:rPr lang="en-US" altLang="zh-CN" sz="1600" dirty="0" err="1">
                <a:latin typeface="+mn-ea"/>
                <a:ea typeface="+mn-ea"/>
              </a:rPr>
              <a:t>xxxxxxxxxxxxxx</a:t>
            </a:r>
            <a:r>
              <a:rPr lang="en-US" altLang="zh-CN" sz="1600" dirty="0">
                <a:latin typeface="+mn-ea"/>
                <a:ea typeface="+mn-ea"/>
              </a:rPr>
              <a:t>       from </a:t>
            </a:r>
            <a:r>
              <a:rPr lang="en-US" altLang="zh-CN" sz="1600" dirty="0" err="1">
                <a:latin typeface="+mn-ea"/>
                <a:ea typeface="+mn-ea"/>
              </a:rPr>
              <a:t>inv_transaction</a:t>
            </a:r>
            <a:r>
              <a:rPr lang="en-US" altLang="zh-CN" sz="1600" dirty="0">
                <a:latin typeface="+mn-ea"/>
                <a:ea typeface="+mn-ea"/>
              </a:rPr>
              <a:t> t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WHERE  </a:t>
            </a:r>
            <a:r>
              <a:rPr lang="en-US" altLang="zh-CN" sz="1600" dirty="0" err="1">
                <a:latin typeface="+mn-ea"/>
                <a:ea typeface="+mn-ea"/>
              </a:rPr>
              <a:t>t.wh_no</a:t>
            </a:r>
            <a:r>
              <a:rPr lang="en-US" altLang="zh-CN" sz="1600" dirty="0">
                <a:latin typeface="+mn-ea"/>
                <a:ea typeface="+mn-ea"/>
              </a:rPr>
              <a:t>='4-4-2'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and </a:t>
            </a:r>
            <a:r>
              <a:rPr lang="en-US" altLang="zh-CN" sz="1600" dirty="0" err="1">
                <a:latin typeface="+mn-ea"/>
                <a:ea typeface="+mn-ea"/>
              </a:rPr>
              <a:t>t.sku_code</a:t>
            </a:r>
            <a:r>
              <a:rPr lang="en-US" altLang="zh-CN" sz="1600" dirty="0">
                <a:latin typeface="+mn-ea"/>
                <a:ea typeface="+mn-ea"/>
              </a:rPr>
              <a:t>='1805953'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and </a:t>
            </a:r>
            <a:r>
              <a:rPr lang="en-US" altLang="zh-CN" sz="1600" dirty="0" err="1">
                <a:latin typeface="+mn-ea"/>
                <a:ea typeface="+mn-ea"/>
              </a:rPr>
              <a:t>t.location_no_to</a:t>
            </a:r>
            <a:r>
              <a:rPr lang="en-US" altLang="zh-CN" sz="1600" dirty="0">
                <a:latin typeface="+mn-ea"/>
                <a:ea typeface="+mn-ea"/>
              </a:rPr>
              <a:t>='3xx011'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and 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 err="1">
                <a:latin typeface="+mn-ea"/>
                <a:ea typeface="+mn-ea"/>
              </a:rPr>
              <a:t>create_time</a:t>
            </a:r>
            <a:r>
              <a:rPr lang="en-US" altLang="zh-CN" sz="1600" dirty="0">
                <a:latin typeface="+mn-ea"/>
                <a:ea typeface="+mn-ea"/>
              </a:rPr>
              <a:t> &gt;= STR_TO_DATE('2016-09-01 00:00:00','%Y-%m-%d %H:%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:%S')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and 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 err="1">
                <a:latin typeface="+mn-ea"/>
                <a:ea typeface="+mn-ea"/>
              </a:rPr>
              <a:t>create_time</a:t>
            </a:r>
            <a:r>
              <a:rPr lang="en-US" altLang="zh-CN" sz="1600" dirty="0">
                <a:latin typeface="+mn-ea"/>
                <a:ea typeface="+mn-ea"/>
              </a:rPr>
              <a:t> &lt;= STR_TO_DATE('2016-09-07 23:00:00','%Y-%m-%d %H:%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:%S') 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limit 0, </a:t>
            </a:r>
            <a:r>
              <a:rPr lang="en-US" altLang="zh-CN" sz="1600" dirty="0" smtClean="0">
                <a:latin typeface="+mn-ea"/>
                <a:ea typeface="+mn-ea"/>
              </a:rPr>
              <a:t>15\G</a:t>
            </a:r>
          </a:p>
          <a:p>
            <a:endParaRPr lang="en-US" altLang="zh-CN" sz="1600" dirty="0">
              <a:latin typeface="+mn-ea"/>
              <a:ea typeface="+mn-ea"/>
            </a:endParaRPr>
          </a:p>
          <a:p>
            <a:r>
              <a:rPr lang="en-US" altLang="zh-CN" sz="1600" dirty="0" err="1">
                <a:latin typeface="+mn-ea"/>
                <a:ea typeface="+mn-ea"/>
              </a:rPr>
              <a:t>wh_no</a:t>
            </a:r>
            <a:r>
              <a:rPr lang="zh-CN" altLang="zh-CN" sz="1600" dirty="0">
                <a:latin typeface="+mn-ea"/>
                <a:ea typeface="+mn-ea"/>
              </a:rPr>
              <a:t>选择性差</a:t>
            </a:r>
          </a:p>
          <a:p>
            <a:r>
              <a:rPr lang="en-US" altLang="zh-CN" sz="1600" dirty="0" err="1">
                <a:latin typeface="+mn-ea"/>
                <a:ea typeface="+mn-ea"/>
              </a:rPr>
              <a:t>sku_code</a:t>
            </a:r>
            <a:r>
              <a:rPr lang="zh-CN" altLang="zh-CN" sz="1600" dirty="0">
                <a:latin typeface="+mn-ea"/>
                <a:ea typeface="+mn-ea"/>
              </a:rPr>
              <a:t>选择性较好</a:t>
            </a:r>
          </a:p>
          <a:p>
            <a:r>
              <a:rPr lang="en-US" altLang="zh-CN" sz="1600" dirty="0" err="1">
                <a:latin typeface="+mn-ea"/>
                <a:ea typeface="+mn-ea"/>
              </a:rPr>
              <a:t>location_no_to</a:t>
            </a:r>
            <a:r>
              <a:rPr lang="zh-CN" altLang="zh-CN" sz="1600" dirty="0">
                <a:latin typeface="+mn-ea"/>
                <a:ea typeface="+mn-ea"/>
              </a:rPr>
              <a:t>选择性一般</a:t>
            </a:r>
          </a:p>
          <a:p>
            <a:r>
              <a:rPr lang="en-US" altLang="zh-CN" sz="1600" dirty="0" err="1">
                <a:latin typeface="+mn-ea"/>
                <a:ea typeface="+mn-ea"/>
              </a:rPr>
              <a:t>create_time</a:t>
            </a:r>
            <a:r>
              <a:rPr lang="zh-CN" altLang="zh-CN" sz="1600" dirty="0">
                <a:latin typeface="+mn-ea"/>
                <a:ea typeface="+mn-ea"/>
              </a:rPr>
              <a:t>选择性好</a:t>
            </a:r>
          </a:p>
          <a:p>
            <a:r>
              <a:rPr lang="en-US" altLang="zh-CN" sz="1600" dirty="0">
                <a:latin typeface="+mn-ea"/>
                <a:ea typeface="+mn-ea"/>
              </a:rPr>
              <a:t> 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1.( </a:t>
            </a:r>
            <a:r>
              <a:rPr lang="en-US" altLang="zh-CN" sz="1600" dirty="0" err="1">
                <a:latin typeface="+mn-ea"/>
                <a:ea typeface="+mn-ea"/>
              </a:rPr>
              <a:t>wh_no</a:t>
            </a:r>
            <a:r>
              <a:rPr lang="en-US" altLang="zh-CN" sz="1600" dirty="0">
                <a:latin typeface="+mn-ea"/>
                <a:ea typeface="+mn-ea"/>
              </a:rPr>
              <a:t>, </a:t>
            </a:r>
            <a:r>
              <a:rPr lang="en-US" altLang="zh-CN" sz="1600" dirty="0" err="1">
                <a:latin typeface="+mn-ea"/>
                <a:ea typeface="+mn-ea"/>
              </a:rPr>
              <a:t>sku_code</a:t>
            </a:r>
            <a:r>
              <a:rPr lang="en-US" altLang="zh-CN" sz="1600" dirty="0">
                <a:latin typeface="+mn-ea"/>
                <a:ea typeface="+mn-ea"/>
              </a:rPr>
              <a:t>, </a:t>
            </a:r>
            <a:r>
              <a:rPr lang="en-US" altLang="zh-CN" sz="1600" dirty="0" err="1">
                <a:latin typeface="+mn-ea"/>
                <a:ea typeface="+mn-ea"/>
              </a:rPr>
              <a:t>location_no_to</a:t>
            </a:r>
            <a:r>
              <a:rPr lang="en-US" altLang="zh-CN" sz="1600" dirty="0">
                <a:latin typeface="+mn-ea"/>
                <a:ea typeface="+mn-ea"/>
              </a:rPr>
              <a:t>, </a:t>
            </a:r>
            <a:r>
              <a:rPr lang="en-US" altLang="zh-CN" sz="1600" dirty="0" err="1">
                <a:latin typeface="+mn-ea"/>
                <a:ea typeface="+mn-ea"/>
              </a:rPr>
              <a:t>create_time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2.( </a:t>
            </a:r>
            <a:r>
              <a:rPr lang="en-US" altLang="zh-CN" sz="1600" dirty="0" err="1">
                <a:latin typeface="+mn-ea"/>
                <a:ea typeface="+mn-ea"/>
              </a:rPr>
              <a:t>sku_code</a:t>
            </a:r>
            <a:r>
              <a:rPr lang="en-US" altLang="zh-CN" sz="1600" dirty="0">
                <a:latin typeface="+mn-ea"/>
                <a:ea typeface="+mn-ea"/>
              </a:rPr>
              <a:t>, </a:t>
            </a:r>
            <a:r>
              <a:rPr lang="en-US" altLang="zh-CN" sz="1600" dirty="0" err="1">
                <a:latin typeface="+mn-ea"/>
                <a:ea typeface="+mn-ea"/>
              </a:rPr>
              <a:t>location_no_to</a:t>
            </a:r>
            <a:r>
              <a:rPr lang="en-US" altLang="zh-CN" sz="1600" dirty="0">
                <a:latin typeface="+mn-ea"/>
                <a:ea typeface="+mn-ea"/>
              </a:rPr>
              <a:t>, </a:t>
            </a:r>
            <a:r>
              <a:rPr lang="en-US" altLang="zh-CN" sz="1600" dirty="0" err="1">
                <a:latin typeface="+mn-ea"/>
                <a:ea typeface="+mn-ea"/>
              </a:rPr>
              <a:t>create_time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3.( </a:t>
            </a:r>
            <a:r>
              <a:rPr lang="en-US" altLang="zh-CN" sz="1600" dirty="0" err="1">
                <a:latin typeface="+mn-ea"/>
                <a:ea typeface="+mn-ea"/>
              </a:rPr>
              <a:t>location_no_to</a:t>
            </a:r>
            <a:r>
              <a:rPr lang="en-US" altLang="zh-CN" sz="1600" dirty="0">
                <a:latin typeface="+mn-ea"/>
                <a:ea typeface="+mn-ea"/>
              </a:rPr>
              <a:t>, </a:t>
            </a:r>
            <a:r>
              <a:rPr lang="en-US" altLang="zh-CN" sz="1600" dirty="0" err="1">
                <a:latin typeface="+mn-ea"/>
                <a:ea typeface="+mn-ea"/>
              </a:rPr>
              <a:t>sku_code</a:t>
            </a:r>
            <a:r>
              <a:rPr lang="en-US" altLang="zh-CN" sz="1600" dirty="0">
                <a:latin typeface="+mn-ea"/>
                <a:ea typeface="+mn-ea"/>
              </a:rPr>
              <a:t>, </a:t>
            </a:r>
            <a:r>
              <a:rPr lang="en-US" altLang="zh-CN" sz="1600" dirty="0" err="1">
                <a:latin typeface="+mn-ea"/>
                <a:ea typeface="+mn-ea"/>
              </a:rPr>
              <a:t>create_time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  <a:endParaRPr lang="zh-CN" altLang="zh-CN" sz="1600" dirty="0">
              <a:latin typeface="+mn-ea"/>
              <a:ea typeface="+mn-ea"/>
            </a:endParaRPr>
          </a:p>
          <a:p>
            <a:r>
              <a:rPr lang="en-US" altLang="zh-CN" sz="1600" dirty="0">
                <a:latin typeface="+mn-ea"/>
                <a:ea typeface="+mn-ea"/>
              </a:rPr>
              <a:t>4.( </a:t>
            </a:r>
            <a:r>
              <a:rPr lang="en-US" altLang="zh-CN" sz="1600" dirty="0" err="1">
                <a:latin typeface="+mn-ea"/>
                <a:ea typeface="+mn-ea"/>
              </a:rPr>
              <a:t>create_time</a:t>
            </a:r>
            <a:r>
              <a:rPr lang="en-US" altLang="zh-CN" sz="1600" dirty="0">
                <a:latin typeface="+mn-ea"/>
                <a:ea typeface="+mn-ea"/>
              </a:rPr>
              <a:t> ,</a:t>
            </a:r>
            <a:r>
              <a:rPr lang="en-US" altLang="zh-CN" sz="1600" dirty="0" err="1">
                <a:latin typeface="+mn-ea"/>
                <a:ea typeface="+mn-ea"/>
              </a:rPr>
              <a:t>sku_code</a:t>
            </a:r>
            <a:r>
              <a:rPr lang="en-US" altLang="zh-CN" sz="1600" dirty="0">
                <a:latin typeface="+mn-ea"/>
                <a:ea typeface="+mn-ea"/>
              </a:rPr>
              <a:t>, </a:t>
            </a:r>
            <a:r>
              <a:rPr lang="en-US" altLang="zh-CN" sz="1600" dirty="0" err="1" smtClean="0">
                <a:latin typeface="+mn-ea"/>
                <a:ea typeface="+mn-ea"/>
              </a:rPr>
              <a:t>location_no_to</a:t>
            </a:r>
            <a:r>
              <a:rPr lang="en-US" altLang="zh-CN" sz="1600" dirty="0" smtClean="0">
                <a:latin typeface="+mn-ea"/>
                <a:ea typeface="+mn-ea"/>
              </a:rPr>
              <a:t>)</a:t>
            </a:r>
          </a:p>
          <a:p>
            <a:endParaRPr lang="en-US" altLang="zh-CN" sz="1600" dirty="0" smtClean="0">
              <a:latin typeface="+mn-ea"/>
              <a:ea typeface="+mn-ea"/>
            </a:endParaRPr>
          </a:p>
          <a:p>
            <a:r>
              <a:rPr lang="zh-CN" altLang="zh-CN" sz="1600" dirty="0" smtClean="0">
                <a:latin typeface="+mn-ea"/>
                <a:ea typeface="+mn-ea"/>
              </a:rPr>
              <a:t>范围</a:t>
            </a:r>
            <a:r>
              <a:rPr lang="zh-CN" altLang="zh-CN" sz="1600" dirty="0">
                <a:latin typeface="+mn-ea"/>
                <a:ea typeface="+mn-ea"/>
              </a:rPr>
              <a:t>连接操作：</a:t>
            </a:r>
          </a:p>
          <a:p>
            <a:r>
              <a:rPr lang="en-US" altLang="zh-CN" sz="1600" dirty="0">
                <a:latin typeface="+mn-ea"/>
                <a:ea typeface="+mn-ea"/>
                <a:hlinkClick r:id="rId4"/>
              </a:rPr>
              <a:t>&gt;</a:t>
            </a:r>
            <a:r>
              <a:rPr lang="en-US" altLang="zh-CN" sz="1600" dirty="0">
                <a:latin typeface="+mn-ea"/>
                <a:ea typeface="+mn-ea"/>
              </a:rPr>
              <a:t>, </a:t>
            </a:r>
            <a:r>
              <a:rPr lang="en-US" altLang="zh-CN" sz="1600" dirty="0">
                <a:latin typeface="+mn-ea"/>
                <a:ea typeface="+mn-ea"/>
                <a:hlinkClick r:id="rId5"/>
              </a:rPr>
              <a:t>&lt;</a:t>
            </a:r>
            <a:r>
              <a:rPr lang="en-US" altLang="zh-CN" sz="1600" dirty="0">
                <a:latin typeface="+mn-ea"/>
                <a:ea typeface="+mn-ea"/>
              </a:rPr>
              <a:t>, </a:t>
            </a:r>
            <a:r>
              <a:rPr lang="en-US" altLang="zh-CN" sz="1600" dirty="0">
                <a:latin typeface="+mn-ea"/>
                <a:ea typeface="+mn-ea"/>
                <a:hlinkClick r:id="rId6"/>
              </a:rPr>
              <a:t>&gt;=</a:t>
            </a:r>
            <a:r>
              <a:rPr lang="en-US" altLang="zh-CN" sz="1600" dirty="0">
                <a:latin typeface="+mn-ea"/>
                <a:ea typeface="+mn-ea"/>
              </a:rPr>
              <a:t>, </a:t>
            </a:r>
            <a:r>
              <a:rPr lang="en-US" altLang="zh-CN" sz="1600" dirty="0">
                <a:latin typeface="+mn-ea"/>
                <a:ea typeface="+mn-ea"/>
                <a:hlinkClick r:id="rId7"/>
              </a:rPr>
              <a:t>&lt;=</a:t>
            </a:r>
            <a:r>
              <a:rPr lang="en-US" altLang="zh-CN" sz="1600" dirty="0">
                <a:latin typeface="+mn-ea"/>
                <a:ea typeface="+mn-ea"/>
              </a:rPr>
              <a:t>, </a:t>
            </a:r>
            <a:r>
              <a:rPr lang="en-US" altLang="zh-CN" sz="1600" dirty="0">
                <a:latin typeface="+mn-ea"/>
                <a:ea typeface="+mn-ea"/>
                <a:hlinkClick r:id="rId8"/>
              </a:rPr>
              <a:t>BETWEEN</a:t>
            </a:r>
            <a:r>
              <a:rPr lang="en-US" altLang="zh-CN" sz="1600" dirty="0">
                <a:latin typeface="+mn-ea"/>
                <a:ea typeface="+mn-ea"/>
              </a:rPr>
              <a:t>, </a:t>
            </a:r>
            <a:r>
              <a:rPr lang="en-US" altLang="zh-CN" sz="1600" dirty="0">
                <a:latin typeface="+mn-ea"/>
                <a:ea typeface="+mn-ea"/>
                <a:hlinkClick r:id="rId9"/>
              </a:rPr>
              <a:t>!=</a:t>
            </a:r>
            <a:r>
              <a:rPr lang="en-US" altLang="zh-CN" sz="1600" dirty="0">
                <a:latin typeface="+mn-ea"/>
                <a:ea typeface="+mn-ea"/>
              </a:rPr>
              <a:t>, or </a:t>
            </a:r>
            <a:r>
              <a:rPr lang="en-US" altLang="zh-CN" sz="1600" dirty="0">
                <a:latin typeface="+mn-ea"/>
                <a:ea typeface="+mn-ea"/>
                <a:hlinkClick r:id="rId9"/>
              </a:rPr>
              <a:t>&lt;&gt;</a:t>
            </a:r>
            <a:r>
              <a:rPr lang="en-US" altLang="zh-CN" sz="1600" dirty="0">
                <a:latin typeface="+mn-ea"/>
                <a:ea typeface="+mn-ea"/>
              </a:rPr>
              <a:t> operators, or </a:t>
            </a:r>
            <a:r>
              <a:rPr lang="en-US" altLang="zh-CN" sz="1600" dirty="0" smtClean="0">
                <a:latin typeface="+mn-ea"/>
                <a:ea typeface="+mn-ea"/>
                <a:hlinkClick r:id="rId10"/>
              </a:rPr>
              <a:t>LIKE</a:t>
            </a:r>
            <a:endParaRPr lang="zh-CN" altLang="zh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3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索引失效：</a:t>
            </a:r>
          </a:p>
          <a:p>
            <a:r>
              <a:rPr lang="zh-CN" altLang="zh-CN" dirty="0"/>
              <a:t>◆避免对索引字段进行计算操作</a:t>
            </a:r>
          </a:p>
          <a:p>
            <a:r>
              <a:rPr lang="zh-CN" altLang="zh-CN" dirty="0"/>
              <a:t>◆避免在索引字段上使用</a:t>
            </a:r>
            <a:r>
              <a:rPr lang="en-US" altLang="zh-CN" dirty="0"/>
              <a:t>not</a:t>
            </a:r>
            <a:r>
              <a:rPr lang="zh-CN" altLang="zh-CN" dirty="0"/>
              <a:t>，</a:t>
            </a:r>
            <a:r>
              <a:rPr lang="en-US" altLang="zh-CN" dirty="0"/>
              <a:t>&lt;&gt;</a:t>
            </a:r>
            <a:r>
              <a:rPr lang="zh-CN" altLang="zh-CN" dirty="0"/>
              <a:t>，</a:t>
            </a:r>
            <a:r>
              <a:rPr lang="en-US" altLang="zh-CN" dirty="0"/>
              <a:t>!=</a:t>
            </a:r>
            <a:endParaRPr lang="zh-CN" altLang="zh-CN" dirty="0"/>
          </a:p>
          <a:p>
            <a:r>
              <a:rPr lang="zh-CN" altLang="zh-CN" dirty="0"/>
              <a:t>◆避免在索引列上使用</a:t>
            </a:r>
            <a:r>
              <a:rPr lang="en-US" altLang="zh-CN" dirty="0"/>
              <a:t>IS NULL</a:t>
            </a:r>
            <a:r>
              <a:rPr lang="zh-CN" altLang="zh-CN" dirty="0"/>
              <a:t>和</a:t>
            </a:r>
            <a:r>
              <a:rPr lang="en-US" altLang="zh-CN" dirty="0"/>
              <a:t>IS NOT NULL</a:t>
            </a:r>
            <a:endParaRPr lang="zh-CN" altLang="zh-CN" dirty="0"/>
          </a:p>
          <a:p>
            <a:r>
              <a:rPr lang="zh-CN" altLang="zh-CN" dirty="0"/>
              <a:t>◆避免在索引列上出现数据类型转换</a:t>
            </a:r>
          </a:p>
          <a:p>
            <a:r>
              <a:rPr lang="zh-CN" altLang="zh-CN" dirty="0"/>
              <a:t>◆避免在索引字段上使用函数</a:t>
            </a:r>
          </a:p>
          <a:p>
            <a:r>
              <a:rPr lang="zh-CN" altLang="zh-CN" dirty="0"/>
              <a:t>◆避免建立索引的列中使用空值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34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00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>
                <a:solidFill>
                  <a:schemeClr val="bg1"/>
                </a:solidFill>
              </a:rPr>
              <a:t>！</a:t>
            </a:r>
          </a:p>
          <a:p>
            <a:r>
              <a:rPr lang="en-US" altLang="zh-CN" sz="4000">
                <a:solidFill>
                  <a:schemeClr val="bg1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应用部分3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12775" y="677863"/>
            <a:ext cx="403225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r>
              <a:rPr lang="zh-CN" altLang="en-US">
                <a:solidFill>
                  <a:schemeClr val="bg1"/>
                </a:solidFill>
              </a:rPr>
              <a:t>     </a:t>
            </a:r>
            <a:r>
              <a:rPr lang="en-US" altLang="zh-CN" sz="270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763713" y="1557338"/>
            <a:ext cx="3455987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一、原理</a:t>
            </a:r>
            <a:endParaRPr lang="en-US" altLang="zh-CN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二、表结构优化</a:t>
            </a:r>
            <a:endParaRPr lang="en-US" altLang="zh-CN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ea typeface="微软雅黑" pitchFamily="34" charset="-122"/>
              </a:rPr>
              <a:t>三、索引优化</a:t>
            </a:r>
            <a:endParaRPr lang="en-US" altLang="zh-CN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四、</a:t>
            </a:r>
            <a:r>
              <a:rPr lang="en-US" altLang="zh-CN" dirty="0" err="1">
                <a:solidFill>
                  <a:schemeClr val="bg1"/>
                </a:solidFill>
                <a:ea typeface="微软雅黑" pitchFamily="34" charset="-122"/>
              </a:rPr>
              <a:t>Sql</a:t>
            </a:r>
            <a:r>
              <a:rPr lang="zh-CN" altLang="en-US" dirty="0" smtClean="0">
                <a:solidFill>
                  <a:schemeClr val="bg1"/>
                </a:solidFill>
                <a:ea typeface="微软雅黑" pitchFamily="34" charset="-122"/>
              </a:rPr>
              <a:t>优化</a:t>
            </a:r>
            <a:endParaRPr lang="zh-CN" altLang="en-US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34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Oval 76"/>
          <p:cNvSpPr>
            <a:spLocks noChangeArrowheads="1"/>
          </p:cNvSpPr>
          <p:nvPr/>
        </p:nvSpPr>
        <p:spPr bwMode="gray">
          <a:xfrm>
            <a:off x="3686468" y="1196752"/>
            <a:ext cx="1461596" cy="1296144"/>
          </a:xfrm>
          <a:prstGeom prst="ellipse">
            <a:avLst/>
          </a:prstGeom>
          <a:solidFill>
            <a:srgbClr val="C0000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/>
        </p:spPr>
        <p:txBody>
          <a:bodyPr lIns="47996" tIns="48679" rIns="47996" bIns="48679" anchor="ctr"/>
          <a:lstStyle/>
          <a:p>
            <a:pPr marL="359806" indent="-359806" algn="ctr" defTabSz="1219110" eaLnBrk="0" hangingPunct="0">
              <a:lnSpc>
                <a:spcPct val="120000"/>
              </a:lnSpc>
              <a:spcAft>
                <a:spcPct val="50000"/>
              </a:spcAft>
              <a:buClr>
                <a:srgbClr val="FFCC00"/>
              </a:buClr>
              <a:buSzPct val="80000"/>
            </a:pPr>
            <a:r>
              <a:rPr lang="en-US" altLang="zh-CN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I</a:t>
            </a:r>
            <a:r>
              <a:rPr lang="en-US" altLang="zh-CN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</a:t>
            </a:r>
            <a:r>
              <a:rPr lang="en-US" altLang="zh-CN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</a:t>
            </a:r>
            <a:endParaRPr lang="zh-CN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8" name="Oval 76"/>
          <p:cNvSpPr>
            <a:spLocks noChangeArrowheads="1"/>
          </p:cNvSpPr>
          <p:nvPr/>
        </p:nvSpPr>
        <p:spPr bwMode="gray">
          <a:xfrm>
            <a:off x="3851920" y="3068960"/>
            <a:ext cx="1152128" cy="1152128"/>
          </a:xfrm>
          <a:prstGeom prst="ellipse">
            <a:avLst/>
          </a:prstGeom>
          <a:solidFill>
            <a:srgbClr val="92D05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/>
        </p:spPr>
        <p:txBody>
          <a:bodyPr lIns="47996" tIns="48679" rIns="47996" bIns="48679" anchor="ctr"/>
          <a:lstStyle/>
          <a:p>
            <a:pPr marL="359806" indent="-359806" algn="ctr" defTabSz="1219110" eaLnBrk="0" hangingPunct="0">
              <a:lnSpc>
                <a:spcPct val="120000"/>
              </a:lnSpc>
              <a:spcAft>
                <a:spcPct val="50000"/>
              </a:spcAft>
              <a:buClr>
                <a:srgbClr val="FFCC00"/>
              </a:buClr>
              <a:buSzPct val="80000"/>
            </a:pPr>
            <a:r>
              <a:rPr lang="en-US" altLang="zh-CN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SQL</a:t>
            </a:r>
            <a:endParaRPr lang="zh-CN" altLang="en-US" sz="1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9" name="右箭头 18"/>
          <p:cNvSpPr/>
          <p:nvPr/>
        </p:nvSpPr>
        <p:spPr>
          <a:xfrm rot="16200000">
            <a:off x="4165613" y="2539244"/>
            <a:ext cx="541261" cy="448566"/>
          </a:xfrm>
          <a:prstGeom prst="rightArrow">
            <a:avLst/>
          </a:prstGeom>
          <a:solidFill>
            <a:srgbClr val="E86C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8573086">
            <a:off x="3345662" y="3883426"/>
            <a:ext cx="572990" cy="423727"/>
          </a:xfrm>
          <a:prstGeom prst="rightArrow">
            <a:avLst/>
          </a:prstGeom>
          <a:solidFill>
            <a:srgbClr val="E86C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824144">
            <a:off x="4999863" y="3832886"/>
            <a:ext cx="572990" cy="423727"/>
          </a:xfrm>
          <a:prstGeom prst="rightArrow">
            <a:avLst/>
          </a:prstGeom>
          <a:solidFill>
            <a:srgbClr val="E86C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76"/>
          <p:cNvSpPr>
            <a:spLocks noChangeArrowheads="1"/>
          </p:cNvSpPr>
          <p:nvPr/>
        </p:nvSpPr>
        <p:spPr bwMode="gray">
          <a:xfrm>
            <a:off x="5414660" y="4220586"/>
            <a:ext cx="1461596" cy="1296144"/>
          </a:xfrm>
          <a:prstGeom prst="ellipse">
            <a:avLst/>
          </a:prstGeom>
          <a:solidFill>
            <a:srgbClr val="FF000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/>
        </p:spPr>
        <p:txBody>
          <a:bodyPr lIns="47996" tIns="48679" rIns="47996" bIns="48679" anchor="ctr"/>
          <a:lstStyle/>
          <a:p>
            <a:pPr marL="359806" indent="-359806" algn="ctr" defTabSz="1219110" eaLnBrk="0" hangingPunct="0">
              <a:lnSpc>
                <a:spcPct val="120000"/>
              </a:lnSpc>
              <a:spcAft>
                <a:spcPct val="50000"/>
              </a:spcAft>
              <a:buClr>
                <a:srgbClr val="FFCC00"/>
              </a:buClr>
              <a:buSzPct val="80000"/>
            </a:pPr>
            <a:r>
              <a:rPr lang="en-US" altLang="zh-CN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Mem</a:t>
            </a:r>
            <a:endParaRPr lang="zh-CN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3" name="Oval 76"/>
          <p:cNvSpPr>
            <a:spLocks noChangeArrowheads="1"/>
          </p:cNvSpPr>
          <p:nvPr/>
        </p:nvSpPr>
        <p:spPr bwMode="gray">
          <a:xfrm>
            <a:off x="1979712" y="4221088"/>
            <a:ext cx="1461596" cy="1296144"/>
          </a:xfrm>
          <a:prstGeom prst="ellipse">
            <a:avLst/>
          </a:prstGeom>
          <a:solidFill>
            <a:srgbClr val="FFC00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/>
        </p:spPr>
        <p:txBody>
          <a:bodyPr lIns="47996" tIns="48679" rIns="47996" bIns="48679" anchor="ctr"/>
          <a:lstStyle/>
          <a:p>
            <a:pPr marL="359806" indent="-359806" algn="ctr" defTabSz="1219110" eaLnBrk="0" hangingPunct="0">
              <a:lnSpc>
                <a:spcPct val="120000"/>
              </a:lnSpc>
              <a:spcAft>
                <a:spcPct val="50000"/>
              </a:spcAft>
              <a:buClr>
                <a:srgbClr val="FFCC00"/>
              </a:buClr>
              <a:buSzPct val="80000"/>
            </a:pPr>
            <a:r>
              <a:rPr lang="en-US" altLang="zh-CN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CPU</a:t>
            </a:r>
            <a:endParaRPr lang="zh-CN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cxnSp>
        <p:nvCxnSpPr>
          <p:cNvPr id="6" name="直接箭头连接符 5"/>
          <p:cNvCxnSpPr>
            <a:stCxn id="15" idx="5"/>
            <a:endCxn id="22" idx="0"/>
          </p:cNvCxnSpPr>
          <p:nvPr/>
        </p:nvCxnSpPr>
        <p:spPr>
          <a:xfrm>
            <a:off x="4934018" y="2303080"/>
            <a:ext cx="1211440" cy="19175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2" idx="2"/>
            <a:endCxn id="23" idx="6"/>
          </p:cNvCxnSpPr>
          <p:nvPr/>
        </p:nvCxnSpPr>
        <p:spPr>
          <a:xfrm flipH="1">
            <a:off x="3441308" y="4868658"/>
            <a:ext cx="1973352" cy="5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glow rad="101600">
              <a:srgbClr val="FFC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3" idx="0"/>
            <a:endCxn id="15" idx="3"/>
          </p:cNvCxnSpPr>
          <p:nvPr/>
        </p:nvCxnSpPr>
        <p:spPr>
          <a:xfrm flipV="1">
            <a:off x="2710510" y="2303080"/>
            <a:ext cx="1190004" cy="1918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85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3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执行过程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560840" cy="578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2420888"/>
            <a:ext cx="4320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</a:t>
            </a:r>
            <a:r>
              <a:rPr lang="en-US" altLang="zh-CN" dirty="0" smtClean="0"/>
              <a:t>IO</a:t>
            </a:r>
          </a:p>
          <a:p>
            <a:r>
              <a:rPr lang="zh-CN" altLang="en-US" dirty="0" smtClean="0"/>
              <a:t>操作的单位是页</a:t>
            </a:r>
            <a:endParaRPr lang="zh-CN" altLang="en-US" dirty="0"/>
          </a:p>
        </p:txBody>
      </p:sp>
      <p:pic>
        <p:nvPicPr>
          <p:cNvPr id="6" name="Picture 4" descr="应用部分3-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7685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31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表结构优化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建</a:t>
            </a:r>
            <a:r>
              <a:rPr lang="zh-CN" altLang="zh-CN" dirty="0"/>
              <a:t>表必须指定主键、存储引擎和默认字符集，建议主键自增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zh-CN" dirty="0" smtClean="0">
                <a:solidFill>
                  <a:srgbClr val="FF0000"/>
                </a:solidFill>
              </a:rPr>
              <a:t>列</a:t>
            </a:r>
            <a:r>
              <a:rPr lang="zh-CN" altLang="zh-CN" dirty="0">
                <a:solidFill>
                  <a:srgbClr val="FF0000"/>
                </a:solidFill>
              </a:rPr>
              <a:t>的数据类型依据“更小更简单”原则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定</a:t>
            </a:r>
            <a:r>
              <a:rPr lang="zh-CN" altLang="zh-CN" dirty="0"/>
              <a:t>长字符请使用</a:t>
            </a:r>
            <a:r>
              <a:rPr lang="en-US" altLang="zh-CN" dirty="0"/>
              <a:t>char</a:t>
            </a:r>
            <a:r>
              <a:rPr lang="zh-CN" altLang="zh-CN" dirty="0"/>
              <a:t>，变长请使用</a:t>
            </a:r>
            <a:r>
              <a:rPr lang="en-US" altLang="zh-CN" dirty="0"/>
              <a:t>varchar</a:t>
            </a:r>
            <a:r>
              <a:rPr lang="zh-CN" altLang="zh-CN" dirty="0"/>
              <a:t>，且设置适当的最大长度</a:t>
            </a:r>
          </a:p>
          <a:p>
            <a:pPr lvl="0"/>
            <a:r>
              <a:rPr lang="en-US" altLang="zh-CN" dirty="0" smtClean="0"/>
              <a:t>4.</a:t>
            </a:r>
            <a:r>
              <a:rPr lang="zh-CN" altLang="zh-CN" dirty="0" smtClean="0"/>
              <a:t>禁止</a:t>
            </a:r>
            <a:r>
              <a:rPr lang="zh-CN" altLang="zh-CN" dirty="0"/>
              <a:t>使用</a:t>
            </a:r>
            <a:r>
              <a:rPr lang="en-US" altLang="zh-CN" dirty="0"/>
              <a:t>blob</a:t>
            </a:r>
            <a:r>
              <a:rPr lang="zh-CN" altLang="zh-CN" dirty="0"/>
              <a:t>、</a:t>
            </a:r>
            <a:r>
              <a:rPr lang="en-US" altLang="zh-CN" dirty="0"/>
              <a:t>text</a:t>
            </a:r>
            <a:r>
              <a:rPr lang="zh-CN" altLang="zh-CN" dirty="0"/>
              <a:t>和</a:t>
            </a:r>
            <a:r>
              <a:rPr lang="en-US" altLang="zh-CN" dirty="0" err="1"/>
              <a:t>enum</a:t>
            </a:r>
            <a:r>
              <a:rPr lang="zh-CN" altLang="zh-CN" dirty="0"/>
              <a:t>类型</a:t>
            </a:r>
          </a:p>
          <a:p>
            <a:pPr lvl="0"/>
            <a:r>
              <a:rPr lang="en-US" altLang="zh-CN" dirty="0" smtClean="0"/>
              <a:t>5.</a:t>
            </a:r>
            <a:r>
              <a:rPr lang="zh-CN" altLang="zh-CN" dirty="0" smtClean="0"/>
              <a:t>单</a:t>
            </a:r>
            <a:r>
              <a:rPr lang="zh-CN" altLang="zh-CN" dirty="0"/>
              <a:t>表的字段数量不能过多</a:t>
            </a:r>
          </a:p>
          <a:p>
            <a:pPr lvl="0"/>
            <a:r>
              <a:rPr lang="en-US" altLang="zh-CN" dirty="0" smtClean="0"/>
              <a:t>6.</a:t>
            </a:r>
            <a:r>
              <a:rPr lang="zh-CN" altLang="zh-CN" dirty="0" smtClean="0"/>
              <a:t>尽量</a:t>
            </a:r>
            <a:r>
              <a:rPr lang="en-US" altLang="zh-CN" dirty="0"/>
              <a:t>timestamp</a:t>
            </a:r>
            <a:r>
              <a:rPr lang="zh-CN" altLang="zh-CN" dirty="0"/>
              <a:t>替代</a:t>
            </a:r>
            <a:r>
              <a:rPr lang="en-US" altLang="zh-CN" dirty="0" err="1"/>
              <a:t>datetime</a:t>
            </a:r>
            <a:endParaRPr lang="zh-CN" altLang="zh-CN" dirty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12976"/>
            <a:ext cx="85725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594928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注：“更小更简单”就意味着“更快”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25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内存结构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43196"/>
            <a:ext cx="8359408" cy="490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9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索引优化</a:t>
            </a:r>
            <a:endParaRPr lang="en-US" altLang="zh-CN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105273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单</a:t>
            </a:r>
            <a:r>
              <a:rPr lang="zh-CN" altLang="zh-CN" dirty="0"/>
              <a:t>表索引数量和索引的字段数都不能超过五个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zh-CN" dirty="0" smtClean="0"/>
              <a:t>避免</a:t>
            </a:r>
            <a:r>
              <a:rPr lang="zh-CN" altLang="zh-CN" dirty="0"/>
              <a:t>创建重复和冗余索引，即相同列上创建或前导列相同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zh-CN" dirty="0" smtClean="0"/>
              <a:t>选择性</a:t>
            </a:r>
            <a:r>
              <a:rPr lang="zh-CN" altLang="zh-CN" dirty="0"/>
              <a:t>较差的列上尽量不要创建索引</a:t>
            </a:r>
          </a:p>
          <a:p>
            <a:pPr lvl="0"/>
            <a:r>
              <a:rPr lang="en-US" altLang="zh-CN" dirty="0" smtClean="0"/>
              <a:t>4.</a:t>
            </a:r>
            <a:r>
              <a:rPr lang="zh-CN" altLang="zh-CN" dirty="0" smtClean="0"/>
              <a:t>创建</a:t>
            </a:r>
            <a:r>
              <a:rPr lang="zh-CN" altLang="zh-CN" dirty="0"/>
              <a:t>复合索引时，将等值连接的列放在前边，一个范围连接的列且放最</a:t>
            </a:r>
            <a:r>
              <a:rPr lang="zh-CN" altLang="zh-CN" dirty="0" smtClean="0"/>
              <a:t>后边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06896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索引类型：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1.b-tree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/>
              <a:t>全文索引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3.Hash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4.Rtree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en-US" altLang="zh-CN" dirty="0" smtClean="0"/>
              <a:t>B-tree</a:t>
            </a:r>
            <a:r>
              <a:rPr lang="zh-CN" altLang="en-US" dirty="0" smtClean="0"/>
              <a:t>索引：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单列索引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/>
              <a:t>复合索引，即多列索引，索引的第一列为前导列，直接影响索引的使用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唯一索引，与</a:t>
            </a:r>
            <a:r>
              <a:rPr lang="zh-CN" altLang="en-US" dirty="0"/>
              <a:t>普通索引类似，不同的就是：索引列的值必须唯一，但允许有</a:t>
            </a:r>
            <a:r>
              <a:rPr lang="zh-CN" altLang="en-US" dirty="0" smtClean="0"/>
              <a:t>空值。</a:t>
            </a:r>
            <a:r>
              <a:rPr lang="zh-CN" altLang="en-US" dirty="0"/>
              <a:t>如果是组合索引，则列值的组合必须唯一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4.</a:t>
            </a:r>
            <a:r>
              <a:rPr lang="zh-CN" altLang="en-US" dirty="0" smtClean="0"/>
              <a:t>主键</a:t>
            </a:r>
            <a:r>
              <a:rPr lang="zh-CN" altLang="en-US" dirty="0"/>
              <a:t>索引，索引列的值必须唯一</a:t>
            </a:r>
            <a:r>
              <a:rPr lang="zh-CN" altLang="en-US" dirty="0" smtClean="0"/>
              <a:t>，且不允许为空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05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3" y="-1905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索引结构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主键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3015"/>
            <a:ext cx="13620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422" y="908720"/>
            <a:ext cx="650503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9087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3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4" y="-16730"/>
            <a:ext cx="9180513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251520" y="260648"/>
            <a:ext cx="6048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索引结构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辅助索引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274" y="94869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83015"/>
            <a:ext cx="13620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9087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16" y="908720"/>
            <a:ext cx="6315447" cy="33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26138" y="4941168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Col1</a:t>
            </a:r>
            <a:r>
              <a:rPr lang="zh-CN" altLang="en-US" dirty="0" smtClean="0"/>
              <a:t>为主键，在</a:t>
            </a:r>
            <a:r>
              <a:rPr lang="en-US" altLang="zh-CN" dirty="0" smtClean="0"/>
              <a:t>col2</a:t>
            </a:r>
            <a:r>
              <a:rPr lang="zh-CN" altLang="en-US" dirty="0" smtClean="0"/>
              <a:t>上创建的索引为辅助索引，其结构如上图：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5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12679</TotalTime>
  <Words>921</Words>
  <Application>Microsoft Office PowerPoint</Application>
  <PresentationFormat>全屏显示(4:3)</PresentationFormat>
  <Paragraphs>166</Paragraphs>
  <Slides>19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dongdao</dc:creator>
  <cp:lastModifiedBy>p</cp:lastModifiedBy>
  <cp:revision>265</cp:revision>
  <cp:lastPrinted>2015-06-26T06:07:11Z</cp:lastPrinted>
  <dcterms:created xsi:type="dcterms:W3CDTF">2013-04-22T06:54:50Z</dcterms:created>
  <dcterms:modified xsi:type="dcterms:W3CDTF">2017-01-03T10:25:56Z</dcterms:modified>
</cp:coreProperties>
</file>