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59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9"/>
    <p:restoredTop sz="81034"/>
  </p:normalViewPr>
  <p:slideViewPr>
    <p:cSldViewPr snapToGrid="0" snapToObjects="1">
      <p:cViewPr varScale="1">
        <p:scale>
          <a:sx n="79" d="100"/>
          <a:sy n="79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B2369-87F8-7C4B-B89B-74C22E03ADF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BF517-6A27-494A-86E0-DEF94293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BF517-6A27-494A-86E0-DEF942932A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saying artifacts are wrong, but we lose something in not bringing in the sensemaking from mathematics.</a:t>
            </a:r>
          </a:p>
          <a:p>
            <a:endParaRPr lang="en-US" dirty="0"/>
          </a:p>
          <a:p>
            <a:r>
              <a:rPr lang="en-US" dirty="0"/>
              <a:t>From own experience teaching, building something doesn’t mean we understand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BF517-6A27-494A-86E0-DEF942932A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4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BF517-6A27-494A-86E0-DEF942932A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B2C8-FC00-6F48-957A-C67769855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64BBC-D5DC-5242-9810-FC47A99F3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5831-C688-3D48-A60A-E5ACAF68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4FD0-6157-394C-B1F8-6BF3A8DD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35F9-653D-3F48-ADF3-963AFC7F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7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3634-F94B-C648-91E6-9618DBF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093EB-E5C4-6946-8640-86E469295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122A-C09C-2E40-99D4-5E5422ED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21E0-7244-0A48-A47F-1101AD84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3AC6-498D-A14A-97E5-FE1F2209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1B70A-7C62-E945-9A81-A05BC8D3F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2A954-7950-2045-BB07-FB15351A9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9B58-1CF4-F947-919D-B91A2B3C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10EB-135C-EC4C-BF21-8F63AAFF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450B-9695-F74B-A39C-7EFB0396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8EF5-92DD-064E-A48F-F9DD81AD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81E9-621B-BE4F-9653-074DF98A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9804C-B3E6-5F41-8D01-A42E6F8B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3789-B1B0-384B-8C8D-5E2F279F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4AC6-76CD-B948-A9E7-CDC3A088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D0F7-8C73-2D4A-B753-4E802751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CDE8-B3B8-A64B-8328-7DEBA577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5E87-96D0-F44D-BE25-77B22A81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1CE4-3E7D-FB4D-AAF1-3F83C273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2ACEE-8E2C-6042-8535-33EF63E1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06D1-FC71-284F-86F6-16A76848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D0F1-9ACD-5F46-A199-7FF9E61EC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4FF6-2B28-094E-898D-775D4DC10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3034-145E-724C-8984-D407D943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C6A2-6484-6A4F-9332-90397881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B7D4-1558-5B4D-AFE7-30ECBBB1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AEFD-588A-1F4C-9ED7-CB5BFF9C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C256-9A83-4246-818D-3545863B8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CF6B7-29DF-AF41-9FBD-90124AC72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568-FD54-734E-8FF3-28B9ACFC7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B0DE3-A206-8C45-87BF-1CF6917E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65211-42D2-B443-8094-54D94D2E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0BD40-EDDB-2B49-AB28-B88D9D53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00B07-F359-C34B-B5A3-91BB3ABC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0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A0FE-956F-4D40-9450-9BD35E3A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F9429-C6D3-7446-AEDB-EBE2989E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D0532-9DB7-A749-B048-2073BCFB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13441-F470-2A46-9BB7-940D1AD9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82B73-1994-6E41-A0E0-4BDC6766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52561-0887-DF40-BA80-8B0360EE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137CA-766B-E744-A027-3AC155E4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7165-C9B8-9143-ACCD-562668FE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C867-5C49-9442-B32D-3AC6B28C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8CF03-B483-444B-86E5-E0E3533C9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D1EE-EF60-EA43-8D06-CD0890E5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9B74-933C-EE42-846D-A4E3191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FBCCD-531B-554F-84E5-B9786295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1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FF09-B21E-0144-B867-98A675F6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79109-5FE5-EF42-8FA8-A19B39942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E5D11-B2FB-4C4D-A1E7-7ECBEFB1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B4C30-E7D5-D444-BAD7-C29544A4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4679-2EFF-E645-9555-DD0CC56E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3475-607D-DD42-8743-3A037716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06ED9-D282-3145-853C-797D0422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CBF8-50B0-B644-9B7E-6480FA8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E29E-F027-2844-ABCE-1C7D036DE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8404-E591-1C4D-88A7-4CF3E177425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63C9-8796-4444-BC7C-D145F088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F20E-39D3-C94C-B5E2-CB66A3B66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12AC-59C2-904D-BA04-F7C19A8C0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kfisler@cs.brown.edu" TargetMode="External"/><Relationship Id="rId4" Type="http://schemas.openxmlformats.org/officeDocument/2006/relationships/hyperlink" Target="mailto:kathi@bootstrapworld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D42D-E523-894A-8AD9-8E650DC13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6226"/>
            <a:ext cx="9144000" cy="15881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Nyala" panose="02000504070300020003" pitchFamily="2" charset="0"/>
                <a:ea typeface="Noteworthy Light" panose="02000400000000000000" pitchFamily="2" charset="77"/>
                <a:cs typeface="Oriya MN" pitchFamily="2" charset="0"/>
              </a:rPr>
              <a:t>Data Science as a Route to AI for Middle- and High-School Students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2D735-A43E-7B46-ACE9-8469AD59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1" y="5150584"/>
            <a:ext cx="4788245" cy="11704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690CA81-E75E-9A41-AED0-8690886314E1}"/>
              </a:ext>
            </a:extLst>
          </p:cNvPr>
          <p:cNvGrpSpPr/>
          <p:nvPr/>
        </p:nvGrpSpPr>
        <p:grpSpPr>
          <a:xfrm>
            <a:off x="7009996" y="4565177"/>
            <a:ext cx="3073400" cy="2125199"/>
            <a:chOff x="0" y="4555958"/>
            <a:chExt cx="3073400" cy="21251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DE8D66-27BC-BB4E-A605-B1478A92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147" y="4555958"/>
              <a:ext cx="1384611" cy="17164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13E5E2-FC3D-1B49-81F7-C9639B142092}"/>
                </a:ext>
              </a:extLst>
            </p:cNvPr>
            <p:cNvSpPr txBox="1"/>
            <p:nvPr/>
          </p:nvSpPr>
          <p:spPr>
            <a:xfrm>
              <a:off x="0" y="6311825"/>
              <a:ext cx="307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charset="0"/>
                  <a:ea typeface="Century Gothic" charset="0"/>
                  <a:cs typeface="Century Gothic" charset="0"/>
                </a:rPr>
                <a:t>Kathi Fisler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C6B7E1-82F2-6A44-B3CE-32AC63BE27E3}"/>
              </a:ext>
            </a:extLst>
          </p:cNvPr>
          <p:cNvGrpSpPr/>
          <p:nvPr/>
        </p:nvGrpSpPr>
        <p:grpSpPr>
          <a:xfrm>
            <a:off x="9292571" y="4536254"/>
            <a:ext cx="3048000" cy="2119308"/>
            <a:chOff x="3073400" y="4557087"/>
            <a:chExt cx="3048000" cy="21193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9B6364-C7A4-BF4C-91E8-A0B3F6E5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1547" y="4557087"/>
              <a:ext cx="1373168" cy="17155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2CE4DE-8E23-6F4C-80E6-77E2026ED437}"/>
                </a:ext>
              </a:extLst>
            </p:cNvPr>
            <p:cNvSpPr txBox="1"/>
            <p:nvPr/>
          </p:nvSpPr>
          <p:spPr>
            <a:xfrm>
              <a:off x="3073400" y="6307063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charset="0"/>
                  <a:ea typeface="Century Gothic" charset="0"/>
                  <a:cs typeface="Century Gothic" charset="0"/>
                </a:rPr>
                <a:t>Shriram Krishnamurthi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5D9C40-D495-1945-99A1-A4883B89C8A0}"/>
              </a:ext>
            </a:extLst>
          </p:cNvPr>
          <p:cNvGrpSpPr/>
          <p:nvPr/>
        </p:nvGrpSpPr>
        <p:grpSpPr>
          <a:xfrm>
            <a:off x="4832017" y="4536254"/>
            <a:ext cx="3073400" cy="2149665"/>
            <a:chOff x="-285095" y="4536254"/>
            <a:chExt cx="3073400" cy="214966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409CAE5-8211-9147-97F3-C445199E2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448" y="4536254"/>
              <a:ext cx="1416399" cy="175586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F72057-AF2A-BF49-B6B0-35002983939C}"/>
                </a:ext>
              </a:extLst>
            </p:cNvPr>
            <p:cNvSpPr txBox="1"/>
            <p:nvPr/>
          </p:nvSpPr>
          <p:spPr>
            <a:xfrm>
              <a:off x="-285095" y="6316587"/>
              <a:ext cx="307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charset="0"/>
                  <a:ea typeface="Century Gothic" charset="0"/>
                  <a:cs typeface="Century Gothic" charset="0"/>
                </a:rPr>
                <a:t>Emmanuel Schanzer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CB6EE1-9B5D-9044-9E0C-AC5347DC42E7}"/>
              </a:ext>
            </a:extLst>
          </p:cNvPr>
          <p:cNvSpPr txBox="1"/>
          <p:nvPr/>
        </p:nvSpPr>
        <p:spPr>
          <a:xfrm>
            <a:off x="927883" y="4493321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Nyala" panose="02000504070300020003" pitchFamily="2" charset="0"/>
              </a:rPr>
              <a:t>Brown University and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8A10DCE-C01A-964F-B5B7-3B92CC9E7776}"/>
              </a:ext>
            </a:extLst>
          </p:cNvPr>
          <p:cNvSpPr txBox="1">
            <a:spLocks/>
          </p:cNvSpPr>
          <p:nvPr/>
        </p:nvSpPr>
        <p:spPr>
          <a:xfrm>
            <a:off x="1653302" y="2346212"/>
            <a:ext cx="9144000" cy="1588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Nyala" panose="02000504070300020003" pitchFamily="2" charset="0"/>
                <a:ea typeface="Noteworthy Light" panose="02000400000000000000" pitchFamily="2" charset="77"/>
                <a:cs typeface="Oriya MN" pitchFamily="2" charset="0"/>
              </a:rPr>
              <a:t>For K-12, Data Science provides critical foundations for AI </a:t>
            </a: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Nyala" panose="02000504070300020003" pitchFamily="2" charset="0"/>
                <a:ea typeface="Noteworthy Light" panose="02000400000000000000" pitchFamily="2" charset="77"/>
                <a:cs typeface="Oriya MN" pitchFamily="2" charset="0"/>
              </a:rPr>
              <a:t>(that non-CS teachers can also help support)</a:t>
            </a:r>
          </a:p>
        </p:txBody>
      </p:sp>
    </p:spTree>
    <p:extLst>
      <p:ext uri="{BB962C8B-B14F-4D97-AF65-F5344CB8AC3E}">
        <p14:creationId xmlns:p14="http://schemas.microsoft.com/office/powerpoint/2010/main" val="36348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40B1E4-FF5A-BE4E-9780-0D2A458A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0" y="310384"/>
            <a:ext cx="4788245" cy="1170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7C93F-6656-304B-A096-064033BA9169}"/>
              </a:ext>
            </a:extLst>
          </p:cNvPr>
          <p:cNvSpPr txBox="1"/>
          <p:nvPr/>
        </p:nvSpPr>
        <p:spPr>
          <a:xfrm>
            <a:off x="5502729" y="203116"/>
            <a:ext cx="6417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Integrating introductory computing into existing K-12 classes, such as math, physics, and social studies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4E696-1D13-C147-97A6-CA6C74C19BB1}"/>
              </a:ext>
            </a:extLst>
          </p:cNvPr>
          <p:cNvSpPr txBox="1"/>
          <p:nvPr/>
        </p:nvSpPr>
        <p:spPr>
          <a:xfrm>
            <a:off x="342436" y="3179619"/>
            <a:ext cx="4988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yala" panose="02000504070300020003" pitchFamily="2" charset="0"/>
              </a:rPr>
              <a:t>We work with teachers with no prior computing background</a:t>
            </a:r>
          </a:p>
          <a:p>
            <a:endParaRPr lang="en-US" sz="3200" dirty="0">
              <a:latin typeface="Nyala" panose="02000504070300020003" pitchFamily="2" charset="0"/>
            </a:endParaRPr>
          </a:p>
          <a:p>
            <a:r>
              <a:rPr lang="en-US" sz="3200" dirty="0">
                <a:latin typeface="Nyala" panose="02000504070300020003" pitchFamily="2" charset="0"/>
              </a:rPr>
              <a:t>We target learning goals of host discipline (as well as CS)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2B18B-D3A0-484E-851A-ECEA1DABE65F}"/>
              </a:ext>
            </a:extLst>
          </p:cNvPr>
          <p:cNvGrpSpPr/>
          <p:nvPr/>
        </p:nvGrpSpPr>
        <p:grpSpPr>
          <a:xfrm>
            <a:off x="4669816" y="2160106"/>
            <a:ext cx="7522185" cy="4528165"/>
            <a:chOff x="4669816" y="2160106"/>
            <a:chExt cx="7522185" cy="45281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F02EF4-562B-8848-80DC-9B4B57C2EE14}"/>
                </a:ext>
              </a:extLst>
            </p:cNvPr>
            <p:cNvSpPr/>
            <p:nvPr/>
          </p:nvSpPr>
          <p:spPr>
            <a:xfrm>
              <a:off x="6734495" y="2160106"/>
              <a:ext cx="3228768" cy="3121509"/>
            </a:xfrm>
            <a:prstGeom prst="ellipse">
              <a:avLst/>
            </a:prstGeom>
            <a:solidFill>
              <a:schemeClr val="accent2">
                <a:alpha val="23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7196A-8C79-5046-907A-FA4A27B8BE4E}"/>
                </a:ext>
              </a:extLst>
            </p:cNvPr>
            <p:cNvSpPr/>
            <p:nvPr/>
          </p:nvSpPr>
          <p:spPr>
            <a:xfrm>
              <a:off x="7529962" y="3296928"/>
              <a:ext cx="3228768" cy="3121509"/>
            </a:xfrm>
            <a:prstGeom prst="ellipse">
              <a:avLst/>
            </a:prstGeom>
            <a:solidFill>
              <a:schemeClr val="accent6">
                <a:alpha val="23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7E66B1-0E0E-E440-8326-CFF52CA5C0F9}"/>
                </a:ext>
              </a:extLst>
            </p:cNvPr>
            <p:cNvSpPr txBox="1"/>
            <p:nvPr/>
          </p:nvSpPr>
          <p:spPr>
            <a:xfrm>
              <a:off x="9461303" y="2223451"/>
              <a:ext cx="27306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  <a:latin typeface="Chalkboard" panose="03050602040202020205" pitchFamily="66" charset="77"/>
                </a:rPr>
                <a:t>Equity </a:t>
              </a:r>
            </a:p>
            <a:p>
              <a:r>
                <a:rPr lang="en-US" sz="2800" dirty="0">
                  <a:solidFill>
                    <a:srgbClr val="7030A0"/>
                  </a:solidFill>
                  <a:latin typeface="Chalkboard" panose="03050602040202020205" pitchFamily="66" charset="77"/>
                </a:rPr>
                <a:t>  (for students)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F545C5-3F7C-0A43-856A-57AD6F3254E6}"/>
                </a:ext>
              </a:extLst>
            </p:cNvPr>
            <p:cNvSpPr txBox="1"/>
            <p:nvPr/>
          </p:nvSpPr>
          <p:spPr>
            <a:xfrm>
              <a:off x="10353082" y="5791497"/>
              <a:ext cx="1033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  <a:latin typeface="Chalkboard" panose="03050602040202020205" pitchFamily="66" charset="77"/>
                </a:rPr>
                <a:t>Rigor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8E6FA2-8F0B-CA4C-B316-5DF80072F5E2}"/>
                </a:ext>
              </a:extLst>
            </p:cNvPr>
            <p:cNvSpPr txBox="1"/>
            <p:nvPr/>
          </p:nvSpPr>
          <p:spPr>
            <a:xfrm>
              <a:off x="4669816" y="5734164"/>
              <a:ext cx="23183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  <a:latin typeface="Chalkboard" panose="03050602040202020205" pitchFamily="66" charset="77"/>
                </a:rPr>
                <a:t>Scale</a:t>
              </a:r>
            </a:p>
            <a:p>
              <a:pPr algn="ctr"/>
              <a:r>
                <a:rPr lang="en-US" sz="2800" dirty="0">
                  <a:solidFill>
                    <a:srgbClr val="7030A0"/>
                  </a:solidFill>
                  <a:latin typeface="Chalkboard" panose="03050602040202020205" pitchFamily="66" charset="77"/>
                </a:rPr>
                <a:t>(by teachers)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9B21DF-EAF8-E740-810A-F7C3A092B5F7}"/>
                </a:ext>
              </a:extLst>
            </p:cNvPr>
            <p:cNvSpPr/>
            <p:nvPr/>
          </p:nvSpPr>
          <p:spPr>
            <a:xfrm>
              <a:off x="5991818" y="3296928"/>
              <a:ext cx="3228768" cy="3121509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F5CEB1-C694-A346-A0DB-E52A7BE39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854" y="3698054"/>
            <a:ext cx="1632228" cy="15933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2ED859-8280-3C47-8DCD-D6BEF1CB3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1" y="1609583"/>
            <a:ext cx="7005684" cy="14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5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CA61C-F6E7-6048-80B8-53B9E9A97087}"/>
              </a:ext>
            </a:extLst>
          </p:cNvPr>
          <p:cNvSpPr txBox="1"/>
          <p:nvPr/>
        </p:nvSpPr>
        <p:spPr>
          <a:xfrm>
            <a:off x="1314538" y="3304011"/>
            <a:ext cx="1856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Nyala" panose="02000504070300020003" pitchFamily="2" charset="0"/>
              </a:rPr>
              <a:t>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263FF-7E09-B445-900F-877FEC00805A}"/>
              </a:ext>
            </a:extLst>
          </p:cNvPr>
          <p:cNvSpPr txBox="1"/>
          <p:nvPr/>
        </p:nvSpPr>
        <p:spPr>
          <a:xfrm>
            <a:off x="4586901" y="460384"/>
            <a:ext cx="1856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Nyala" panose="02000504070300020003" pitchFamily="2" charset="0"/>
              </a:rPr>
              <a:t>Domain Expertise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20F8E-3DB2-DE48-BE37-5BB19B685500}"/>
              </a:ext>
            </a:extLst>
          </p:cNvPr>
          <p:cNvSpPr txBox="1"/>
          <p:nvPr/>
        </p:nvSpPr>
        <p:spPr>
          <a:xfrm>
            <a:off x="7206301" y="1414491"/>
            <a:ext cx="3868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Nyala" panose="02000504070300020003" pitchFamily="2" charset="0"/>
              </a:rPr>
              <a:t>Data Management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Nyala" panose="02000504070300020003" pitchFamily="2" charset="0"/>
              </a:rPr>
              <a:t>(organization, cleaning, validating, ...)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C731A-8EA7-4947-8DCD-75016949ED86}"/>
              </a:ext>
            </a:extLst>
          </p:cNvPr>
          <p:cNvSpPr txBox="1"/>
          <p:nvPr/>
        </p:nvSpPr>
        <p:spPr>
          <a:xfrm>
            <a:off x="6002869" y="3355973"/>
            <a:ext cx="386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Nyala" panose="02000504070300020003" pitchFamily="2" charset="0"/>
              </a:rPr>
              <a:t>Scripting/Programming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F7A61-3928-A548-AC2A-028F0169498F}"/>
              </a:ext>
            </a:extLst>
          </p:cNvPr>
          <p:cNvSpPr txBox="1"/>
          <p:nvPr/>
        </p:nvSpPr>
        <p:spPr>
          <a:xfrm>
            <a:off x="3658703" y="3573997"/>
            <a:ext cx="1856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Nyala" panose="02000504070300020003" pitchFamily="2" charset="0"/>
              </a:rPr>
              <a:t>Building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5B8B5-8836-D448-B6B4-52D5B563DDDC}"/>
              </a:ext>
            </a:extLst>
          </p:cNvPr>
          <p:cNvSpPr txBox="1"/>
          <p:nvPr/>
        </p:nvSpPr>
        <p:spPr>
          <a:xfrm>
            <a:off x="687249" y="5443509"/>
            <a:ext cx="1063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arker Felt Thin" panose="02000400000000000000" pitchFamily="2" charset="77"/>
              </a:rPr>
              <a:t>Data-Centric Computing = Data Science + Data Structures</a:t>
            </a:r>
          </a:p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Nyala" panose="02000504070300020003" pitchFamily="2" charset="0"/>
              </a:rPr>
              <a:t>(ask me about Brown’s new Intro CS course on this)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948CF-6F24-4D4A-9201-BA81047BD788}"/>
              </a:ext>
            </a:extLst>
          </p:cNvPr>
          <p:cNvSpPr txBox="1"/>
          <p:nvPr/>
        </p:nvSpPr>
        <p:spPr>
          <a:xfrm>
            <a:off x="1116789" y="1314603"/>
            <a:ext cx="2251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Nyala" panose="02000504070300020003" pitchFamily="2" charset="0"/>
              </a:rPr>
              <a:t>Presentation/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Nyala" panose="02000504070300020003" pitchFamily="2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572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5CEB1-C694-A346-A0DB-E52A7B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2" y="232896"/>
            <a:ext cx="1987327" cy="1940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7C93F-6656-304B-A096-064033BA9169}"/>
              </a:ext>
            </a:extLst>
          </p:cNvPr>
          <p:cNvSpPr txBox="1"/>
          <p:nvPr/>
        </p:nvSpPr>
        <p:spPr>
          <a:xfrm>
            <a:off x="2368618" y="465546"/>
            <a:ext cx="95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Make sense of data, then turn questions into programs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5C1B04-B9CC-E444-8504-E276FB149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55470"/>
              </p:ext>
            </p:extLst>
          </p:nvPr>
        </p:nvGraphicFramePr>
        <p:xfrm>
          <a:off x="527347" y="2501879"/>
          <a:ext cx="5024393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389062929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72223681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63231699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139833604"/>
                    </a:ext>
                  </a:extLst>
                </a:gridCol>
                <a:gridCol w="818153">
                  <a:extLst>
                    <a:ext uri="{9D8B030D-6E8A-4147-A177-3AD203B41FA5}">
                      <a16:colId xmlns:a16="http://schemas.microsoft.com/office/drawing/2014/main" val="179965245"/>
                    </a:ext>
                  </a:extLst>
                </a:gridCol>
              </a:tblGrid>
              <a:tr h="459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86953"/>
                  </a:ext>
                </a:extLst>
              </a:tr>
              <a:tr h="459571">
                <a:tc>
                  <a:txBody>
                    <a:bodyPr/>
                    <a:lstStyle/>
                    <a:p>
                      <a:r>
                        <a:rPr lang="en-US" dirty="0"/>
                        <a:t>Sasha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91892"/>
                  </a:ext>
                </a:extLst>
              </a:tr>
              <a:tr h="459571">
                <a:tc>
                  <a:txBody>
                    <a:bodyPr/>
                    <a:lstStyle/>
                    <a:p>
                      <a:r>
                        <a:rPr lang="en-US" dirty="0"/>
                        <a:t>Lucky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54279"/>
                  </a:ext>
                </a:extLst>
              </a:tr>
              <a:tr h="459571">
                <a:tc>
                  <a:txBody>
                    <a:bodyPr/>
                    <a:lstStyle/>
                    <a:p>
                      <a:r>
                        <a:rPr lang="en-US" dirty="0"/>
                        <a:t>Buddy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78504"/>
                  </a:ext>
                </a:extLst>
              </a:tr>
              <a:tr h="459571">
                <a:tc>
                  <a:txBody>
                    <a:bodyPr/>
                    <a:lstStyle/>
                    <a:p>
                      <a:r>
                        <a:rPr lang="en-US" dirty="0" err="1"/>
                        <a:t>Snowcone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16796"/>
                  </a:ext>
                </a:extLst>
              </a:tr>
              <a:tr h="459571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88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F4A649-471E-DC44-8A27-D9C538D46F15}"/>
              </a:ext>
            </a:extLst>
          </p:cNvPr>
          <p:cNvSpPr txBox="1"/>
          <p:nvPr/>
        </p:nvSpPr>
        <p:spPr>
          <a:xfrm>
            <a:off x="274612" y="5383629"/>
            <a:ext cx="552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Nyala" panose="02000504070300020003" pitchFamily="2" charset="0"/>
              </a:rPr>
              <a:t>An animal shelter dataset: other columns are </a:t>
            </a:r>
          </a:p>
          <a:p>
            <a:pPr algn="ctr"/>
            <a:r>
              <a:rPr lang="en-US" sz="2000" dirty="0">
                <a:latin typeface="Nyala" panose="02000504070300020003" pitchFamily="2" charset="0"/>
              </a:rPr>
              <a:t>weight (</a:t>
            </a:r>
            <a:r>
              <a:rPr lang="en-US" sz="2000" dirty="0" err="1">
                <a:latin typeface="Nyala" panose="02000504070300020003" pitchFamily="2" charset="0"/>
              </a:rPr>
              <a:t>lbs</a:t>
            </a:r>
            <a:r>
              <a:rPr lang="en-US" sz="2000" dirty="0">
                <a:latin typeface="Nyala" panose="02000504070300020003" pitchFamily="2" charset="0"/>
              </a:rPr>
              <a:t>), weeks to adoption, and is-fixed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A939-6C06-7945-8A8B-5655C338BEBE}"/>
              </a:ext>
            </a:extLst>
          </p:cNvPr>
          <p:cNvSpPr txBox="1"/>
          <p:nvPr/>
        </p:nvSpPr>
        <p:spPr>
          <a:xfrm>
            <a:off x="6047321" y="1315125"/>
            <a:ext cx="5858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Nyala" panose="02000504070300020003" pitchFamily="2" charset="0"/>
              </a:rPr>
              <a:t>Hypothesis: Younger animals are cuter, so they tend to get adopted faster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91AB-22E4-AD4A-B905-274B62E18480}"/>
              </a:ext>
            </a:extLst>
          </p:cNvPr>
          <p:cNvSpPr txBox="1"/>
          <p:nvPr/>
        </p:nvSpPr>
        <p:spPr>
          <a:xfrm>
            <a:off x="6096000" y="2675327"/>
            <a:ext cx="5858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Nyala" panose="02000504070300020003" pitchFamily="2" charset="0"/>
              </a:rPr>
              <a:t>Does hypothesis seem plausible?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Nyala" panose="02000504070300020003" pitchFamily="2" charset="0"/>
              </a:rPr>
              <a:t>Do outcomes differ by species?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Nyala" panose="02000504070300020003" pitchFamily="2" charset="0"/>
              </a:rPr>
              <a:t>How to tell the story?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BA47E-980F-014A-A2EF-80559A0C0225}"/>
              </a:ext>
            </a:extLst>
          </p:cNvPr>
          <p:cNvSpPr txBox="1"/>
          <p:nvPr/>
        </p:nvSpPr>
        <p:spPr>
          <a:xfrm>
            <a:off x="6096000" y="4588769"/>
            <a:ext cx="5858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yala" panose="02000504070300020003" pitchFamily="2" charset="0"/>
              </a:rPr>
              <a:t>Only basic statistics (mean, mode, </a:t>
            </a:r>
            <a:r>
              <a:rPr lang="en-US" sz="2800" dirty="0" err="1">
                <a:latin typeface="Nyala" panose="02000504070300020003" pitchFamily="2" charset="0"/>
              </a:rPr>
              <a:t>etc</a:t>
            </a:r>
            <a:r>
              <a:rPr lang="en-US" sz="2800" dirty="0">
                <a:latin typeface="Nyala" panose="02000504070300020003" pitchFamily="2" charset="0"/>
              </a:rPr>
              <a:t>), plots/displays based on type of variable, table manipulation, write report to communicate findings</a:t>
            </a:r>
          </a:p>
        </p:txBody>
      </p:sp>
    </p:spTree>
    <p:extLst>
      <p:ext uri="{BB962C8B-B14F-4D97-AF65-F5344CB8AC3E}">
        <p14:creationId xmlns:p14="http://schemas.microsoft.com/office/powerpoint/2010/main" val="11398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FCCAA-87D5-354B-967F-C04643BE6AF4}"/>
              </a:ext>
            </a:extLst>
          </p:cNvPr>
          <p:cNvSpPr txBox="1"/>
          <p:nvPr/>
        </p:nvSpPr>
        <p:spPr>
          <a:xfrm>
            <a:off x="2929374" y="534076"/>
            <a:ext cx="543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Nyala" panose="02000504070300020003" pitchFamily="2" charset="0"/>
              </a:rPr>
              <a:t>Categorical vs quantitative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6B410-34B4-8D47-909C-C4A7843F491D}"/>
              </a:ext>
            </a:extLst>
          </p:cNvPr>
          <p:cNvSpPr txBox="1"/>
          <p:nvPr/>
        </p:nvSpPr>
        <p:spPr>
          <a:xfrm>
            <a:off x="3520440" y="1290655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Nyala" panose="02000504070300020003" pitchFamily="2" charset="0"/>
              </a:rPr>
              <a:t>Different operations on different data/variable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3DA52-5211-8840-B8DF-25EB0A11DEF7}"/>
              </a:ext>
            </a:extLst>
          </p:cNvPr>
          <p:cNvSpPr txBox="1"/>
          <p:nvPr/>
        </p:nvSpPr>
        <p:spPr>
          <a:xfrm>
            <a:off x="820668" y="2762747"/>
            <a:ext cx="914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Nyala" panose="02000504070300020003" pitchFamily="2" charset="0"/>
              </a:rPr>
              <a:t>Display data to explore possible relationships within a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8C6CD-4548-9140-B7B0-E161F5D79A5E}"/>
              </a:ext>
            </a:extLst>
          </p:cNvPr>
          <p:cNvSpPr txBox="1"/>
          <p:nvPr/>
        </p:nvSpPr>
        <p:spPr>
          <a:xfrm>
            <a:off x="186526" y="3509413"/>
            <a:ext cx="294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Nyala" panose="02000504070300020003" pitchFamily="2" charset="0"/>
              </a:rPr>
              <a:t>What is a model?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9C678-8B12-C24D-A524-996C0329BC12}"/>
              </a:ext>
            </a:extLst>
          </p:cNvPr>
          <p:cNvSpPr txBox="1"/>
          <p:nvPr/>
        </p:nvSpPr>
        <p:spPr>
          <a:xfrm>
            <a:off x="3833812" y="3509413"/>
            <a:ext cx="835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Nyala" panose="02000504070300020003" pitchFamily="2" charset="0"/>
              </a:rPr>
              <a:t>Different datasets (same schema) yield different models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EC4BE-147C-0545-B63A-E5B8AEE47E59}"/>
              </a:ext>
            </a:extLst>
          </p:cNvPr>
          <p:cNvSpPr txBox="1"/>
          <p:nvPr/>
        </p:nvSpPr>
        <p:spPr>
          <a:xfrm>
            <a:off x="1950866" y="2074767"/>
            <a:ext cx="607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Nyala" panose="02000504070300020003" pitchFamily="2" charset="0"/>
              </a:rPr>
              <a:t>Consider different subsets of a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9E888-A92F-944F-9610-3DCE4F8417E6}"/>
              </a:ext>
            </a:extLst>
          </p:cNvPr>
          <p:cNvSpPr txBox="1"/>
          <p:nvPr/>
        </p:nvSpPr>
        <p:spPr>
          <a:xfrm>
            <a:off x="7942860" y="4178248"/>
            <a:ext cx="201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Nyala" panose="02000504070300020003" pitchFamily="2" charset="0"/>
              </a:rPr>
              <a:t>Data validity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E8AB5-1408-5846-A13D-66A32B19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2" y="232896"/>
            <a:ext cx="1987327" cy="19400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19E4A6-54D8-F249-A2A7-0E78C831ABD7}"/>
              </a:ext>
            </a:extLst>
          </p:cNvPr>
          <p:cNvSpPr txBox="1"/>
          <p:nvPr/>
        </p:nvSpPr>
        <p:spPr>
          <a:xfrm>
            <a:off x="6588067" y="6155347"/>
            <a:ext cx="240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Marker Felt Thin" panose="02000400000000000000" pitchFamily="2" charset="77"/>
              </a:rPr>
              <a:t>Societal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0C2F1-ACDB-A249-BF6C-6B0826487BF2}"/>
              </a:ext>
            </a:extLst>
          </p:cNvPr>
          <p:cNvSpPr txBox="1"/>
          <p:nvPr/>
        </p:nvSpPr>
        <p:spPr>
          <a:xfrm>
            <a:off x="3770236" y="5460854"/>
            <a:ext cx="481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Marker Felt Thin" panose="02000400000000000000" pitchFamily="2" charset="77"/>
              </a:rPr>
              <a:t>Representation and Reasoning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0AF13-9B6A-E040-9A85-03D1A73694D0}"/>
              </a:ext>
            </a:extLst>
          </p:cNvPr>
          <p:cNvSpPr txBox="1"/>
          <p:nvPr/>
        </p:nvSpPr>
        <p:spPr>
          <a:xfrm>
            <a:off x="2727852" y="6155347"/>
            <a:ext cx="321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arker Felt Thin" panose="02000400000000000000" pitchFamily="2" charset="77"/>
              </a:rPr>
              <a:t>Natural Interaction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EFE1-A0FB-884B-A268-EC63A50AF0BB}"/>
              </a:ext>
            </a:extLst>
          </p:cNvPr>
          <p:cNvSpPr txBox="1"/>
          <p:nvPr/>
        </p:nvSpPr>
        <p:spPr>
          <a:xfrm>
            <a:off x="8803327" y="5460854"/>
            <a:ext cx="15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Marker Felt Thin" panose="02000400000000000000" pitchFamily="2" charset="77"/>
              </a:rPr>
              <a:t>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D93AF-E6FE-6D41-BD6C-0C34E95C7AF3}"/>
              </a:ext>
            </a:extLst>
          </p:cNvPr>
          <p:cNvSpPr txBox="1"/>
          <p:nvPr/>
        </p:nvSpPr>
        <p:spPr>
          <a:xfrm>
            <a:off x="1547453" y="5482433"/>
            <a:ext cx="188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arker Felt Thin" panose="02000400000000000000" pitchFamily="2" charset="77"/>
              </a:rPr>
              <a:t>Perception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87FBC-C8DC-5E4F-A512-A81948C52EDE}"/>
              </a:ext>
            </a:extLst>
          </p:cNvPr>
          <p:cNvSpPr txBox="1"/>
          <p:nvPr/>
        </p:nvSpPr>
        <p:spPr>
          <a:xfrm>
            <a:off x="1302790" y="4178248"/>
            <a:ext cx="5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Nyala" panose="02000504070300020003" pitchFamily="2" charset="0"/>
              </a:rPr>
              <a:t>Is data appropriate to the question?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5DE9A6-195E-A445-9CDA-0762C588646D}"/>
              </a:ext>
            </a:extLst>
          </p:cNvPr>
          <p:cNvCxnSpPr/>
          <p:nvPr/>
        </p:nvCxnSpPr>
        <p:spPr>
          <a:xfrm>
            <a:off x="640080" y="5013960"/>
            <a:ext cx="10317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F920ED4-3426-5342-BDE2-5B6B4B2B072B}"/>
              </a:ext>
            </a:extLst>
          </p:cNvPr>
          <p:cNvSpPr/>
          <p:nvPr/>
        </p:nvSpPr>
        <p:spPr>
          <a:xfrm>
            <a:off x="6477000" y="3311843"/>
            <a:ext cx="1036320" cy="487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DB21E5-F23A-0947-AB5D-60217A172058}"/>
              </a:ext>
            </a:extLst>
          </p:cNvPr>
          <p:cNvSpPr/>
          <p:nvPr/>
        </p:nvSpPr>
        <p:spPr>
          <a:xfrm>
            <a:off x="411480" y="4725035"/>
            <a:ext cx="1295400" cy="487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E73F0-348F-BF41-B54C-782128A74CA4}"/>
              </a:ext>
            </a:extLst>
          </p:cNvPr>
          <p:cNvSpPr/>
          <p:nvPr/>
        </p:nvSpPr>
        <p:spPr>
          <a:xfrm>
            <a:off x="3855720" y="3810000"/>
            <a:ext cx="1310640" cy="487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90CF9-AE47-324F-8C47-09E13C7E44B0}"/>
              </a:ext>
            </a:extLst>
          </p:cNvPr>
          <p:cNvSpPr/>
          <p:nvPr/>
        </p:nvSpPr>
        <p:spPr>
          <a:xfrm>
            <a:off x="6477000" y="2438400"/>
            <a:ext cx="4754880" cy="7924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373DE-2F2B-F64E-AF9B-E24FD8A5B34A}"/>
              </a:ext>
            </a:extLst>
          </p:cNvPr>
          <p:cNvSpPr/>
          <p:nvPr/>
        </p:nvSpPr>
        <p:spPr>
          <a:xfrm>
            <a:off x="411480" y="5212715"/>
            <a:ext cx="4907280" cy="487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69DC4-F28F-7E43-AF7E-20160C4AA027}"/>
              </a:ext>
            </a:extLst>
          </p:cNvPr>
          <p:cNvSpPr/>
          <p:nvPr/>
        </p:nvSpPr>
        <p:spPr>
          <a:xfrm>
            <a:off x="6385560" y="5354003"/>
            <a:ext cx="1356360" cy="487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4FBC0-930B-9E48-AF45-C69BB7EE7E53}"/>
              </a:ext>
            </a:extLst>
          </p:cNvPr>
          <p:cNvSpPr/>
          <p:nvPr/>
        </p:nvSpPr>
        <p:spPr>
          <a:xfrm>
            <a:off x="6385560" y="4815840"/>
            <a:ext cx="1356360" cy="487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2727-9D7A-D74D-B3F1-AEB867F09860}"/>
              </a:ext>
            </a:extLst>
          </p:cNvPr>
          <p:cNvSpPr/>
          <p:nvPr/>
        </p:nvSpPr>
        <p:spPr>
          <a:xfrm>
            <a:off x="6477000" y="970597"/>
            <a:ext cx="1767840" cy="487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384A-1594-E148-8F11-AF48B48F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487680"/>
            <a:ext cx="5516880" cy="568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CSTA standards</a:t>
            </a:r>
          </a:p>
          <a:p>
            <a:r>
              <a:rPr lang="en-US" dirty="0"/>
              <a:t>Fostering an inclusive computing culture</a:t>
            </a:r>
          </a:p>
          <a:p>
            <a:r>
              <a:rPr lang="en-US" dirty="0"/>
              <a:t>Collaborating around computing</a:t>
            </a:r>
          </a:p>
          <a:p>
            <a:r>
              <a:rPr lang="en-US" dirty="0"/>
              <a:t>Recognizing and defining computational problems</a:t>
            </a:r>
          </a:p>
          <a:p>
            <a:r>
              <a:rPr lang="en-US" dirty="0"/>
              <a:t>Developing and using abstractions</a:t>
            </a:r>
          </a:p>
          <a:p>
            <a:r>
              <a:rPr lang="en-US" dirty="0"/>
              <a:t>Creating computational artifacts</a:t>
            </a:r>
          </a:p>
          <a:p>
            <a:r>
              <a:rPr lang="en-US" dirty="0"/>
              <a:t>Testing and refining computational artifacts</a:t>
            </a:r>
          </a:p>
          <a:p>
            <a:r>
              <a:rPr lang="en-US" dirty="0"/>
              <a:t>Communicating about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CAA5E-E1F1-DB4B-8046-32DB824CB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7680"/>
            <a:ext cx="5745480" cy="600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Core math standards</a:t>
            </a:r>
          </a:p>
          <a:p>
            <a:r>
              <a:rPr lang="en-US" dirty="0"/>
              <a:t>Make sense of problems and persevere in solving them</a:t>
            </a:r>
          </a:p>
          <a:p>
            <a:r>
              <a:rPr lang="en-US" dirty="0"/>
              <a:t>Reason abstractly and quantitatively</a:t>
            </a:r>
          </a:p>
          <a:p>
            <a:r>
              <a:rPr lang="en-US" dirty="0"/>
              <a:t>Construct viable arguments and critique the reasoning of others</a:t>
            </a:r>
          </a:p>
          <a:p>
            <a:r>
              <a:rPr lang="en-US" dirty="0"/>
              <a:t>Model with mathematics</a:t>
            </a:r>
          </a:p>
          <a:p>
            <a:r>
              <a:rPr lang="en-US" dirty="0"/>
              <a:t>Use appropriate tools strategically</a:t>
            </a:r>
          </a:p>
          <a:p>
            <a:r>
              <a:rPr lang="en-US" dirty="0"/>
              <a:t>Attend to precision</a:t>
            </a:r>
          </a:p>
          <a:p>
            <a:r>
              <a:rPr lang="en-US" dirty="0"/>
              <a:t>Look for and make use of structure</a:t>
            </a:r>
          </a:p>
          <a:p>
            <a:r>
              <a:rPr lang="en-US" dirty="0"/>
              <a:t>Look for and express regularity in repeated reasoning</a:t>
            </a:r>
          </a:p>
        </p:txBody>
      </p:sp>
    </p:spTree>
    <p:extLst>
      <p:ext uri="{BB962C8B-B14F-4D97-AF65-F5344CB8AC3E}">
        <p14:creationId xmlns:p14="http://schemas.microsoft.com/office/powerpoint/2010/main" val="14496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4" grpId="0" animBg="1"/>
      <p:bldP spid="12" grpId="0" animBg="1"/>
      <p:bldP spid="7" grpId="0" animBg="1"/>
      <p:bldP spid="9" grpId="0" animBg="1"/>
      <p:bldP spid="10" grpId="0" animBg="1"/>
      <p:bldP spid="11" grpId="0" animBg="1"/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CA76-88B0-DE4E-B51E-1BFC1D69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887" y="110374"/>
            <a:ext cx="4910667" cy="179247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Nyala" panose="02000504070300020003" pitchFamily="2" charset="0"/>
              </a:rPr>
              <a:t>But Data &amp; Analysis is already a </a:t>
            </a:r>
            <a:r>
              <a:rPr lang="en-US" dirty="0" err="1">
                <a:solidFill>
                  <a:srgbClr val="C00000"/>
                </a:solidFill>
                <a:latin typeface="Nyala" panose="02000504070300020003" pitchFamily="2" charset="0"/>
              </a:rPr>
              <a:t>subconcept</a:t>
            </a:r>
            <a:r>
              <a:rPr lang="en-US" dirty="0">
                <a:solidFill>
                  <a:srgbClr val="C00000"/>
                </a:solidFill>
                <a:latin typeface="Nyala" panose="02000504070300020003" pitchFamily="2" charset="0"/>
              </a:rPr>
              <a:t> in CSTA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43A9-9C50-1346-A3DF-EE868D77727D}"/>
              </a:ext>
            </a:extLst>
          </p:cNvPr>
          <p:cNvSpPr txBox="1">
            <a:spLocks/>
          </p:cNvSpPr>
          <p:nvPr/>
        </p:nvSpPr>
        <p:spPr>
          <a:xfrm>
            <a:off x="87446" y="2529230"/>
            <a:ext cx="9886286" cy="31010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Inference and Models</a:t>
            </a:r>
          </a:p>
          <a:p>
            <a:r>
              <a:rPr lang="en-US" dirty="0"/>
              <a:t>K-2: identify patterns in charts and graphs to make predictions</a:t>
            </a:r>
          </a:p>
          <a:p>
            <a:r>
              <a:rPr lang="en-US" dirty="0"/>
              <a:t>3-5: propose cause and effect relationships and predict outcomes</a:t>
            </a:r>
          </a:p>
          <a:p>
            <a:r>
              <a:rPr lang="en-US" dirty="0"/>
              <a:t>6-8 refine computational models</a:t>
            </a:r>
          </a:p>
          <a:p>
            <a:r>
              <a:rPr lang="en-US" dirty="0"/>
              <a:t>9-10: create computational models</a:t>
            </a:r>
          </a:p>
          <a:p>
            <a:r>
              <a:rPr lang="en-US" dirty="0"/>
              <a:t>11-12: evaluate suitability of models </a:t>
            </a:r>
            <a:r>
              <a:rPr lang="en-US" dirty="0" err="1"/>
              <a:t>wrt</a:t>
            </a:r>
            <a:r>
              <a:rPr lang="en-US" dirty="0"/>
              <a:t> hypotheses to 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821160-47A1-9449-AC0A-B2CC60996B24}"/>
              </a:ext>
            </a:extLst>
          </p:cNvPr>
          <p:cNvSpPr txBox="1">
            <a:spLocks/>
          </p:cNvSpPr>
          <p:nvPr/>
        </p:nvSpPr>
        <p:spPr>
          <a:xfrm>
            <a:off x="87446" y="5727814"/>
            <a:ext cx="10970019" cy="10447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Storage</a:t>
            </a:r>
          </a:p>
          <a:p>
            <a:r>
              <a:rPr lang="en-US" dirty="0"/>
              <a:t>Working with bit-level representations and tradeoffs in data organization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E4E331-B151-B44A-A705-B67233E0413C}"/>
              </a:ext>
            </a:extLst>
          </p:cNvPr>
          <p:cNvSpPr txBox="1">
            <a:spLocks/>
          </p:cNvSpPr>
          <p:nvPr/>
        </p:nvSpPr>
        <p:spPr>
          <a:xfrm>
            <a:off x="87446" y="256329"/>
            <a:ext cx="10970019" cy="20442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Collection and Visualization</a:t>
            </a:r>
          </a:p>
          <a:p>
            <a:r>
              <a:rPr lang="en-US" dirty="0"/>
              <a:t>Collection with different/appropriate tools</a:t>
            </a:r>
          </a:p>
          <a:p>
            <a:r>
              <a:rPr lang="en-US" dirty="0"/>
              <a:t>Present with different displays/charts</a:t>
            </a:r>
          </a:p>
          <a:p>
            <a:r>
              <a:rPr lang="en-US" dirty="0"/>
              <a:t>Select/use appropriate tools for collection and analysis</a:t>
            </a:r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F0B7525-65AC-564E-879A-D0FE20AEB89F}"/>
              </a:ext>
            </a:extLst>
          </p:cNvPr>
          <p:cNvSpPr/>
          <p:nvPr/>
        </p:nvSpPr>
        <p:spPr>
          <a:xfrm>
            <a:off x="6350849" y="2446566"/>
            <a:ext cx="5535386" cy="27154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yala" panose="02000504070300020003" pitchFamily="2" charset="0"/>
              </a:rPr>
              <a:t>where are we asking students to think about data and how it gets </a:t>
            </a:r>
          </a:p>
          <a:p>
            <a:pPr algn="ctr"/>
            <a:r>
              <a:rPr lang="en-US" sz="2800" dirty="0">
                <a:latin typeface="Nyala" panose="02000504070300020003" pitchFamily="2" charset="0"/>
              </a:rPr>
              <a:t>(can be) manipulated?</a:t>
            </a:r>
          </a:p>
        </p:txBody>
      </p:sp>
    </p:spTree>
    <p:extLst>
      <p:ext uri="{BB962C8B-B14F-4D97-AF65-F5344CB8AC3E}">
        <p14:creationId xmlns:p14="http://schemas.microsoft.com/office/powerpoint/2010/main" val="35487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8335917-55F7-A04E-902B-A697C5C64BE0}"/>
              </a:ext>
            </a:extLst>
          </p:cNvPr>
          <p:cNvSpPr/>
          <p:nvPr/>
        </p:nvSpPr>
        <p:spPr>
          <a:xfrm>
            <a:off x="6270171" y="3597634"/>
            <a:ext cx="5921829" cy="32603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E587D-1554-E344-A2CB-99A50A3861B3}"/>
              </a:ext>
            </a:extLst>
          </p:cNvPr>
          <p:cNvSpPr txBox="1"/>
          <p:nvPr/>
        </p:nvSpPr>
        <p:spPr>
          <a:xfrm>
            <a:off x="419517" y="230091"/>
            <a:ext cx="1044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Nyala" panose="02000504070300020003" pitchFamily="2" charset="0"/>
              </a:rPr>
              <a:t>K-12 CS tends to overthink tools and underthink sensemaking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02DEDB-585C-BE42-A943-0D1B5E5D13E7}"/>
              </a:ext>
            </a:extLst>
          </p:cNvPr>
          <p:cNvGrpSpPr/>
          <p:nvPr/>
        </p:nvGrpSpPr>
        <p:grpSpPr>
          <a:xfrm>
            <a:off x="419517" y="2770045"/>
            <a:ext cx="4115205" cy="2479733"/>
            <a:chOff x="5283468" y="1616668"/>
            <a:chExt cx="4115205" cy="24797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2CB239-AA3D-4346-9863-CE4A861A72EF}"/>
                </a:ext>
              </a:extLst>
            </p:cNvPr>
            <p:cNvSpPr/>
            <p:nvPr/>
          </p:nvSpPr>
          <p:spPr>
            <a:xfrm>
              <a:off x="6696917" y="2122529"/>
              <a:ext cx="1300887" cy="1325564"/>
            </a:xfrm>
            <a:prstGeom prst="ellipse">
              <a:avLst/>
            </a:prstGeom>
            <a:solidFill>
              <a:schemeClr val="accent2">
                <a:alpha val="23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EE8041-897F-9B49-AA8E-489AB2B93FD0}"/>
                </a:ext>
              </a:extLst>
            </p:cNvPr>
            <p:cNvSpPr/>
            <p:nvPr/>
          </p:nvSpPr>
          <p:spPr>
            <a:xfrm>
              <a:off x="7091552" y="2770837"/>
              <a:ext cx="1300887" cy="1325564"/>
            </a:xfrm>
            <a:prstGeom prst="ellipse">
              <a:avLst/>
            </a:prstGeom>
            <a:solidFill>
              <a:schemeClr val="accent6">
                <a:alpha val="23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08F0B4-C03C-3E49-8CF3-0C9E8E948295}"/>
                </a:ext>
              </a:extLst>
            </p:cNvPr>
            <p:cNvSpPr txBox="1"/>
            <p:nvPr/>
          </p:nvSpPr>
          <p:spPr>
            <a:xfrm>
              <a:off x="6671249" y="1616668"/>
              <a:ext cx="1300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  <a:latin typeface="Chalkboard" panose="03050602040202020205" pitchFamily="66" charset="77"/>
                </a:rPr>
                <a:t>Equity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B13058-7FF8-7845-9FF4-6DB615E3B4D5}"/>
                </a:ext>
              </a:extLst>
            </p:cNvPr>
            <p:cNvSpPr txBox="1"/>
            <p:nvPr/>
          </p:nvSpPr>
          <p:spPr>
            <a:xfrm>
              <a:off x="8364928" y="3535848"/>
              <a:ext cx="1033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  <a:latin typeface="Chalkboard" panose="03050602040202020205" pitchFamily="66" charset="77"/>
                </a:rPr>
                <a:t>Rigor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8A26B0-A47E-3742-8C4B-C14B6CBE1AC7}"/>
                </a:ext>
              </a:extLst>
            </p:cNvPr>
            <p:cNvSpPr txBox="1"/>
            <p:nvPr/>
          </p:nvSpPr>
          <p:spPr>
            <a:xfrm>
              <a:off x="5283468" y="3501371"/>
              <a:ext cx="10254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  <a:latin typeface="Chalkboard" panose="03050602040202020205" pitchFamily="66" charset="77"/>
                </a:rPr>
                <a:t>Scale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FC3657-06F6-1E4F-882A-40BB256FEBD0}"/>
                </a:ext>
              </a:extLst>
            </p:cNvPr>
            <p:cNvSpPr/>
            <p:nvPr/>
          </p:nvSpPr>
          <p:spPr>
            <a:xfrm>
              <a:off x="6229812" y="2770837"/>
              <a:ext cx="1300887" cy="1325564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F6521-AFF9-0244-A596-0B2E9DE02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099" y="5040240"/>
            <a:ext cx="1632228" cy="15933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6F5286-8B32-B04D-88DF-97522EB122AE}"/>
              </a:ext>
            </a:extLst>
          </p:cNvPr>
          <p:cNvSpPr txBox="1"/>
          <p:nvPr/>
        </p:nvSpPr>
        <p:spPr>
          <a:xfrm>
            <a:off x="5927368" y="5702305"/>
            <a:ext cx="403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kathi@bootstrapworld.org</a:t>
            </a:r>
            <a:endParaRPr lang="en-US" sz="2400" dirty="0">
              <a:solidFill>
                <a:srgbClr val="7030A0"/>
              </a:solidFill>
            </a:endParaRPr>
          </a:p>
          <a:p>
            <a:pPr algn="r"/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kfisler@cs.brown.edu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D9D10-D127-AA4A-BD21-656187E482AF}"/>
              </a:ext>
            </a:extLst>
          </p:cNvPr>
          <p:cNvSpPr txBox="1"/>
          <p:nvPr/>
        </p:nvSpPr>
        <p:spPr>
          <a:xfrm>
            <a:off x="1477778" y="907732"/>
            <a:ext cx="1044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7030A0"/>
                </a:solidFill>
                <a:latin typeface="Nyala" panose="02000504070300020003" pitchFamily="2" charset="0"/>
                <a:cs typeface="Oriya MN" pitchFamily="2" charset="0"/>
              </a:rPr>
              <a:t>Tools focus makes it harder for teachers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B894B-D69A-2145-94B3-C25DAC3A7AFE}"/>
              </a:ext>
            </a:extLst>
          </p:cNvPr>
          <p:cNvSpPr txBox="1"/>
          <p:nvPr/>
        </p:nvSpPr>
        <p:spPr>
          <a:xfrm>
            <a:off x="1289374" y="1584738"/>
            <a:ext cx="760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Nyala" panose="02000504070300020003" pitchFamily="2" charset="0"/>
              </a:rPr>
              <a:t>Data thinking can weave into many subjects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A1B9C-A5FF-EE45-914A-81B9173F6327}"/>
              </a:ext>
            </a:extLst>
          </p:cNvPr>
          <p:cNvSpPr txBox="1"/>
          <p:nvPr/>
        </p:nvSpPr>
        <p:spPr>
          <a:xfrm>
            <a:off x="87621" y="5556388"/>
            <a:ext cx="6051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yala" panose="02000504070300020003" pitchFamily="2" charset="0"/>
              </a:rPr>
              <a:t>I’ve helped write a lot of CS K-12 standards, and I’m uneasy/skeptical ...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DA2E8-C11C-0F44-AD79-B351FEA1086D}"/>
              </a:ext>
            </a:extLst>
          </p:cNvPr>
          <p:cNvSpPr txBox="1"/>
          <p:nvPr/>
        </p:nvSpPr>
        <p:spPr>
          <a:xfrm>
            <a:off x="7166258" y="3577769"/>
            <a:ext cx="4752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7030A0"/>
                </a:solidFill>
                <a:latin typeface="Nyala" panose="02000504070300020003" pitchFamily="2" charset="0"/>
                <a:cs typeface="Oriya MN" pitchFamily="2" charset="0"/>
              </a:rPr>
              <a:t>We offer teacher professional development and are happy to partner with others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6C7333-5602-4942-ABE2-E4801CD496C1}"/>
              </a:ext>
            </a:extLst>
          </p:cNvPr>
          <p:cNvSpPr txBox="1"/>
          <p:nvPr/>
        </p:nvSpPr>
        <p:spPr>
          <a:xfrm>
            <a:off x="3159521" y="2283761"/>
            <a:ext cx="8564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Nyala" panose="02000504070300020003" pitchFamily="2" charset="0"/>
              </a:rPr>
              <a:t>We have an ethical responsibility to teach data thinking – argument is more than just foundational</a:t>
            </a:r>
          </a:p>
        </p:txBody>
      </p:sp>
    </p:spTree>
    <p:extLst>
      <p:ext uri="{BB962C8B-B14F-4D97-AF65-F5344CB8AC3E}">
        <p14:creationId xmlns:p14="http://schemas.microsoft.com/office/powerpoint/2010/main" val="176245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18" grpId="0"/>
      <p:bldP spid="19" grpId="0"/>
      <p:bldP spid="20" grpId="0"/>
      <p:bldP spid="21" grpId="0"/>
      <p:bldP spid="22" grpId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8945</TotalTime>
  <Words>615</Words>
  <Application>Microsoft Macintosh PowerPoint</Application>
  <PresentationFormat>Widescreen</PresentationFormat>
  <Paragraphs>126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Chalkboard</vt:lpstr>
      <vt:lpstr>Marker Felt Thin</vt:lpstr>
      <vt:lpstr>Nyala</vt:lpstr>
      <vt:lpstr>Office Theme</vt:lpstr>
      <vt:lpstr>Data Science as a Route to AI for Middle- and High-School Students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Data &amp; Analysis is already a subconcept in CSTA standards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as a Route to AI for Middle- and High-School Students</dc:title>
  <dc:creator>Fisler, Kathi</dc:creator>
  <cp:lastModifiedBy>Fisler, Kathi</cp:lastModifiedBy>
  <cp:revision>53</cp:revision>
  <dcterms:created xsi:type="dcterms:W3CDTF">2019-11-02T10:54:05Z</dcterms:created>
  <dcterms:modified xsi:type="dcterms:W3CDTF">2019-11-09T12:50:56Z</dcterms:modified>
</cp:coreProperties>
</file>