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84" r:id="rId8"/>
    <p:sldId id="289" r:id="rId9"/>
    <p:sldId id="292" r:id="rId10"/>
    <p:sldId id="287" r:id="rId11"/>
    <p:sldId id="291" r:id="rId12"/>
    <p:sldId id="288" r:id="rId13"/>
    <p:sldId id="285" r:id="rId14"/>
    <p:sldId id="290" r:id="rId15"/>
    <p:sldId id="262" r:id="rId16"/>
    <p:sldId id="286" r:id="rId17"/>
    <p:sldId id="263" r:id="rId18"/>
    <p:sldId id="283" r:id="rId19"/>
    <p:sldId id="264" r:id="rId20"/>
    <p:sldId id="293" r:id="rId21"/>
    <p:sldId id="268" r:id="rId22"/>
    <p:sldId id="279" r:id="rId23"/>
    <p:sldId id="266" r:id="rId24"/>
    <p:sldId id="267" r:id="rId25"/>
    <p:sldId id="272" r:id="rId26"/>
    <p:sldId id="270" r:id="rId27"/>
    <p:sldId id="278" r:id="rId28"/>
    <p:sldId id="280" r:id="rId29"/>
    <p:sldId id="276" r:id="rId30"/>
    <p:sldId id="265" r:id="rId31"/>
    <p:sldId id="274" r:id="rId32"/>
    <p:sldId id="269" r:id="rId33"/>
    <p:sldId id="273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0D2-2F1F-43A5-ACE5-9167E4EEB13E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CBF3-D8A0-4F58-B41E-CE480436A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439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0D2-2F1F-43A5-ACE5-9167E4EEB13E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CBF3-D8A0-4F58-B41E-CE480436A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892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0D2-2F1F-43A5-ACE5-9167E4EEB13E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CBF3-D8A0-4F58-B41E-CE480436A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325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0D2-2F1F-43A5-ACE5-9167E4EEB13E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CBF3-D8A0-4F58-B41E-CE480436A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185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0D2-2F1F-43A5-ACE5-9167E4EEB13E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CBF3-D8A0-4F58-B41E-CE480436A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408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0D2-2F1F-43A5-ACE5-9167E4EEB13E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CBF3-D8A0-4F58-B41E-CE480436A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31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0D2-2F1F-43A5-ACE5-9167E4EEB13E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CBF3-D8A0-4F58-B41E-CE480436A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715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0D2-2F1F-43A5-ACE5-9167E4EEB13E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CBF3-D8A0-4F58-B41E-CE480436A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151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0D2-2F1F-43A5-ACE5-9167E4EEB13E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CBF3-D8A0-4F58-B41E-CE480436A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631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0D2-2F1F-43A5-ACE5-9167E4EEB13E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CBF3-D8A0-4F58-B41E-CE480436A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88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0D2-2F1F-43A5-ACE5-9167E4EEB13E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CBF3-D8A0-4F58-B41E-CE480436A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0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0D2-2F1F-43A5-ACE5-9167E4EEB13E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CBF3-D8A0-4F58-B41E-CE480436A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605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128.220.160.85:8080/MINTServer/studies/560e1d6d-6b0b-4351-8430-a44c278ed345/DICOM/metadata" TargetMode="External"/><Relationship Id="rId2" Type="http://schemas.openxmlformats.org/officeDocument/2006/relationships/hyperlink" Target="http://128.220.160.85:8080/MINTServer/studies/560e1d6d-6b0b-4351-8430-a44c278ed345/DICOM/summ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8.220.160.85:8080/MINTServer/studies/560e1d6d-6b0b-4351-8430-a44c278ed345/changelo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MINT Meeting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August 16-17, 2010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73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Decision: Not a problem for MINT to solve – we allow searching on Patient ID / Issuer which is extracted from the DICOM Attributes</a:t>
            </a:r>
          </a:p>
          <a:p>
            <a:endParaRPr lang="en-US" dirty="0" smtClean="0"/>
          </a:p>
          <a:p>
            <a:r>
              <a:rPr lang="en-US" dirty="0" smtClean="0"/>
              <a:t>Clients should use PIX to resolve the different Patient ID / Issuers that it may need to search MINT with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HTTP Error codes, need to define semantic meaning.  If further specification for an HTTP Error code is needed, prefix the text message with a MINT standardized key.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different </a:t>
            </a:r>
            <a:r>
              <a:rPr lang="en-US" dirty="0" err="1" smtClean="0"/>
              <a:t>uid’s</a:t>
            </a:r>
            <a:r>
              <a:rPr lang="en-US" dirty="0" smtClean="0"/>
              <a:t> (study, series, sop instance)</a:t>
            </a:r>
          </a:p>
          <a:p>
            <a:r>
              <a:rPr lang="en-US" dirty="0" smtClean="0"/>
              <a:t>Must have different patient demographics</a:t>
            </a:r>
          </a:p>
          <a:p>
            <a:r>
              <a:rPr lang="en-US" dirty="0" smtClean="0"/>
              <a:t>Must have different mint </a:t>
            </a:r>
            <a:r>
              <a:rPr lang="en-US" dirty="0" err="1" smtClean="0"/>
              <a:t>uuids</a:t>
            </a:r>
            <a:endParaRPr lang="en-US" dirty="0" smtClean="0"/>
          </a:p>
          <a:p>
            <a:r>
              <a:rPr lang="en-US" dirty="0" smtClean="0"/>
              <a:t>Jim Philbin to write up a proposal for this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Excluding Binary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client requests all binary items for a given type, any excluded binary items will not be returned.  If a client wants to get an excluded binary item, they will have to request it explicitly by its BID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Helper classes that would let you:</a:t>
            </a:r>
          </a:p>
          <a:p>
            <a:pPr lvl="1"/>
            <a:r>
              <a:rPr lang="en-US" dirty="0" smtClean="0"/>
              <a:t>Add new instances</a:t>
            </a:r>
          </a:p>
          <a:p>
            <a:pPr lvl="1"/>
            <a:r>
              <a:rPr lang="en-US" dirty="0" smtClean="0"/>
              <a:t>Delete instances</a:t>
            </a:r>
          </a:p>
          <a:p>
            <a:pPr lvl="1"/>
            <a:r>
              <a:rPr lang="en-US" dirty="0" smtClean="0"/>
              <a:t>Modify attributes (patient name)</a:t>
            </a:r>
          </a:p>
          <a:p>
            <a:pPr lvl="1"/>
            <a:r>
              <a:rPr lang="en-US" dirty="0" smtClean="0"/>
              <a:t>Load metadata for a study</a:t>
            </a:r>
          </a:p>
          <a:p>
            <a:pPr lvl="1"/>
            <a:r>
              <a:rPr lang="en-US" dirty="0" smtClean="0"/>
              <a:t>Access binary items</a:t>
            </a:r>
          </a:p>
          <a:p>
            <a:pPr lvl="1"/>
            <a:r>
              <a:rPr lang="en-US" dirty="0" smtClean="0"/>
              <a:t>Create a new study</a:t>
            </a:r>
          </a:p>
          <a:p>
            <a:pPr lvl="1"/>
            <a:r>
              <a:rPr lang="en-US" dirty="0" smtClean="0"/>
              <a:t>Find a study</a:t>
            </a:r>
          </a:p>
          <a:p>
            <a:r>
              <a:rPr lang="en-US" dirty="0" smtClean="0"/>
              <a:t>Direction – SDK will evolve as other MINT applications are built (e.g. QC, service tool, etc)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Utility to create the DICOM Data Dictionary automatically -&gt; then we should use our DD to handle implicit.</a:t>
            </a:r>
          </a:p>
          <a:p>
            <a:r>
              <a:rPr lang="en-US" dirty="0" smtClean="0"/>
              <a:t>DICOM people should publish DD in XML.</a:t>
            </a:r>
          </a:p>
          <a:p>
            <a:r>
              <a:rPr lang="en-US" dirty="0" smtClean="0"/>
              <a:t>Should we use Proto-</a:t>
            </a:r>
            <a:r>
              <a:rPr lang="en-US" dirty="0" err="1" smtClean="0"/>
              <a:t>bufs</a:t>
            </a:r>
            <a:r>
              <a:rPr lang="en-US" dirty="0" smtClean="0"/>
              <a:t> for internal implementation.  </a:t>
            </a:r>
          </a:p>
          <a:p>
            <a:r>
              <a:rPr lang="en-US" dirty="0" smtClean="0"/>
              <a:t>Make the various representations lazy</a:t>
            </a:r>
          </a:p>
          <a:p>
            <a:r>
              <a:rPr lang="en-US" dirty="0" smtClean="0"/>
              <a:t>How to handle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417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Part 10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store the Part 10 header in the metadata</a:t>
            </a:r>
          </a:p>
          <a:p>
            <a:r>
              <a:rPr lang="en-US" dirty="0" smtClean="0"/>
              <a:t>Recommend that any updater of studies include Part 10 headers in the metadata</a:t>
            </a:r>
          </a:p>
          <a:p>
            <a:endParaRPr lang="en-US" dirty="0" smtClean="0"/>
          </a:p>
          <a:p>
            <a:r>
              <a:rPr lang="en-US" dirty="0" smtClean="0"/>
              <a:t>Rationale: More people will complain about it not being preserved than those that don’t want it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Normalization algorithm- 1-pass or 2-pass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160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Binary Partial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both GET and POST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Unit and 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4.0</a:t>
            </a:r>
          </a:p>
          <a:p>
            <a:r>
              <a:rPr lang="en-US" dirty="0" smtClean="0"/>
              <a:t>Run unit tests before checking software in</a:t>
            </a:r>
          </a:p>
          <a:p>
            <a:r>
              <a:rPr lang="en-US" dirty="0" smtClean="0"/>
              <a:t>Integrate w/ 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323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Monday, August 16,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10:00 </a:t>
            </a:r>
            <a:r>
              <a:rPr lang="en-US" dirty="0"/>
              <a:t>– 12:00	Overview and Demo</a:t>
            </a:r>
          </a:p>
          <a:p>
            <a:r>
              <a:rPr lang="en-US" dirty="0"/>
              <a:t>12:00 – 1:00	Lunch</a:t>
            </a:r>
          </a:p>
          <a:p>
            <a:r>
              <a:rPr lang="en-US" dirty="0"/>
              <a:t>1:00 – 3:00	Code and </a:t>
            </a:r>
            <a:r>
              <a:rPr lang="en-US" dirty="0" smtClean="0"/>
              <a:t>design </a:t>
            </a:r>
            <a:r>
              <a:rPr lang="en-US" dirty="0"/>
              <a:t>walkthrough </a:t>
            </a:r>
            <a:r>
              <a:rPr lang="en-US" dirty="0" smtClean="0"/>
              <a:t>			including implementation 				challenges</a:t>
            </a:r>
            <a:endParaRPr lang="en-US" dirty="0"/>
          </a:p>
          <a:p>
            <a:r>
              <a:rPr lang="en-US" dirty="0"/>
              <a:t>3:00 – 3:15	Break</a:t>
            </a:r>
          </a:p>
          <a:p>
            <a:r>
              <a:rPr lang="en-US" dirty="0"/>
              <a:t>3:15 – 5:30	Design </a:t>
            </a:r>
            <a:r>
              <a:rPr lang="en-US" dirty="0" smtClean="0"/>
              <a:t>meeting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9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cookbook that describes how to get maximum performance</a:t>
            </a:r>
          </a:p>
          <a:p>
            <a:pPr lvl="1"/>
            <a:r>
              <a:rPr lang="en-US" dirty="0" smtClean="0"/>
              <a:t>HTTP Chunking on server side</a:t>
            </a:r>
          </a:p>
          <a:p>
            <a:pPr lvl="1"/>
            <a:r>
              <a:rPr lang="en-US" dirty="0" smtClean="0"/>
              <a:t>Jumbo frames</a:t>
            </a:r>
          </a:p>
          <a:p>
            <a:pPr lvl="1"/>
            <a:r>
              <a:rPr lang="en-US" dirty="0" smtClean="0"/>
              <a:t>OS TCP Buffer sizes</a:t>
            </a:r>
          </a:p>
          <a:p>
            <a:pPr lvl="1"/>
            <a:r>
              <a:rPr lang="en-US" dirty="0" smtClean="0"/>
              <a:t>Size of reads on client</a:t>
            </a:r>
          </a:p>
          <a:p>
            <a:pPr lvl="1"/>
            <a:r>
              <a:rPr lang="en-US" dirty="0" smtClean="0"/>
              <a:t>Size of writes on server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1.0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Unit tests</a:t>
            </a:r>
          </a:p>
          <a:p>
            <a:r>
              <a:rPr lang="en-US" dirty="0" smtClean="0"/>
              <a:t>Integration test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Non-DICOM Proprietary types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Instructions for building, testing and configuring a download.</a:t>
            </a:r>
          </a:p>
          <a:p>
            <a:r>
              <a:rPr lang="en-US" dirty="0" smtClean="0"/>
              <a:t>Binary download of MINT Server,  DICOM-&gt;MINT Server and Clear Canvas client</a:t>
            </a:r>
          </a:p>
        </p:txBody>
      </p:sp>
    </p:spTree>
    <p:extLst>
      <p:ext uri="{BB962C8B-B14F-4D97-AF65-F5344CB8AC3E}">
        <p14:creationId xmlns:p14="http://schemas.microsoft.com/office/powerpoint/2010/main" xmlns="" val="85070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interfaces only to return XML (no more XHTML)</a:t>
            </a:r>
          </a:p>
          <a:p>
            <a:r>
              <a:rPr lang="en-US" dirty="0" smtClean="0"/>
              <a:t>GPB is supported for metadata only (for performance)</a:t>
            </a:r>
          </a:p>
          <a:p>
            <a:r>
              <a:rPr lang="en-US" dirty="0" smtClean="0"/>
              <a:t>Drop support for JSON (XML is adequate)</a:t>
            </a:r>
          </a:p>
          <a:p>
            <a:r>
              <a:rPr lang="en-US" dirty="0" smtClean="0"/>
              <a:t>All MINT Date/Time format is in UTC DICOM DT format (exception </a:t>
            </a:r>
            <a:r>
              <a:rPr lang="en-US" dirty="0" err="1" smtClean="0"/>
              <a:t>StudyDateTime</a:t>
            </a:r>
            <a:r>
              <a:rPr lang="en-US" dirty="0" smtClean="0"/>
              <a:t> for queries)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Data Dictionary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Need a document that defines DD and type creation</a:t>
            </a:r>
          </a:p>
          <a:p>
            <a:r>
              <a:rPr lang="en-US" dirty="0" smtClean="0"/>
              <a:t>How to add types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Need to associate with a particular </a:t>
            </a:r>
            <a:r>
              <a:rPr lang="en-US" dirty="0" err="1" smtClean="0">
                <a:solidFill>
                  <a:srgbClr val="FF0000"/>
                </a:solidFill>
              </a:rPr>
              <a:t>seriesInstance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dirty="0" err="1" smtClean="0">
                <a:solidFill>
                  <a:srgbClr val="FF0000"/>
                </a:solidFill>
              </a:rPr>
              <a:t>SOPInstance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** Document defining type definition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Define Use Cases (Jim P)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Define a type for Vital Volumes, AIM, MIME types</a:t>
            </a:r>
          </a:p>
          <a:p>
            <a:pPr lvl="1"/>
            <a:r>
              <a:rPr lang="en-US" dirty="0" smtClean="0"/>
              <a:t>Sequence elements are atomic(?)</a:t>
            </a:r>
          </a:p>
          <a:p>
            <a:r>
              <a:rPr lang="en-US" dirty="0" smtClean="0"/>
              <a:t>Management (get DICOM committee to take this over)</a:t>
            </a:r>
          </a:p>
          <a:p>
            <a:r>
              <a:rPr lang="en-US" dirty="0" smtClean="0"/>
              <a:t>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624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DICOM Study Summary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Patient Name</a:t>
            </a:r>
          </a:p>
          <a:p>
            <a:r>
              <a:rPr lang="en-US" dirty="0" smtClean="0"/>
              <a:t>Patient DOB</a:t>
            </a:r>
          </a:p>
          <a:p>
            <a:r>
              <a:rPr lang="en-US" dirty="0" smtClean="0"/>
              <a:t>Patient Sex</a:t>
            </a:r>
          </a:p>
          <a:p>
            <a:r>
              <a:rPr lang="en-US" dirty="0" smtClean="0"/>
              <a:t>MRN Domain (IPID)</a:t>
            </a:r>
          </a:p>
          <a:p>
            <a:r>
              <a:rPr lang="en-US" dirty="0" smtClean="0"/>
              <a:t>MRN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Study Date &amp; Time</a:t>
            </a:r>
          </a:p>
          <a:p>
            <a:r>
              <a:rPr lang="en-US" dirty="0" smtClean="0"/>
              <a:t>Issuer of Accession #</a:t>
            </a:r>
          </a:p>
          <a:p>
            <a:r>
              <a:rPr lang="en-US" dirty="0" smtClean="0"/>
              <a:t>Accession #</a:t>
            </a:r>
          </a:p>
          <a:p>
            <a:r>
              <a:rPr lang="en-US" dirty="0" smtClean="0"/>
              <a:t># of series/objects</a:t>
            </a:r>
          </a:p>
          <a:p>
            <a:r>
              <a:rPr lang="en-US" dirty="0" smtClean="0"/>
              <a:t>Modality</a:t>
            </a:r>
          </a:p>
          <a:p>
            <a:r>
              <a:rPr lang="en-US" dirty="0" smtClean="0"/>
              <a:t>Series descriptor?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Date &amp; time problems</a:t>
            </a:r>
          </a:p>
          <a:p>
            <a:pPr lvl="1"/>
            <a:r>
              <a:rPr lang="en-US" dirty="0" smtClean="0"/>
              <a:t>Time zone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Study summary served as xml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Study summary is all patient, study and series tags + # of instances (study level &amp; series level)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need for Summary in Data Dictionary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290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MINT Study Required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UID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624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Study Instance UID</a:t>
            </a:r>
          </a:p>
          <a:p>
            <a:r>
              <a:rPr lang="en-US" dirty="0" smtClean="0"/>
              <a:t>Patient ID + Patient ID Issuer</a:t>
            </a:r>
          </a:p>
          <a:p>
            <a:r>
              <a:rPr lang="en-US" dirty="0" smtClean="0"/>
              <a:t>Accession Number + Accession Number Issuer</a:t>
            </a:r>
          </a:p>
          <a:p>
            <a:r>
              <a:rPr lang="en-US" dirty="0" err="1" smtClean="0"/>
              <a:t>StudyDateTimeFrom</a:t>
            </a:r>
            <a:r>
              <a:rPr lang="en-US" dirty="0" smtClean="0"/>
              <a:t> + </a:t>
            </a:r>
            <a:r>
              <a:rPr lang="en-US" dirty="0" err="1" smtClean="0"/>
              <a:t>StudyDateTimeTo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Date time searches will be inclusive of the day</a:t>
            </a:r>
          </a:p>
          <a:p>
            <a:pPr>
              <a:buNone/>
            </a:pPr>
            <a:r>
              <a:rPr lang="en-US" dirty="0" smtClean="0"/>
              <a:t>Time is not required in search values</a:t>
            </a:r>
          </a:p>
          <a:p>
            <a:pPr>
              <a:buNone/>
            </a:pPr>
            <a:r>
              <a:rPr lang="en-US" dirty="0" smtClean="0"/>
              <a:t>Date/Time format is in DICOM DT format</a:t>
            </a:r>
          </a:p>
          <a:p>
            <a:pPr>
              <a:buNone/>
            </a:pPr>
            <a:r>
              <a:rPr lang="en-US" dirty="0" smtClean="0"/>
              <a:t>If time is supplied, but no date, study date time queries will not work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353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MINT Study Search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Returned as XML</a:t>
            </a:r>
          </a:p>
          <a:p>
            <a:endParaRPr lang="en-US" dirty="0" smtClean="0"/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MINT Study UUID</a:t>
            </a:r>
          </a:p>
          <a:p>
            <a:pPr lvl="1"/>
            <a:r>
              <a:rPr lang="en-US" dirty="0" smtClean="0"/>
              <a:t>Last Update Date/Time</a:t>
            </a:r>
          </a:p>
        </p:txBody>
      </p:sp>
    </p:spTree>
    <p:extLst>
      <p:ext uri="{BB962C8B-B14F-4D97-AF65-F5344CB8AC3E}">
        <p14:creationId xmlns:p14="http://schemas.microsoft.com/office/powerpoint/2010/main" xmlns="" val="4266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$MINTROOT/</a:t>
            </a:r>
            <a:r>
              <a:rPr lang="en-US" dirty="0" err="1" smtClean="0"/>
              <a:t>changelog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Entry</a:t>
            </a:r>
          </a:p>
          <a:p>
            <a:pPr lvl="1"/>
            <a:r>
              <a:rPr lang="en-US" dirty="0" smtClean="0"/>
              <a:t>MINT Study UUID</a:t>
            </a:r>
          </a:p>
          <a:p>
            <a:pPr lvl="1"/>
            <a:r>
              <a:rPr lang="en-US" dirty="0" smtClean="0"/>
              <a:t>Change Number</a:t>
            </a:r>
          </a:p>
          <a:p>
            <a:pPr lvl="1"/>
            <a:r>
              <a:rPr lang="en-US" dirty="0" smtClean="0"/>
              <a:t>Last Update Date/Time</a:t>
            </a:r>
          </a:p>
          <a:p>
            <a:pPr lvl="1"/>
            <a:r>
              <a:rPr lang="en-US" dirty="0" smtClean="0"/>
              <a:t>Type (e.g. DICOM, PDF, etc)</a:t>
            </a:r>
          </a:p>
        </p:txBody>
      </p:sp>
    </p:spTree>
    <p:extLst>
      <p:ext uri="{BB962C8B-B14F-4D97-AF65-F5344CB8AC3E}">
        <p14:creationId xmlns:p14="http://schemas.microsoft.com/office/powerpoint/2010/main" xmlns="" val="4266243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Study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all types in study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Tuesday, August 17,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8:00 </a:t>
            </a:r>
            <a:r>
              <a:rPr lang="en-US" dirty="0"/>
              <a:t>– 12:00	Design meeting (continued)</a:t>
            </a:r>
          </a:p>
          <a:p>
            <a:r>
              <a:rPr lang="en-US" dirty="0"/>
              <a:t>12:00 – 1:00	Lunch</a:t>
            </a:r>
          </a:p>
          <a:p>
            <a:r>
              <a:rPr lang="en-US" dirty="0"/>
              <a:t>1:00 – 2:00	Roadmap</a:t>
            </a:r>
          </a:p>
          <a:p>
            <a:r>
              <a:rPr lang="en-US" dirty="0"/>
              <a:t>2:00 – 3:00	RSNA demonstration planning</a:t>
            </a:r>
          </a:p>
          <a:p>
            <a:r>
              <a:rPr lang="en-US" dirty="0"/>
              <a:t>3:00		Meeting 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79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Other projects related to MINT?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MINT Proxy (federating MINT servers)</a:t>
            </a:r>
          </a:p>
          <a:p>
            <a:pPr lvl="1"/>
            <a:r>
              <a:rPr lang="en-US" dirty="0" smtClean="0"/>
              <a:t>Local caching MINT server</a:t>
            </a:r>
          </a:p>
          <a:p>
            <a:pPr lvl="1"/>
            <a:r>
              <a:rPr lang="en-US" dirty="0" smtClean="0"/>
              <a:t>Single MINT server proxy into DICOM archives</a:t>
            </a:r>
          </a:p>
          <a:p>
            <a:r>
              <a:rPr lang="en-US" dirty="0" err="1" smtClean="0"/>
              <a:t>Anonymizing</a:t>
            </a:r>
            <a:r>
              <a:rPr lang="en-US" dirty="0" smtClean="0"/>
              <a:t>/de-</a:t>
            </a:r>
            <a:r>
              <a:rPr lang="en-US" dirty="0" err="1" smtClean="0"/>
              <a:t>identifiying</a:t>
            </a:r>
            <a:r>
              <a:rPr lang="en-US" dirty="0" smtClean="0"/>
              <a:t> MINT proxy</a:t>
            </a:r>
          </a:p>
          <a:p>
            <a:r>
              <a:rPr lang="en-US" dirty="0" smtClean="0"/>
              <a:t>Storage of other data types in MINT</a:t>
            </a:r>
          </a:p>
          <a:p>
            <a:pPr lvl="1"/>
            <a:r>
              <a:rPr lang="en-US" dirty="0" smtClean="0"/>
              <a:t>AIM, PDF, JPEG, PNG, TIFF, video, audio</a:t>
            </a:r>
          </a:p>
          <a:p>
            <a:r>
              <a:rPr lang="en-US" dirty="0" smtClean="0"/>
              <a:t>XIP to MINT adapter</a:t>
            </a:r>
          </a:p>
          <a:p>
            <a:r>
              <a:rPr lang="en-US" dirty="0" smtClean="0"/>
              <a:t>XDS Interface?</a:t>
            </a:r>
          </a:p>
          <a:p>
            <a:r>
              <a:rPr lang="en-US" dirty="0" smtClean="0"/>
              <a:t>HIE Gateway across different enterprises with different patient identifiers – look at XDS model for this</a:t>
            </a:r>
          </a:p>
          <a:p>
            <a:r>
              <a:rPr lang="en-US" dirty="0" smtClean="0"/>
              <a:t>QC Workstation / Toolkit (edit patient name, delete images, add images, split study, etc)</a:t>
            </a:r>
          </a:p>
          <a:p>
            <a:r>
              <a:rPr lang="en-US" dirty="0" smtClean="0"/>
              <a:t>CSTORE SCP-&gt;MINT</a:t>
            </a:r>
          </a:p>
          <a:p>
            <a:r>
              <a:rPr lang="en-US" dirty="0" smtClean="0"/>
              <a:t>CSTORE, CFIND, CMOVE SCU -&gt; MINT Server</a:t>
            </a:r>
          </a:p>
          <a:p>
            <a:r>
              <a:rPr lang="en-US" dirty="0" smtClean="0"/>
              <a:t>Simple viewer for web browser that is MINT enabled</a:t>
            </a:r>
          </a:p>
          <a:p>
            <a:r>
              <a:rPr lang="en-US" dirty="0" smtClean="0"/>
              <a:t>Post processing example – listen for study changes and add content to server (e.g. generate JPEGs for Key Images)</a:t>
            </a:r>
          </a:p>
          <a:p>
            <a:r>
              <a:rPr lang="en-US" dirty="0" smtClean="0"/>
              <a:t>Security cookbook – how to implement ACLs against MINT</a:t>
            </a:r>
          </a:p>
          <a:p>
            <a:r>
              <a:rPr lang="en-US" dirty="0" smtClean="0"/>
              <a:t>Architecture cookbook – how to support MINT with a DICOM P10 archive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80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MINT Non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RSNA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639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IHE Defines this through TCE spec</a:t>
            </a:r>
          </a:p>
          <a:p>
            <a:r>
              <a:rPr lang="en-US" dirty="0" smtClean="0"/>
              <a:t>Revisit with Jim Philbin tomorrow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639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NOT PART OF STANDARD, PRESERVING FOR FUTURE REFERENCE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MINT Study Search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MINT Study UUID</a:t>
            </a:r>
          </a:p>
          <a:p>
            <a:pPr lvl="1"/>
            <a:r>
              <a:rPr lang="en-US" dirty="0" smtClean="0"/>
              <a:t>DICOM Study Instance UID </a:t>
            </a:r>
          </a:p>
          <a:p>
            <a:pPr lvl="1"/>
            <a:r>
              <a:rPr lang="en-US" dirty="0" smtClean="0"/>
              <a:t>DICOM </a:t>
            </a:r>
            <a:r>
              <a:rPr lang="en-US" dirty="0" err="1" smtClean="0"/>
              <a:t>AccessionNumber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DICOM </a:t>
            </a:r>
            <a:r>
              <a:rPr lang="en-US" dirty="0" err="1" smtClean="0"/>
              <a:t>StudyDate</a:t>
            </a:r>
            <a:endParaRPr lang="en-US" dirty="0" smtClean="0"/>
          </a:p>
          <a:p>
            <a:pPr lvl="1"/>
            <a:r>
              <a:rPr lang="en-US" dirty="0" smtClean="0"/>
              <a:t>DICOM </a:t>
            </a:r>
            <a:r>
              <a:rPr lang="en-US" dirty="0" err="1" smtClean="0"/>
              <a:t>StudyTime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DICOM Patient Name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DICOM MRN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DICOM MRN Issuer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DICOM Accession Number Issuer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DICOM Study Description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DICOM SOP Instance Count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DICOM Modalities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Size of all binary items for all types in study</a:t>
            </a:r>
          </a:p>
          <a:p>
            <a:r>
              <a:rPr lang="en-US" dirty="0" smtClean="0"/>
              <a:t>Links </a:t>
            </a:r>
          </a:p>
          <a:p>
            <a:pPr lvl="1"/>
            <a:r>
              <a:rPr lang="en-US" dirty="0" err="1" smtClean="0">
                <a:hlinkClick r:id="rId2" action="ppaction://hlinkfile"/>
              </a:rPr>
              <a:t>StudySummary</a:t>
            </a:r>
            <a:endParaRPr lang="en-US" dirty="0" smtClean="0">
              <a:hlinkClick r:id="rId2" action="ppaction://hlinkfile"/>
            </a:endParaRPr>
          </a:p>
          <a:p>
            <a:pPr lvl="1"/>
            <a:r>
              <a:rPr lang="en-US" dirty="0" err="1" smtClean="0">
                <a:hlinkClick r:id="rId2" action="ppaction://hlinkfile"/>
              </a:rPr>
              <a:t>DICOMSummary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>
                <a:hlinkClick r:id="rId3" action="ppaction://hlinkfile"/>
              </a:rPr>
              <a:t>DICOMMetadata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>
                <a:hlinkClick r:id="rId4" action="ppaction://hlinkfile"/>
              </a:rPr>
              <a:t>ChangeLog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62430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DICOM-&gt;MINT Create (series 1)</a:t>
            </a:r>
          </a:p>
          <a:p>
            <a:r>
              <a:rPr lang="en-US" dirty="0" smtClean="0"/>
              <a:t>Clear Canvas (time to first image)</a:t>
            </a:r>
          </a:p>
          <a:p>
            <a:pPr lvl="1"/>
            <a:r>
              <a:rPr lang="en-US" dirty="0" smtClean="0"/>
              <a:t>Single image at a time</a:t>
            </a:r>
          </a:p>
          <a:p>
            <a:pPr lvl="1"/>
            <a:r>
              <a:rPr lang="en-US" dirty="0" smtClean="0"/>
              <a:t>Bulk loader</a:t>
            </a:r>
          </a:p>
          <a:p>
            <a:r>
              <a:rPr lang="en-US" dirty="0" smtClean="0"/>
              <a:t>DICOM-&gt;MINT Update (series 2)</a:t>
            </a:r>
          </a:p>
          <a:p>
            <a:r>
              <a:rPr lang="en-US" dirty="0" smtClean="0"/>
              <a:t>Clear Canvas MPR (time to last image)</a:t>
            </a:r>
          </a:p>
          <a:p>
            <a:pPr lvl="1"/>
            <a:r>
              <a:rPr lang="en-US" dirty="0" smtClean="0"/>
              <a:t>Single image at a time</a:t>
            </a:r>
          </a:p>
          <a:p>
            <a:pPr lvl="1"/>
            <a:r>
              <a:rPr lang="en-US" dirty="0" smtClean="0"/>
              <a:t>Bulk loader</a:t>
            </a:r>
          </a:p>
          <a:p>
            <a:r>
              <a:rPr lang="en-US" dirty="0" smtClean="0"/>
              <a:t>MINT-&gt;DICOM</a:t>
            </a:r>
          </a:p>
          <a:p>
            <a:r>
              <a:rPr lang="en-US" dirty="0" smtClean="0"/>
              <a:t>Conformance Test (Tim)</a:t>
            </a:r>
          </a:p>
          <a:p>
            <a:r>
              <a:rPr lang="en-US" dirty="0" smtClean="0"/>
              <a:t>Vital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07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u="sng" dirty="0" smtClean="0"/>
              <a:t>Unit and Integration Tests</a:t>
            </a:r>
          </a:p>
          <a:p>
            <a:pPr lvl="0"/>
            <a:r>
              <a:rPr lang="en-US" u="sng" dirty="0" smtClean="0"/>
              <a:t>Data Dictionary </a:t>
            </a:r>
          </a:p>
          <a:p>
            <a:pPr lvl="1"/>
            <a:r>
              <a:rPr lang="en-US" u="sng" dirty="0" smtClean="0"/>
              <a:t>Types (MIME)</a:t>
            </a:r>
          </a:p>
          <a:p>
            <a:pPr lvl="1"/>
            <a:r>
              <a:rPr lang="en-US" u="sng" dirty="0" smtClean="0"/>
              <a:t>Management</a:t>
            </a:r>
          </a:p>
          <a:p>
            <a:pPr lvl="1"/>
            <a:r>
              <a:rPr lang="en-US" u="sng" dirty="0" smtClean="0"/>
              <a:t>Versioning</a:t>
            </a:r>
          </a:p>
          <a:p>
            <a:pPr lvl="0"/>
            <a:r>
              <a:rPr lang="en-US" u="sng" dirty="0" smtClean="0"/>
              <a:t>Study Summary</a:t>
            </a:r>
          </a:p>
          <a:p>
            <a:r>
              <a:rPr lang="en-US" u="sng" dirty="0" smtClean="0"/>
              <a:t>Search Parameters</a:t>
            </a:r>
          </a:p>
          <a:p>
            <a:pPr lvl="0"/>
            <a:r>
              <a:rPr lang="en-US" u="sng" dirty="0" smtClean="0"/>
              <a:t>Bulk Binary Loading</a:t>
            </a:r>
          </a:p>
          <a:p>
            <a:pPr lvl="1"/>
            <a:r>
              <a:rPr lang="en-US" u="sng" dirty="0" smtClean="0"/>
              <a:t>file storage</a:t>
            </a:r>
          </a:p>
          <a:p>
            <a:pPr lvl="1"/>
            <a:r>
              <a:rPr lang="en-US" u="sng" dirty="0" smtClean="0"/>
              <a:t>partial data/sub-selection</a:t>
            </a:r>
          </a:p>
          <a:p>
            <a:pPr lvl="1"/>
            <a:r>
              <a:rPr lang="en-US" u="sng" dirty="0" smtClean="0"/>
              <a:t>Multi-part Mime as payload</a:t>
            </a:r>
          </a:p>
          <a:p>
            <a:pPr lvl="0"/>
            <a:r>
              <a:rPr lang="en-US" u="sng" dirty="0" smtClean="0"/>
              <a:t>Integration w/ MPI</a:t>
            </a:r>
          </a:p>
          <a:p>
            <a:r>
              <a:rPr lang="en-US" u="sng" dirty="0" smtClean="0"/>
              <a:t>Multiple Update Concurrency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 smtClean="0"/>
              <a:t>Multi-frame handling</a:t>
            </a:r>
          </a:p>
          <a:p>
            <a:pPr lvl="0"/>
            <a:r>
              <a:rPr lang="en-US" u="sng" dirty="0" smtClean="0"/>
              <a:t>Study creation with missing/invalid fields</a:t>
            </a:r>
          </a:p>
          <a:p>
            <a:pPr lvl="0"/>
            <a:r>
              <a:rPr lang="en-US" u="sng" dirty="0" smtClean="0"/>
              <a:t>Part 10 information (and other 0002 info)</a:t>
            </a:r>
          </a:p>
          <a:p>
            <a:r>
              <a:rPr lang="en-US" u="sng" dirty="0" smtClean="0"/>
              <a:t>Security</a:t>
            </a:r>
          </a:p>
          <a:p>
            <a:pPr lvl="0"/>
            <a:r>
              <a:rPr lang="en-US" u="sng" dirty="0" smtClean="0"/>
              <a:t>Non-DICOM objects</a:t>
            </a:r>
          </a:p>
          <a:p>
            <a:pPr lvl="0"/>
            <a:r>
              <a:rPr lang="en-US" u="sng" dirty="0" smtClean="0"/>
              <a:t>De-identification</a:t>
            </a:r>
          </a:p>
          <a:p>
            <a:r>
              <a:rPr lang="en-US" u="sng" dirty="0" smtClean="0"/>
              <a:t>SDK design</a:t>
            </a:r>
          </a:p>
          <a:p>
            <a:pPr lvl="0"/>
            <a:r>
              <a:rPr lang="en-US" u="sng" dirty="0" smtClean="0"/>
              <a:t>Exception handling</a:t>
            </a:r>
          </a:p>
          <a:p>
            <a:pPr lvl="0"/>
            <a:r>
              <a:rPr lang="en-US" u="sng" dirty="0" smtClean="0"/>
              <a:t>Support for Multi-Frame</a:t>
            </a:r>
          </a:p>
          <a:p>
            <a:pPr lvl="0"/>
            <a:r>
              <a:rPr lang="en-US" u="sng" dirty="0" smtClean="0"/>
              <a:t>Comparisons after updates</a:t>
            </a:r>
          </a:p>
          <a:p>
            <a:pPr lvl="0"/>
            <a:r>
              <a:rPr lang="en-US" u="sng" dirty="0" smtClean="0"/>
              <a:t>Various representations (XML, GPB, JSON)</a:t>
            </a:r>
          </a:p>
          <a:p>
            <a:pPr lvl="0"/>
            <a:r>
              <a:rPr lang="en-US" u="sng" dirty="0" smtClean="0"/>
              <a:t>Other projects related to MINT?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03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MINT Issues/Questions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 smtClean="0"/>
              <a:t>MINT Reference (overview, API, SDK…)</a:t>
            </a:r>
          </a:p>
          <a:p>
            <a:pPr lvl="0"/>
            <a:r>
              <a:rPr lang="en-US" u="sng" dirty="0" smtClean="0"/>
              <a:t>What about exceptions</a:t>
            </a:r>
            <a:r>
              <a:rPr lang="en-US" u="sng" dirty="0"/>
              <a:t>?</a:t>
            </a:r>
            <a:r>
              <a:rPr lang="en-US" u="sng" dirty="0" smtClean="0"/>
              <a:t> we need to define them as part of MINT Standard.  </a:t>
            </a:r>
          </a:p>
          <a:p>
            <a:pPr lvl="0"/>
            <a:r>
              <a:rPr lang="en-US" u="sng" dirty="0" smtClean="0"/>
              <a:t>Can we search using accession numbers?</a:t>
            </a:r>
          </a:p>
          <a:p>
            <a:pPr lvl="0"/>
            <a:r>
              <a:rPr lang="en-US" u="sng" dirty="0" smtClean="0"/>
              <a:t>Integration with MPI we need to modify the URI  …/IPDI/LMRN/GUID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66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Multi-Frame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v-SE" dirty="0" smtClean="0"/>
              <a:t>To handle multiple BIDs per attribute, a frameCount attribute will be present indicating the number of BIDs for that attribute.  The BIDs will be consecutive starting with the bid in the bid attribute: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&lt;Attr tag="</a:t>
            </a:r>
            <a:r>
              <a:rPr lang="sv-SE" b="1" dirty="0" smtClean="0"/>
              <a:t>7fe00010</a:t>
            </a:r>
            <a:r>
              <a:rPr lang="sv-SE" dirty="0" smtClean="0"/>
              <a:t>" vr="</a:t>
            </a:r>
            <a:r>
              <a:rPr lang="sv-SE" b="1" dirty="0" smtClean="0"/>
              <a:t>OW</a:t>
            </a:r>
            <a:r>
              <a:rPr lang="sv-SE" dirty="0" smtClean="0"/>
              <a:t>" bid="</a:t>
            </a:r>
            <a:r>
              <a:rPr lang="sv-SE" b="1" dirty="0" smtClean="0"/>
              <a:t>1</a:t>
            </a:r>
            <a:r>
              <a:rPr lang="sv-SE" dirty="0" smtClean="0"/>
              <a:t>" frameCount=”10”/&gt; 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r>
              <a:rPr lang="sv-SE" dirty="0" smtClean="0"/>
              <a:t>BIDs 1-10 would represent each frame</a:t>
            </a:r>
          </a:p>
          <a:p>
            <a:pPr>
              <a:buNone/>
            </a:pPr>
            <a:endParaRPr lang="sv-SE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/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Proposal #1</a:t>
            </a:r>
          </a:p>
          <a:p>
            <a:pPr lvl="1"/>
            <a:r>
              <a:rPr lang="en-US" dirty="0" smtClean="0"/>
              <a:t>Add XML element in </a:t>
            </a:r>
            <a:r>
              <a:rPr lang="en-US" dirty="0" err="1" smtClean="0"/>
              <a:t>changelog</a:t>
            </a:r>
            <a:r>
              <a:rPr lang="en-US" dirty="0" smtClean="0"/>
              <a:t> to indicate the user of the client.  Up to MINT implementation to define how a client authenticates</a:t>
            </a:r>
          </a:p>
          <a:p>
            <a:pPr lvl="1"/>
            <a:r>
              <a:rPr lang="en-US" dirty="0" smtClean="0"/>
              <a:t>Add XML element for the client to specify the end user (this is not guaranteed to be correct, but useful)</a:t>
            </a:r>
          </a:p>
          <a:p>
            <a:pPr lvl="1"/>
            <a:r>
              <a:rPr lang="en-US" dirty="0" smtClean="0"/>
              <a:t>Define a HTTP header that can pass the end user identity for auditing purposes</a:t>
            </a:r>
          </a:p>
          <a:p>
            <a:pPr lvl="1"/>
            <a:r>
              <a:rPr lang="en-US" dirty="0" smtClean="0"/>
              <a:t>Look at specifying how MINT servers should audit via ATNA (the exact message format/schema)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Document a cookbook recipe for how security could be implemented using MINT.  This would include logging all activity to IHE ATNA audit log.  Also include how fine grained security could be implemented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Multi-Update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baseline version # as part of the update message</a:t>
            </a:r>
          </a:p>
          <a:p>
            <a:r>
              <a:rPr lang="en-US" dirty="0" smtClean="0"/>
              <a:t>Updates will fail if the baseline version # does not match current version #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1345</Words>
  <Application>Microsoft Office PowerPoint</Application>
  <PresentationFormat>On-screen Show (4:3)</PresentationFormat>
  <Paragraphs>236</Paragraphs>
  <Slides>34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MINT Meeting Agenda </vt:lpstr>
      <vt:lpstr>Monday, August 16, 2010</vt:lpstr>
      <vt:lpstr>Tuesday, August 17, 2010</vt:lpstr>
      <vt:lpstr>Demonstration</vt:lpstr>
      <vt:lpstr>Design Issues</vt:lpstr>
      <vt:lpstr>Other MINT Issues/Questions</vt:lpstr>
      <vt:lpstr>Multi-Frame Handling</vt:lpstr>
      <vt:lpstr>Security / Auditing</vt:lpstr>
      <vt:lpstr>Multi-Update Concurrency</vt:lpstr>
      <vt:lpstr>Integration with MPI</vt:lpstr>
      <vt:lpstr>Exception Handling</vt:lpstr>
      <vt:lpstr>De-Identification</vt:lpstr>
      <vt:lpstr>Excluding Binary Items</vt:lpstr>
      <vt:lpstr>SDK</vt:lpstr>
      <vt:lpstr>Needed</vt:lpstr>
      <vt:lpstr>Supporting Part 10 Headers</vt:lpstr>
      <vt:lpstr>Implementation Challenges</vt:lpstr>
      <vt:lpstr>Bulk Binary Partial Load</vt:lpstr>
      <vt:lpstr>Unit and Integration Tests</vt:lpstr>
      <vt:lpstr>Performance</vt:lpstr>
      <vt:lpstr>Version 1.0 Tasks</vt:lpstr>
      <vt:lpstr>High Level Decisions</vt:lpstr>
      <vt:lpstr>Data Dictionary </vt:lpstr>
      <vt:lpstr>DICOM Study Summary Fields</vt:lpstr>
      <vt:lpstr>MINT Study Required Fields</vt:lpstr>
      <vt:lpstr>Study Queries</vt:lpstr>
      <vt:lpstr>MINT Study Search Results</vt:lpstr>
      <vt:lpstr>$MINTROOT/changelog</vt:lpstr>
      <vt:lpstr>Root Study URL</vt:lpstr>
      <vt:lpstr>Other projects related to MINT?</vt:lpstr>
      <vt:lpstr>MINT Non Goals</vt:lpstr>
      <vt:lpstr>RSNA Tasks</vt:lpstr>
      <vt:lpstr>Deidentification</vt:lpstr>
      <vt:lpstr>NOT PART OF STANDARD, PRESERVING FOR FUTURE REFERENCE MINT Study Search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MINT Meeting Agenda </dc:title>
  <dc:creator>James F Philbin</dc:creator>
  <cp:lastModifiedBy>Chris Hafey</cp:lastModifiedBy>
  <cp:revision>8</cp:revision>
  <dcterms:created xsi:type="dcterms:W3CDTF">2010-08-16T12:14:44Z</dcterms:created>
  <dcterms:modified xsi:type="dcterms:W3CDTF">2010-08-18T12:54:17Z</dcterms:modified>
</cp:coreProperties>
</file>