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Merriweather" panose="02010600030101010101" charset="0"/>
      <p:regular r:id="rId25"/>
      <p:bold r:id="rId26"/>
      <p:italic r:id="rId27"/>
      <p:boldItalic r:id="rId28"/>
    </p:embeddedFont>
    <p:embeddedFont>
      <p:font typeface="Roboto" panose="02010600030101010101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3cIo4nbTckAg8JeeOsW3r3Ei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127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69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3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bd8edd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bd8edd1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8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bd8edd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bd8edd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packed Bubble chart, the number of case for one complaint type is higher, then the bubble size is bigger.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43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d8edd11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d8edd11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cases number for top 10 complaint type accounts for 43% of total case number(21.8m)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99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bd8edd11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bd8edd11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15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bd8edd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bd8edd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601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371e2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371e2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853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371e2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371e2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21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65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09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58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814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28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0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50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44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332303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 the dataset from 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332303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Upload the dataset (csv file) to AWS cluster (34.221.40.43) by SCP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332303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Move the dataset file to hadoop distributed file system by the SCP command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332303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External table in Hive based on the dataset in hadoop file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332303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Conduct analysis by queries using HiveQL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866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bd8edd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bd8edd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167" y="2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7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2" y="64134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19"/>
          <p:cNvSpPr/>
          <p:nvPr/>
        </p:nvSpPr>
        <p:spPr>
          <a:xfrm>
            <a:off x="2" y="2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1" y="58836"/>
            <a:ext cx="5751500" cy="586583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20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endParaRPr sz="177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sz="108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sz="108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6WULXFWI59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eihe/CIS5200-Group2-Project/tree/mas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ncil.nyc.gov/data/311-servic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311.nyc.gov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yc.gov/3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Social-Services/311-Service-Requests-from-2010-to-Present/erm2-nwe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378100" y="1894400"/>
            <a:ext cx="97377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800" b="1" i="1">
                <a:latin typeface="Times New Roman"/>
                <a:ea typeface="Times New Roman"/>
                <a:cs typeface="Times New Roman"/>
                <a:sym typeface="Times New Roman"/>
              </a:rPr>
              <a:t>311 Service Requests Analysis in New York City</a:t>
            </a:r>
            <a:endParaRPr sz="38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6176625" y="3992775"/>
            <a:ext cx="2845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858" y="588996"/>
            <a:ext cx="4056191" cy="11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9022200" y="4437150"/>
            <a:ext cx="3169800" cy="21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 Liang 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Weiqiang He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Yiqing Qian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357250" y="-13"/>
            <a:ext cx="923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#2 Average Days Taken to Close the case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7430850" y="1942375"/>
            <a:ext cx="47610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Average days to close the case: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MAX: 21.41 days for  2010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MIN: 7.32 days for 2019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7520075" y="4433575"/>
            <a:ext cx="45654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line chart shows that the trend for average days taken to close each case is decreasing yearly.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" y="2081975"/>
            <a:ext cx="6979499" cy="43643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d8edd11_0_47"/>
          <p:cNvSpPr txBox="1">
            <a:spLocks noGrp="1"/>
          </p:cNvSpPr>
          <p:nvPr>
            <p:ph type="title"/>
          </p:nvPr>
        </p:nvSpPr>
        <p:spPr>
          <a:xfrm>
            <a:off x="415625" y="96875"/>
            <a:ext cx="11360700" cy="14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#3 Channel Type by Percentage</a:t>
            </a:r>
            <a:endParaRPr/>
          </a:p>
        </p:txBody>
      </p:sp>
      <p:sp>
        <p:nvSpPr>
          <p:cNvPr id="139" name="Google Shape;139;g7abd8edd11_0_47"/>
          <p:cNvSpPr txBox="1"/>
          <p:nvPr/>
        </p:nvSpPr>
        <p:spPr>
          <a:xfrm>
            <a:off x="6096000" y="1971900"/>
            <a:ext cx="5905500" cy="1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pie chart, we analyze that  a majority of people usually use their phones (call center) to request 311 service.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7abd8edd11_0_47"/>
          <p:cNvSpPr txBox="1"/>
          <p:nvPr/>
        </p:nvSpPr>
        <p:spPr>
          <a:xfrm>
            <a:off x="6273900" y="4822500"/>
            <a:ext cx="5549700" cy="1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71550" lvl="0" indent="-9715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Note: Phone: call center                 Mobile: mobile app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        Online: 311 service website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g7abd8edd1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1986451"/>
            <a:ext cx="4883326" cy="4795349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bd8edd11_0_3"/>
          <p:cNvSpPr txBox="1">
            <a:spLocks noGrp="1"/>
          </p:cNvSpPr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#4-1 Number of Cases for Each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abd8edd11_0_3"/>
          <p:cNvSpPr txBox="1"/>
          <p:nvPr/>
        </p:nvSpPr>
        <p:spPr>
          <a:xfrm>
            <a:off x="7233719" y="1993950"/>
            <a:ext cx="4901156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This packed Bubble chart shows that the most common complaint types are 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Noise-Residential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Heat/ hot water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Street condition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Heating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Blocked driveway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Street light condition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2608" y="1993949"/>
            <a:ext cx="5964406" cy="4560759"/>
          </a:xfrm>
          <a:prstGeom prst="rect">
            <a:avLst/>
          </a:prstGeom>
          <a:ln w="38100">
            <a:solidFill>
              <a:srgbClr val="000000"/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d8edd11_3_20"/>
          <p:cNvSpPr txBox="1">
            <a:spLocks noGrp="1"/>
          </p:cNvSpPr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#4-2 Top 10 by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g7abd8edd11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1922200"/>
            <a:ext cx="8234749" cy="41338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g7abd8edd11_3_20"/>
          <p:cNvSpPr txBox="1"/>
          <p:nvPr/>
        </p:nvSpPr>
        <p:spPr>
          <a:xfrm>
            <a:off x="8756025" y="1922200"/>
            <a:ext cx="33444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cases number for top 10 complaint types accounts for 43% of total case number(21.8m)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bd8edd11_3_12"/>
          <p:cNvSpPr txBox="1">
            <a:spLocks noGrp="1"/>
          </p:cNvSpPr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#5 Top 5 Cities by Total Case Numbers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abd8edd11_3_12"/>
          <p:cNvSpPr txBox="1"/>
          <p:nvPr/>
        </p:nvSpPr>
        <p:spPr>
          <a:xfrm>
            <a:off x="8129325" y="1993950"/>
            <a:ext cx="4062600" cy="3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Brooklyn, New York, and Bronx have the most significant complaint case numbers, which accounts for 66% of all complaints (21.8 m)  in the past 10 years.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7abd8edd11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0" y="1993950"/>
            <a:ext cx="7638600" cy="43392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bd8edd11_0_7"/>
          <p:cNvSpPr txBox="1">
            <a:spLocks noGrp="1"/>
          </p:cNvSpPr>
          <p:nvPr>
            <p:ph type="title"/>
          </p:nvPr>
        </p:nvSpPr>
        <p:spPr>
          <a:xfrm>
            <a:off x="142425" y="79175"/>
            <a:ext cx="12049500" cy="18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#6 Number of  Cases in Different Borough and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g7abd8edd11_0_7"/>
          <p:cNvPicPr preferRelativeResize="0"/>
          <p:nvPr/>
        </p:nvPicPr>
        <p:blipFill rotWithShape="1">
          <a:blip r:embed="rId3">
            <a:alphaModFix/>
          </a:blip>
          <a:srcRect t="18099"/>
          <a:stretch/>
        </p:blipFill>
        <p:spPr>
          <a:xfrm>
            <a:off x="199400" y="2079475"/>
            <a:ext cx="6732175" cy="28866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g7abd8edd11_0_7"/>
          <p:cNvSpPr txBox="1"/>
          <p:nvPr/>
        </p:nvSpPr>
        <p:spPr>
          <a:xfrm>
            <a:off x="7166900" y="2079475"/>
            <a:ext cx="5025000" cy="4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Different boroughs have different major complaint types.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table, we can see  Brooklyn has the most cases in noise-residential complaint.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7abd8edd11_0_7"/>
          <p:cNvSpPr txBox="1"/>
          <p:nvPr/>
        </p:nvSpPr>
        <p:spPr>
          <a:xfrm>
            <a:off x="199400" y="5127375"/>
            <a:ext cx="614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Condition:</a:t>
            </a: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 the total number of cases greater than 150,000 for major borough and complaint type.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371e22b6_0_0"/>
          <p:cNvSpPr txBox="1">
            <a:spLocks noGrp="1"/>
          </p:cNvSpPr>
          <p:nvPr>
            <p:ph type="title"/>
          </p:nvPr>
        </p:nvSpPr>
        <p:spPr>
          <a:xfrm>
            <a:off x="415658" y="193150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#7 Complaint Distribution on July 4th, 2019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6c371e22b6_0_0"/>
          <p:cNvSpPr txBox="1"/>
          <p:nvPr/>
        </p:nvSpPr>
        <p:spPr>
          <a:xfrm>
            <a:off x="8346050" y="1813963"/>
            <a:ext cx="3655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Through  this map, we can see that distribution of complaints happened in New York Area on the Independence Day of 2019 by time.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6c371e22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" y="1743400"/>
            <a:ext cx="8041250" cy="482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6c371e22b6_0_0"/>
          <p:cNvSpPr txBox="1"/>
          <p:nvPr/>
        </p:nvSpPr>
        <p:spPr>
          <a:xfrm>
            <a:off x="8346050" y="5184900"/>
            <a:ext cx="37404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Video link: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https://youtu.be/6WULXFWI598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371e22b6_0_0"/>
          <p:cNvSpPr txBox="1">
            <a:spLocks noGrp="1"/>
          </p:cNvSpPr>
          <p:nvPr>
            <p:ph type="title"/>
          </p:nvPr>
        </p:nvSpPr>
        <p:spPr>
          <a:xfrm>
            <a:off x="415658" y="193150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#8 Complaint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Case by Hour 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on July 4th, 2019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6c371e22b6_0_0"/>
          <p:cNvSpPr txBox="1"/>
          <p:nvPr/>
        </p:nvSpPr>
        <p:spPr>
          <a:xfrm>
            <a:off x="7568697" y="1813963"/>
            <a:ext cx="4433153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visualize the case distribution by each hour on July 4, 2019. It shows that more cases were reported in night from 8:00PM to 1:00AM, and less cases were reported in earlier morning from 3:00AM to 7:00AM.   </a:t>
            </a:r>
          </a:p>
        </p:txBody>
      </p:sp>
      <p:sp>
        <p:nvSpPr>
          <p:cNvPr id="178" name="Google Shape;178;g6c371e22b6_0_0"/>
          <p:cNvSpPr txBox="1"/>
          <p:nvPr/>
        </p:nvSpPr>
        <p:spPr>
          <a:xfrm>
            <a:off x="567783" y="5905931"/>
            <a:ext cx="7152311" cy="74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(0 represents the period from 0-1, while 23 represents the period from 23-24.)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3" y="2034938"/>
            <a:ext cx="6620668" cy="36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1480677" y="5230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SUMMARY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372025" y="1973300"/>
            <a:ext cx="11726400" cy="3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-452953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Total number of cases is increasing year by year, with 2018 hit the most cases, 2,747,963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Agencies have improved their efficiency to decrease the average days to close each case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Making phone calls is the most common channel to request 311 service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Residential noise ranks #1 most common complaints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Most complains happened in Brooklyn and New York City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52327" y="5230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756650" y="1809100"/>
            <a:ext cx="10266600" cy="4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9025" rIns="99025" bIns="990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The data in the dataset is not clear enough and our analysis might not reflect the real situation.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2624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For example: 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For case closed date: A lot of cases have invalid closed date (619,420 cases with empty closed date,  5986 cases with closed date in year 1900)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For the complaint channel: 42% of cases were unspecified or invalid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2624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30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4294967295"/>
          </p:nvPr>
        </p:nvSpPr>
        <p:spPr>
          <a:xfrm>
            <a:off x="1347155" y="2139023"/>
            <a:ext cx="4450875" cy="368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0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30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 sz="30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45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0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r>
              <a:rPr lang="en" sz="3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-45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3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300"/>
              <a:buNone/>
            </a:pPr>
            <a:endParaRPr sz="3250" dirty="0"/>
          </a:p>
          <a:p>
            <a:pPr marL="495284" lvl="0" indent="0" algn="l" rtl="0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300"/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347152" y="4544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800325" y="2139025"/>
            <a:ext cx="4913400" cy="3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marR="0" lvl="0" indent="-4402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>
                <a:latin typeface="Times New Roman"/>
                <a:ea typeface="Times New Roman"/>
                <a:cs typeface="Times New Roman"/>
                <a:sym typeface="Times New Roman"/>
              </a:rPr>
              <a:t>Main Queries</a:t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Data Visualizations</a:t>
            </a:r>
            <a:endParaRPr sz="3033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33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3033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3033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033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372027" y="4352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GITHUB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94100" y="5961300"/>
            <a:ext cx="11823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https://github.com/aweihe/CIS5200-Group2-Project/tree/master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66DE5-0E75-4A3E-8727-64C1E4D9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67" y="1783048"/>
            <a:ext cx="11514266" cy="46002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1480677" y="5588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313166" y="2257919"/>
            <a:ext cx="954750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marR="0" lvl="0" indent="-4529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b="0" i="0" u="sng" strike="noStrike" cap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https://council.nyc.gov/data/311-services/</a:t>
            </a:r>
            <a:endParaRPr sz="3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529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https://portal.311.nyc.gov/</a:t>
            </a:r>
            <a:endParaRPr sz="3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2624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303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480677" y="59470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13" y="1885938"/>
            <a:ext cx="92106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480677" y="54100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322254" y="1925294"/>
            <a:ext cx="999174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marR="0" lvl="0" indent="-44025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Launched in 2003</a:t>
            </a:r>
            <a:endParaRPr sz="303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 is a 24/7  non-emergency phone number </a:t>
            </a:r>
            <a:endParaRPr sz="303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- To make government services accessible for all</a:t>
            </a:r>
            <a:endParaRPr sz="303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3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access - phone, app, social media, </a:t>
            </a:r>
            <a:r>
              <a:rPr lang="en" sz="3033" b="0" i="0" u="sng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nyc.gov/311</a:t>
            </a:r>
            <a:endParaRPr sz="3033" b="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471614" y="6253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894600" y="1861926"/>
            <a:ext cx="9547500" cy="4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marR="0" lvl="0" indent="-45295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years New York City 311 service request dataset</a:t>
            </a:r>
            <a:endParaRPr sz="30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Using SCP command to copy dataset to the Cluster, then moved the dataset into hadoop distributed file system (HDFS)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Using AWS Cloud and HIVEQL to analyze data 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5295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Tableau and Excel</a:t>
            </a: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data visualization</a:t>
            </a:r>
            <a:endParaRPr sz="30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875" y="4791800"/>
            <a:ext cx="2079125" cy="2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414200" y="348721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DATA SET -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York City 311 Service Request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213600" y="1989900"/>
            <a:ext cx="11631900" cy="4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NYC Open Data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URL: </a:t>
            </a:r>
            <a:r>
              <a:rPr lang="en" sz="2800" i="0" u="sng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https://data.cityofnewyork.us/Social-Services/311-Service-Requests-from-2010-to-Present/erm2-nwe9</a:t>
            </a:r>
            <a:endParaRPr sz="280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range: </a:t>
            </a: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01/0</a:t>
            </a: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to </a:t>
            </a: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10/31/</a:t>
            </a: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</a:t>
            </a:r>
            <a:endParaRPr sz="2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size: 11.6G</a:t>
            </a: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Dataset columns: 41, which include: Unique Key, Created Date, Closed date, Agency, Complaint Type, Incident Zip, Latitude, Longitude and so on.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Data rows:  around 22 million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662402" y="5045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28772" y="1636505"/>
            <a:ext cx="11585587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3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</a:t>
            </a:r>
            <a:r>
              <a:rPr lang="en" sz="3033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EMR </a:t>
            </a:r>
            <a:r>
              <a:rPr lang="en-US" sz="3033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Specification:</a:t>
            </a:r>
            <a:endParaRPr lang="en" sz="303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033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33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marR="0" lvl="0" indent="-4402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endParaRPr sz="3033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7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5390"/>
              </p:ext>
            </p:extLst>
          </p:nvPr>
        </p:nvGraphicFramePr>
        <p:xfrm>
          <a:off x="443620" y="2245258"/>
          <a:ext cx="9352229" cy="4363776"/>
        </p:xfrm>
        <a:graphic>
          <a:graphicData uri="http://schemas.openxmlformats.org/drawingml/2006/table">
            <a:tbl>
              <a:tblPr/>
              <a:tblGrid>
                <a:gridCol w="506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Cluster IP: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34.221.40.43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Nodes in Cluster: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Release Label 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Emr-5.27.0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Hadoop Distribution: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Amazon 2.8.5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Hive 2.3.5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 Number of CPU: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2 Cor</a:t>
                      </a:r>
                      <a:r>
                        <a:rPr lang="en-US" sz="3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 (4 vCPU)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CPU Speed: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2.5 GH</a:t>
                      </a:r>
                      <a:r>
                        <a:rPr lang="en-US" sz="3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GiB</a:t>
                      </a:r>
                      <a:endParaRPr lang="en-US" sz="3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Storage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40 GB</a:t>
                      </a:r>
                      <a:endParaRPr lang="en-US" sz="3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1575627" y="4335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725" y="2257925"/>
            <a:ext cx="11280449" cy="3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125" y="5401098"/>
            <a:ext cx="1461850" cy="1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1646327" y="1044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MAIN QUERIES -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HiveQL Statement to Create External Table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l" rtl="0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80927" y="1915288"/>
            <a:ext cx="3662100" cy="4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EXTERNAL TABLE IF NOT EXISTS Service (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UniqueKey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CreatedDate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ClosedDate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Agency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AgencyName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ComplaintType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Descriptor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LocationType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IncidentZip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IncidentAddress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StreetName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CrossStreet1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CrossStreet2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IntersectionStreet1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IntersectionStreet2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AddressType STRING,</a:t>
            </a:r>
            <a:endParaRPr sz="1779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311371" y="1962763"/>
            <a:ext cx="3117400" cy="4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Landmark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FacilityType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DueDate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ResolutionDescription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ResolutionActionUpdatedDate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CommunityBoard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BBL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Borough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XCoordinate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YCoordinate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OpenDataChannelType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ParkFacilityName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ParkBorough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VehicleType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TaxiCompanyBorough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9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7315673" y="2053871"/>
            <a:ext cx="4117425" cy="4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TaxiPickUpLocation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BridgeHighwayName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BridgeHighwayDirection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RoadRamp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BridgeHighwaySegment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 STRING,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STRING)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FORMAT DELIMITED FIELDS </a:t>
            </a:r>
            <a:endParaRPr sz="13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TERMINATED BY ','</a:t>
            </a:r>
            <a:endParaRPr sz="13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AS TEXTFILE LOCATION '/user/whe8/CIS5200Project'</a:t>
            </a:r>
            <a:endParaRPr sz="13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TBLPROPERTIES ('skip.header.line.count'='1');</a:t>
            </a:r>
            <a:endParaRPr sz="1779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23125"/>
            <a:ext cx="11915924" cy="4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bd8edd11_0_15"/>
          <p:cNvSpPr txBox="1">
            <a:spLocks noGrp="1"/>
          </p:cNvSpPr>
          <p:nvPr>
            <p:ph type="title"/>
          </p:nvPr>
        </p:nvSpPr>
        <p:spPr>
          <a:xfrm>
            <a:off x="330158" y="126675"/>
            <a:ext cx="113607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284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#1 Number of Cases per Year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g7abd8edd11_0_15"/>
          <p:cNvPicPr preferRelativeResize="0"/>
          <p:nvPr/>
        </p:nvPicPr>
        <p:blipFill rotWithShape="1">
          <a:blip r:embed="rId3">
            <a:alphaModFix/>
          </a:blip>
          <a:srcRect t="5544"/>
          <a:stretch/>
        </p:blipFill>
        <p:spPr>
          <a:xfrm>
            <a:off x="212600" y="1861075"/>
            <a:ext cx="6562725" cy="45255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g7abd8edd11_0_15"/>
          <p:cNvSpPr txBox="1"/>
          <p:nvPr/>
        </p:nvSpPr>
        <p:spPr>
          <a:xfrm>
            <a:off x="7055025" y="1682325"/>
            <a:ext cx="4983600" cy="5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bar chart, we can see how many complaint cases happened in each year. Number of cases is in a trend of going up by year.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MAX: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 2018------2,747,963 case, 13% of total cases.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MIN: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 2012------1,796,207 cases, 8% of total cases.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1142</Words>
  <Application>Microsoft Office PowerPoint</Application>
  <PresentationFormat>Widescreen</PresentationFormat>
  <Paragraphs>198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Roboto</vt:lpstr>
      <vt:lpstr>Arial</vt:lpstr>
      <vt:lpstr>Merriweather</vt:lpstr>
      <vt:lpstr>Paradigm</vt:lpstr>
      <vt:lpstr>311 Service Requests Analysis in New York City </vt:lpstr>
      <vt:lpstr>CONTENTS</vt:lpstr>
      <vt:lpstr>INTRODUCTION  </vt:lpstr>
      <vt:lpstr>PROJECT SCOPE    </vt:lpstr>
      <vt:lpstr>DATA SET -  New York City 311 Service Request  </vt:lpstr>
      <vt:lpstr>HARDWARE SPECIFICATION  </vt:lpstr>
      <vt:lpstr>WORKFLOW </vt:lpstr>
      <vt:lpstr>MAIN QUERIES -  HiveQL Statement to Create External Table  </vt:lpstr>
      <vt:lpstr>DATA VISUALIZATIONS  #1 Number of Cases per Year </vt:lpstr>
      <vt:lpstr>DATA VISUALIZATIONS  #2 Average Days Taken to Close the case   </vt:lpstr>
      <vt:lpstr>DATA VISUALIZATIONS  #3 Channel Type by Percentage</vt:lpstr>
      <vt:lpstr>DATA VISUALIZATIONS  #4-1 Number of Cases for Each Complaint Type  </vt:lpstr>
      <vt:lpstr>DATA VISUALIZATIONS  #4-2 Top 10 by Complaint Type  </vt:lpstr>
      <vt:lpstr>DATA VISUALIZATIONS  #5 Top 5 Cities by Total Case Numbers  </vt:lpstr>
      <vt:lpstr>DATA VISUALIZATIONS  #6 Number of  Cases in Different Borough and Complaint Type  </vt:lpstr>
      <vt:lpstr>DATA VISUALIZATIONS  #7 Complaint Distribution on July 4th, 2019 </vt:lpstr>
      <vt:lpstr>DATA VISUALIZATIONS  #8 Complaint Case by Hour on July 4th, 2019 </vt:lpstr>
      <vt:lpstr>SUMMARY </vt:lpstr>
      <vt:lpstr>LIMITATIONS  </vt:lpstr>
      <vt:lpstr>GITHUB     </vt:lpstr>
      <vt:lpstr>REFERENCE 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Service Requests Analysis in New York City </dc:title>
  <cp:lastModifiedBy>He, Weiqiang</cp:lastModifiedBy>
  <cp:revision>8</cp:revision>
  <dcterms:modified xsi:type="dcterms:W3CDTF">2019-12-16T05:42:38Z</dcterms:modified>
</cp:coreProperties>
</file>