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j3cIo4nbTckAg8JeeOsW3r3Eim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bd8edd11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abd8edd1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bd8edd11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bd8edd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this packed Bubble chart, the number of case for one complaint type is higher, then the bubble size is bigger.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abd8edd11_3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abd8edd11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cases number for top 10 complaint type accounts for 43% of total case number(21.8m)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bd8edd11_3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abd8edd11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abd8edd11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abd8edd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371e22b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371e22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303" lvl="0" marL="495284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Download the dataset from website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303" lvl="0" marL="495284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Upload the dataset (csv file) to AWS cluster (34.221.40.43) by SCP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303" lvl="0" marL="495284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Move the dataset file to hadoop distributed file system by the SCP command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303" lvl="0" marL="495284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Create External table in Hive based on the dataset in hadoop file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303" lvl="0" marL="495284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Conduct analysis by queries using HiveQL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bd8edd11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abd8edd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-167" y="2"/>
            <a:ext cx="12192333" cy="5864133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7"/>
          <p:cNvSpPr txBox="1"/>
          <p:nvPr>
            <p:ph type="ctrTitle"/>
          </p:nvPr>
        </p:nvSpPr>
        <p:spPr>
          <a:xfrm>
            <a:off x="415600" y="719633"/>
            <a:ext cx="113608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9pPr>
          </a:lstStyle>
          <a:p/>
        </p:txBody>
      </p:sp>
      <p:sp>
        <p:nvSpPr>
          <p:cNvPr id="12" name="Google Shape;12;p17"/>
          <p:cNvSpPr txBox="1"/>
          <p:nvPr>
            <p:ph idx="1" type="subTitle"/>
          </p:nvPr>
        </p:nvSpPr>
        <p:spPr>
          <a:xfrm>
            <a:off x="415600" y="2504747"/>
            <a:ext cx="5656800" cy="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733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733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733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733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733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733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733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733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733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hasCustomPrompt="1" type="title"/>
          </p:nvPr>
        </p:nvSpPr>
        <p:spPr>
          <a:xfrm>
            <a:off x="415667" y="1108233"/>
            <a:ext cx="71132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8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833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833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833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833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833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833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833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8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415600" y="2828567"/>
            <a:ext cx="7113200" cy="1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733"/>
              </a:spcBef>
              <a:spcAft>
                <a:spcPts val="1733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9025" lIns="99025" spcFirstLastPara="1" rIns="99025" wrap="square" tIns="99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80"/>
              <a:buFont typeface="Arial"/>
              <a:buNone/>
            </a:pPr>
            <a:r>
              <a:t/>
            </a:r>
            <a:endParaRPr b="0" i="0" sz="177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8"/>
          <p:cNvSpPr txBox="1"/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/>
          <p:nvPr/>
        </p:nvSpPr>
        <p:spPr>
          <a:xfrm>
            <a:off x="2" y="64134"/>
            <a:ext cx="12192333" cy="5864133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p19"/>
          <p:cNvSpPr/>
          <p:nvPr/>
        </p:nvSpPr>
        <p:spPr>
          <a:xfrm>
            <a:off x="2" y="2"/>
            <a:ext cx="12192333" cy="5864133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p19"/>
          <p:cNvSpPr txBox="1"/>
          <p:nvPr>
            <p:ph type="title"/>
          </p:nvPr>
        </p:nvSpPr>
        <p:spPr>
          <a:xfrm>
            <a:off x="415600" y="719633"/>
            <a:ext cx="113608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/>
          <p:nvPr/>
        </p:nvSpPr>
        <p:spPr>
          <a:xfrm>
            <a:off x="0" y="0"/>
            <a:ext cx="575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9025" lIns="99025" spcFirstLastPara="1" rIns="99025" wrap="square" tIns="99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80"/>
              <a:buFont typeface="Arial"/>
              <a:buNone/>
            </a:pPr>
            <a:r>
              <a:t/>
            </a:r>
            <a:endParaRPr b="0" i="0" sz="177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0"/>
          <p:cNvSpPr/>
          <p:nvPr/>
        </p:nvSpPr>
        <p:spPr>
          <a:xfrm>
            <a:off x="1" y="58836"/>
            <a:ext cx="5751500" cy="5865833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p20"/>
          <p:cNvSpPr/>
          <p:nvPr/>
        </p:nvSpPr>
        <p:spPr>
          <a:xfrm>
            <a:off x="-167" y="0"/>
            <a:ext cx="5755867" cy="58608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p20"/>
          <p:cNvSpPr txBox="1"/>
          <p:nvPr>
            <p:ph type="title"/>
          </p:nvPr>
        </p:nvSpPr>
        <p:spPr>
          <a:xfrm>
            <a:off x="415633" y="667900"/>
            <a:ext cx="4942000" cy="3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6192900" y="667900"/>
            <a:ext cx="5555200" cy="5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733"/>
              </a:spcBef>
              <a:spcAft>
                <a:spcPts val="17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9025" lIns="99025" spcFirstLastPara="1" rIns="99025" wrap="square" tIns="99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80"/>
              <a:buFont typeface="Arial"/>
              <a:buNone/>
            </a:pPr>
            <a:r>
              <a:t/>
            </a:r>
            <a:endParaRPr b="0" i="0" sz="177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1"/>
          <p:cNvSpPr txBox="1"/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415600" y="2007600"/>
            <a:ext cx="53332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733"/>
              </a:spcBef>
              <a:spcAft>
                <a:spcPts val="17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2" type="body"/>
          </p:nvPr>
        </p:nvSpPr>
        <p:spPr>
          <a:xfrm>
            <a:off x="6443200" y="2007600"/>
            <a:ext cx="53332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733"/>
              </a:spcBef>
              <a:spcAft>
                <a:spcPts val="17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/>
          <p:nvPr/>
        </p:nvSpPr>
        <p:spPr>
          <a:xfrm>
            <a:off x="0" y="0"/>
            <a:ext cx="5019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9025" lIns="99025" spcFirstLastPara="1" rIns="99025" wrap="square" tIns="99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80"/>
              <a:buFont typeface="Arial"/>
              <a:buNone/>
            </a:pPr>
            <a:r>
              <a:t/>
            </a:r>
            <a:endParaRPr b="0" i="0" sz="177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2"/>
          <p:cNvSpPr txBox="1"/>
          <p:nvPr>
            <p:ph type="title"/>
          </p:nvPr>
        </p:nvSpPr>
        <p:spPr>
          <a:xfrm>
            <a:off x="415633" y="667900"/>
            <a:ext cx="4170000" cy="2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415600" y="3187533"/>
            <a:ext cx="4170000" cy="3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733"/>
              </a:spcBef>
              <a:spcAft>
                <a:spcPts val="1733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type="title"/>
          </p:nvPr>
        </p:nvSpPr>
        <p:spPr>
          <a:xfrm>
            <a:off x="415567" y="1064800"/>
            <a:ext cx="8330400" cy="47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9025" lIns="99025" spcFirstLastPara="1" rIns="99025" wrap="square" tIns="99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80"/>
              <a:buFont typeface="Arial"/>
              <a:buNone/>
            </a:pPr>
            <a:r>
              <a:t/>
            </a:r>
            <a:endParaRPr b="0" i="0" sz="177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4"/>
          <p:cNvSpPr txBox="1"/>
          <p:nvPr>
            <p:ph type="title"/>
          </p:nvPr>
        </p:nvSpPr>
        <p:spPr>
          <a:xfrm>
            <a:off x="415067" y="667900"/>
            <a:ext cx="4939200" cy="2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4"/>
          <p:cNvSpPr txBox="1"/>
          <p:nvPr>
            <p:ph idx="1" type="subTitle"/>
          </p:nvPr>
        </p:nvSpPr>
        <p:spPr>
          <a:xfrm>
            <a:off x="406400" y="3502300"/>
            <a:ext cx="4939200" cy="1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733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733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733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733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733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733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733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733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733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24"/>
          <p:cNvSpPr txBox="1"/>
          <p:nvPr>
            <p:ph idx="2" type="body"/>
          </p:nvPr>
        </p:nvSpPr>
        <p:spPr>
          <a:xfrm>
            <a:off x="6505367" y="667900"/>
            <a:ext cx="5272000" cy="5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733"/>
              </a:spcBef>
              <a:spcAft>
                <a:spcPts val="17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/>
          <p:nvPr/>
        </p:nvSpPr>
        <p:spPr>
          <a:xfrm>
            <a:off x="0" y="5825333"/>
            <a:ext cx="12192000" cy="103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9025" lIns="99025" spcFirstLastPara="1" rIns="99025" wrap="square" tIns="99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80"/>
              <a:buFont typeface="Arial"/>
              <a:buNone/>
            </a:pPr>
            <a:r>
              <a:t/>
            </a:r>
            <a:endParaRPr b="0" i="0" sz="177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415600" y="6028533"/>
            <a:ext cx="10639200" cy="6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3"/>
              <a:buNone/>
              <a:defRPr b="0" i="0" sz="108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3"/>
              <a:buFont typeface="Arial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3"/>
              <a:buFont typeface="Arial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3"/>
              <a:buFont typeface="Arial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3"/>
              <a:buFont typeface="Arial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3"/>
              <a:buFont typeface="Arial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3"/>
              <a:buFont typeface="Arial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3"/>
              <a:buFont typeface="Arial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3"/>
              <a:buFont typeface="Arial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3"/>
              <a:buFont typeface="Arial"/>
              <a:buNone/>
              <a:defRPr b="0" i="0" sz="108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hyperlink" Target="https://youtu.be/6WULXFWI59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aweihe/CIS5200-Group2-Project/tree/master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ouncil.nyc.gov/data/311-services/" TargetMode="External"/><Relationship Id="rId4" Type="http://schemas.openxmlformats.org/officeDocument/2006/relationships/hyperlink" Target="https://portal.311.nyc.gov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nyc.gov/31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.cityofnewyork.us/Social-Services/311-Service-Requests-from-2010-to-Present/erm2-nwe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1378100" y="1894400"/>
            <a:ext cx="97377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i="1" lang="en" sz="3800">
                <a:latin typeface="Times New Roman"/>
                <a:ea typeface="Times New Roman"/>
                <a:cs typeface="Times New Roman"/>
                <a:sym typeface="Times New Roman"/>
              </a:rPr>
              <a:t>311 Service Requests Analysis in New York City</a:t>
            </a:r>
            <a:endParaRPr b="1" i="1"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6176625" y="3992775"/>
            <a:ext cx="2845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2858" y="588996"/>
            <a:ext cx="4056191" cy="11802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9022200" y="4437150"/>
            <a:ext cx="3169800" cy="21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 Liang 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Weiqiang He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Yiqing Qian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733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1357250" y="-13"/>
            <a:ext cx="9230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VISUALIZATIONS </a:t>
            </a: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#2 Average Days Taken to Close the case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l">
              <a:lnSpc>
                <a:spcPct val="115000"/>
              </a:lnSpc>
              <a:spcBef>
                <a:spcPts val="0"/>
              </a:spcBef>
              <a:spcAft>
                <a:spcPts val="1733"/>
              </a:spcAft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1313166" y="2257919"/>
            <a:ext cx="9547525" cy="37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79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0"/>
          <p:cNvSpPr txBox="1"/>
          <p:nvPr/>
        </p:nvSpPr>
        <p:spPr>
          <a:xfrm>
            <a:off x="7430850" y="1942375"/>
            <a:ext cx="4761000" cy="24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Average days to close the case: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➢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MAX: 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21.41 days for 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2010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➢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MIN: 7.32 days for 2019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0"/>
          <p:cNvSpPr txBox="1"/>
          <p:nvPr/>
        </p:nvSpPr>
        <p:spPr>
          <a:xfrm>
            <a:off x="7520075" y="4433575"/>
            <a:ext cx="4565400" cy="19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he line chart shows that the trend for average days taken to close each case is decreasing yearly.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00" y="2081975"/>
            <a:ext cx="6979499" cy="43643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abd8edd11_0_47"/>
          <p:cNvSpPr txBox="1"/>
          <p:nvPr>
            <p:ph type="title"/>
          </p:nvPr>
        </p:nvSpPr>
        <p:spPr>
          <a:xfrm>
            <a:off x="415625" y="96875"/>
            <a:ext cx="11360700" cy="14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9528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DATA VISUALIZATIONS 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#3 Channel Type by Percentage</a:t>
            </a:r>
            <a:endParaRPr/>
          </a:p>
        </p:txBody>
      </p:sp>
      <p:sp>
        <p:nvSpPr>
          <p:cNvPr id="139" name="Google Shape;139;g7abd8edd11_0_47"/>
          <p:cNvSpPr txBox="1"/>
          <p:nvPr/>
        </p:nvSpPr>
        <p:spPr>
          <a:xfrm>
            <a:off x="6096000" y="1971900"/>
            <a:ext cx="5905500" cy="19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Through this pie chart, we analyze that  a majority of people usually use their phones (call center) to request 311 service.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7abd8edd11_0_47"/>
          <p:cNvSpPr txBox="1"/>
          <p:nvPr/>
        </p:nvSpPr>
        <p:spPr>
          <a:xfrm>
            <a:off x="6273900" y="4822500"/>
            <a:ext cx="5549700" cy="19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71550" lvl="0" marL="9715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Note: Phone: call center                 Mobile: mobile app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          Online: 311 service website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g7abd8edd11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25" y="1986451"/>
            <a:ext cx="4883326" cy="4795349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abd8edd11_0_3"/>
          <p:cNvSpPr txBox="1"/>
          <p:nvPr>
            <p:ph type="title"/>
          </p:nvPr>
        </p:nvSpPr>
        <p:spPr>
          <a:xfrm>
            <a:off x="472608" y="145675"/>
            <a:ext cx="113607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9528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VISUALIZATIONS </a:t>
            </a: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#4-1 Number of Cases for Each Complaint Type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7abd8edd11_0_3"/>
          <p:cNvSpPr txBox="1"/>
          <p:nvPr/>
        </p:nvSpPr>
        <p:spPr>
          <a:xfrm>
            <a:off x="7548775" y="1993950"/>
            <a:ext cx="45861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This packed Bubble chart shows that the most common complaint types are 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Noise-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Residential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Heat/ hot water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Street condition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Heating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Blocked 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driveway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Street light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g7abd8edd11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75" y="1881200"/>
            <a:ext cx="6881149" cy="45091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bd8edd11_3_20"/>
          <p:cNvSpPr txBox="1"/>
          <p:nvPr>
            <p:ph type="title"/>
          </p:nvPr>
        </p:nvSpPr>
        <p:spPr>
          <a:xfrm>
            <a:off x="472608" y="145675"/>
            <a:ext cx="113607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9528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VISUALIZATIONS </a:t>
            </a: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#4-2 Top 10 by Complaint Type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g7abd8edd11_3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25" y="1922200"/>
            <a:ext cx="8234749" cy="41338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g7abd8edd11_3_20"/>
          <p:cNvSpPr txBox="1"/>
          <p:nvPr/>
        </p:nvSpPr>
        <p:spPr>
          <a:xfrm>
            <a:off x="8756025" y="1922200"/>
            <a:ext cx="33444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The cases number for top 10 complaint types accounts for 43% of total case number(21.8m)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abd8edd11_3_12"/>
          <p:cNvSpPr txBox="1"/>
          <p:nvPr>
            <p:ph type="title"/>
          </p:nvPr>
        </p:nvSpPr>
        <p:spPr>
          <a:xfrm>
            <a:off x="472608" y="145675"/>
            <a:ext cx="113607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9528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VISUALIZATIONS </a:t>
            </a: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#5 Top 5 Cities by Total Case Numbers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7abd8edd11_3_12"/>
          <p:cNvSpPr txBox="1"/>
          <p:nvPr/>
        </p:nvSpPr>
        <p:spPr>
          <a:xfrm>
            <a:off x="8129325" y="1993950"/>
            <a:ext cx="4062600" cy="3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Brooklyn, New York, and Bronx have the most significant complaint case numbers, which accounts for 66% of all complaints (21.8 m)  in the past 10 years.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g7abd8edd11_3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00" y="1993950"/>
            <a:ext cx="7638600" cy="43392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bd8edd11_0_7"/>
          <p:cNvSpPr txBox="1"/>
          <p:nvPr>
            <p:ph type="title"/>
          </p:nvPr>
        </p:nvSpPr>
        <p:spPr>
          <a:xfrm>
            <a:off x="142425" y="79175"/>
            <a:ext cx="12049500" cy="18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9528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VISUALIZATIONS </a:t>
            </a: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#6 Number of  Cases in Different Borough and Complaint Type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g7abd8edd11_0_7"/>
          <p:cNvPicPr preferRelativeResize="0"/>
          <p:nvPr/>
        </p:nvPicPr>
        <p:blipFill rotWithShape="1">
          <a:blip r:embed="rId3">
            <a:alphaModFix/>
          </a:blip>
          <a:srcRect b="0" l="0" r="0" t="18099"/>
          <a:stretch/>
        </p:blipFill>
        <p:spPr>
          <a:xfrm>
            <a:off x="199400" y="2079475"/>
            <a:ext cx="6732175" cy="28866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g7abd8edd11_0_7"/>
          <p:cNvSpPr txBox="1"/>
          <p:nvPr/>
        </p:nvSpPr>
        <p:spPr>
          <a:xfrm>
            <a:off x="7166900" y="2079475"/>
            <a:ext cx="5025000" cy="4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Different boroughs have different major complaint types.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Through this table, we can see  Brooklyn has the most cases in noise-residential complaint.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g7abd8edd11_0_7"/>
          <p:cNvSpPr txBox="1"/>
          <p:nvPr/>
        </p:nvSpPr>
        <p:spPr>
          <a:xfrm>
            <a:off x="199400" y="5127375"/>
            <a:ext cx="6143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 u="sng">
                <a:latin typeface="Times New Roman"/>
                <a:ea typeface="Times New Roman"/>
                <a:cs typeface="Times New Roman"/>
                <a:sym typeface="Times New Roman"/>
              </a:rPr>
              <a:t>Condition: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the total number of cases greater than 150,000 for major borough and complaint type.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c371e22b6_0_0"/>
          <p:cNvSpPr txBox="1"/>
          <p:nvPr>
            <p:ph type="title"/>
          </p:nvPr>
        </p:nvSpPr>
        <p:spPr>
          <a:xfrm>
            <a:off x="415658" y="193150"/>
            <a:ext cx="113607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9528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VISUALIZATIONS </a:t>
            </a: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#7 Complaint Distribution on July 4th, 2019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6c371e22b6_0_0"/>
          <p:cNvSpPr txBox="1"/>
          <p:nvPr/>
        </p:nvSpPr>
        <p:spPr>
          <a:xfrm>
            <a:off x="8346050" y="1813963"/>
            <a:ext cx="36558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Through  this map, we can see that distribution of complaints happened in New York Area on the Independence Day of 2019 by time.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g6c371e22b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50" y="1743400"/>
            <a:ext cx="8041250" cy="482866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6c371e22b6_0_0"/>
          <p:cNvSpPr txBox="1"/>
          <p:nvPr/>
        </p:nvSpPr>
        <p:spPr>
          <a:xfrm>
            <a:off x="8346050" y="5184900"/>
            <a:ext cx="37404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Video link: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https://youtu.be/6WULXFWI598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type="title"/>
          </p:nvPr>
        </p:nvSpPr>
        <p:spPr>
          <a:xfrm>
            <a:off x="1480677" y="523083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SUMMARY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372025" y="1973300"/>
            <a:ext cx="117264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-452953" lvl="0" marL="495284" rtl="0" algn="just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Total number of cases is increasing year by year, with 2018 hit the most cases,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2,747,963.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Agencies have improved their efficiency to decrease the average days to close each case.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Making phone calls is the most common channel to request 311 service 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Residential noise ranks #1 most common complaints.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Most complains happened in Brooklyn and New York City.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1552327" y="523083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LIMITATIONS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l">
              <a:lnSpc>
                <a:spcPct val="115000"/>
              </a:lnSpc>
              <a:spcBef>
                <a:spcPts val="0"/>
              </a:spcBef>
              <a:spcAft>
                <a:spcPts val="1733"/>
              </a:spcAft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756650" y="1809100"/>
            <a:ext cx="10266600" cy="48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114300" spcFirstLastPara="1" rIns="99025" wrap="square" tIns="990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The data in the dataset is not clear enough and our analysis might not reflect the real situation.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2453" lvl="0" marL="4952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71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For example: 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For case closed date: A lot of cases have invalid closed date (619,420 cases with empty closed date,  5986 cases with closed date in year 1900)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For the complaint channel: 42% of cases were unspecified or invalid.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2452" lvl="0" marL="4952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t/>
            </a:r>
            <a:endParaRPr sz="303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1372027" y="435283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GITHUB 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l">
              <a:lnSpc>
                <a:spcPct val="115000"/>
              </a:lnSpc>
              <a:spcBef>
                <a:spcPts val="0"/>
              </a:spcBef>
              <a:spcAft>
                <a:spcPts val="1733"/>
              </a:spcAft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3"/>
          <p:cNvSpPr txBox="1"/>
          <p:nvPr/>
        </p:nvSpPr>
        <p:spPr>
          <a:xfrm>
            <a:off x="1313166" y="2257919"/>
            <a:ext cx="9547525" cy="37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79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194100" y="5961300"/>
            <a:ext cx="11823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itHub Link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2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https://github.com/aweihe/CIS5200-Group2-Project/tree/master</a:t>
            </a:r>
            <a:endParaRPr sz="2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0" y="1421569"/>
            <a:ext cx="12191998" cy="4809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idx="4294967295" type="body"/>
          </p:nvPr>
        </p:nvSpPr>
        <p:spPr>
          <a:xfrm>
            <a:off x="1347155" y="2139023"/>
            <a:ext cx="4450875" cy="3686475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-440252" lvl="0" marL="4952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lang="en" sz="30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303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0252" lvl="0" marL="4952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lang="en" sz="30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Scope</a:t>
            </a:r>
            <a:endParaRPr sz="303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0252" lvl="0" marL="4952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lang="en" sz="30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</a:t>
            </a:r>
            <a:endParaRPr sz="303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4010" lvl="0" marL="4952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●"/>
            </a:pPr>
            <a:r>
              <a:rPr lang="en" sz="30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Specification</a:t>
            </a:r>
            <a:r>
              <a:rPr lang="en" sz="3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4010" lvl="0" marL="4952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●"/>
            </a:pPr>
            <a:r>
              <a:rPr lang="en" sz="3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sz="32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l">
              <a:lnSpc>
                <a:spcPct val="115000"/>
              </a:lnSpc>
              <a:spcBef>
                <a:spcPts val="1733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3250"/>
          </a:p>
          <a:p>
            <a:pPr indent="0" lvl="0" marL="495284" rtl="0" algn="l">
              <a:lnSpc>
                <a:spcPct val="115000"/>
              </a:lnSpc>
              <a:spcBef>
                <a:spcPts val="1733"/>
              </a:spcBef>
              <a:spcAft>
                <a:spcPts val="1733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title"/>
          </p:nvPr>
        </p:nvSpPr>
        <p:spPr>
          <a:xfrm>
            <a:off x="1347152" y="454458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6800325" y="2139025"/>
            <a:ext cx="4913400" cy="3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-440253" lvl="0" marL="49528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3033">
                <a:latin typeface="Times New Roman"/>
                <a:ea typeface="Times New Roman"/>
                <a:cs typeface="Times New Roman"/>
                <a:sym typeface="Times New Roman"/>
              </a:rPr>
              <a:t>Main Queries</a:t>
            </a:r>
            <a:endParaRPr sz="30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0252" lvl="0" marL="49528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b="0" i="0" lang="en" sz="3033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Data Visualizations</a:t>
            </a:r>
            <a:endParaRPr b="0" i="0" sz="3033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0252" lvl="0" marL="49528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b="0" i="0" lang="en" sz="3033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0" i="0" sz="3033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0252" lvl="0" marL="49528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b="0" i="0" lang="en" sz="3033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b="0" i="0" sz="3033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0252" lvl="0" marL="49528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b="0" i="0" lang="en" sz="3033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endParaRPr b="0" i="0" sz="3033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0252" lvl="0" marL="49528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b="0" i="0" lang="en" sz="3033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b="0" i="0" sz="3033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33"/>
              </a:spcBef>
              <a:spcAft>
                <a:spcPts val="0"/>
              </a:spcAft>
              <a:buNone/>
            </a:pPr>
            <a:r>
              <a:t/>
            </a:r>
            <a:endParaRPr b="0" i="0" sz="1779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1480677" y="558883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l">
              <a:lnSpc>
                <a:spcPct val="115000"/>
              </a:lnSpc>
              <a:spcBef>
                <a:spcPts val="0"/>
              </a:spcBef>
              <a:spcAft>
                <a:spcPts val="1733"/>
              </a:spcAft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1313166" y="2257919"/>
            <a:ext cx="95475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-452953" lvl="0" marL="49528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b="0" i="0" lang="en" sz="3000" u="sng" cap="none" strike="noStrik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https://council.nyc.gov/data/311-services/</a:t>
            </a:r>
            <a:endParaRPr sz="30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2952" lvl="0" marL="49528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https://portal.311.nyc.gov/</a:t>
            </a:r>
            <a:endParaRPr sz="30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2452" lvl="0" marL="49528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t/>
            </a:r>
            <a:endParaRPr b="0" i="0" sz="3033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title"/>
          </p:nvPr>
        </p:nvSpPr>
        <p:spPr>
          <a:xfrm>
            <a:off x="1480677" y="594708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l">
              <a:lnSpc>
                <a:spcPct val="115000"/>
              </a:lnSpc>
              <a:spcBef>
                <a:spcPts val="0"/>
              </a:spcBef>
              <a:spcAft>
                <a:spcPts val="1733"/>
              </a:spcAft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1313166" y="2257919"/>
            <a:ext cx="9547525" cy="37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79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013" y="1885938"/>
            <a:ext cx="9210675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1480677" y="541008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95284" rtl="0" algn="l">
              <a:lnSpc>
                <a:spcPct val="115000"/>
              </a:lnSpc>
              <a:spcBef>
                <a:spcPts val="0"/>
              </a:spcBef>
              <a:spcAft>
                <a:spcPts val="1733"/>
              </a:spcAft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322254" y="1925294"/>
            <a:ext cx="95475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-440253" lvl="0" marL="495284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b="0" i="0" lang="en" sz="3033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Launched in 2003</a:t>
            </a:r>
            <a:endParaRPr b="0" i="0" sz="3033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0253" lvl="0" marL="495284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b="0" i="0" lang="en" sz="3033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311 is a 24/7  non-emergency phone number </a:t>
            </a:r>
            <a:endParaRPr b="0" i="0" sz="3033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0253" lvl="0" marL="495284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b="0" i="0" lang="en" sz="3033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Mission - To make government services accessible for all</a:t>
            </a:r>
            <a:endParaRPr b="0" i="0" sz="3033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33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033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0252" lvl="0" marL="495284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b="0" i="0" lang="en" sz="3033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access - phone, app, social media, </a:t>
            </a:r>
            <a:r>
              <a:rPr b="0" i="0" lang="en" sz="3033" u="sng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nyc.gov/311</a:t>
            </a:r>
            <a:endParaRPr b="0" i="0" sz="3033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1471614" y="625383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PROJECT SCOPE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95284" rtl="0" algn="l">
              <a:lnSpc>
                <a:spcPct val="115000"/>
              </a:lnSpc>
              <a:spcBef>
                <a:spcPts val="0"/>
              </a:spcBef>
              <a:spcAft>
                <a:spcPts val="1733"/>
              </a:spcAft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894600" y="1861926"/>
            <a:ext cx="9547500" cy="4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-452952" lvl="0" marL="49528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●"/>
            </a:pPr>
            <a:r>
              <a:rPr i="0" lang="e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years New York City 311 service request dataset</a:t>
            </a:r>
            <a:endParaRPr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Using SCP command to copy dataset to the Cluster, then moved the dataset into hadoop distributed file system (HDFS)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Using AWS Cloud and HIVEQL to analyze data 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2952" lvl="0" marL="49528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●"/>
            </a:pPr>
            <a:r>
              <a:rPr i="0" lang="e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Tableau and Excel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perform data visualization</a:t>
            </a:r>
            <a:endParaRPr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79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79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79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79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79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2875" y="4791800"/>
            <a:ext cx="2079125" cy="20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1414200" y="348721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DATA SET - 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New York City 311 Service Request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l">
              <a:lnSpc>
                <a:spcPct val="115000"/>
              </a:lnSpc>
              <a:spcBef>
                <a:spcPts val="0"/>
              </a:spcBef>
              <a:spcAft>
                <a:spcPts val="1733"/>
              </a:spcAft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213600" y="1989900"/>
            <a:ext cx="11631900" cy="48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from NYC Open Data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URL: </a:t>
            </a:r>
            <a:r>
              <a:rPr i="0" lang="en" sz="2800" u="sng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https://data.cityofnewyork.us/Social-Services/311-Service-Requests-from-2010-to-Present/erm2-nwe9</a:t>
            </a:r>
            <a:endParaRPr i="0" sz="2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range: 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01/0</a:t>
            </a:r>
            <a:r>
              <a:rPr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2010 to 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10/31/</a:t>
            </a:r>
            <a:r>
              <a:rPr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2019</a:t>
            </a:r>
            <a:endParaRPr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size: 11.6G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Dataset columns: 41, which include: Unique Key, Created Date, Closed date, Agency, Complaint Type, Incident Zip, Latitude, Longitude and so on.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Data rows:  around 22 million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1662402" y="504583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HARDWARE SPECIFICATION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95284" rtl="0" algn="l">
              <a:lnSpc>
                <a:spcPct val="115000"/>
              </a:lnSpc>
              <a:spcBef>
                <a:spcPts val="0"/>
              </a:spcBef>
              <a:spcAft>
                <a:spcPts val="1733"/>
              </a:spcAft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464575" y="1754200"/>
            <a:ext cx="6230400" cy="48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33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Hadoop EMR from AWS Cloud</a:t>
            </a:r>
            <a:endParaRPr b="1" i="0" sz="3033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0253" lvl="0" marL="4952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b="0" i="0" lang="en" sz="3033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IP:34.221.40.43</a:t>
            </a:r>
            <a:endParaRPr b="0" i="0" sz="3033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0253" lvl="0" marL="4952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b="0" i="0" lang="en" sz="3033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Nodes in Cluster: 3</a:t>
            </a:r>
            <a:endParaRPr b="0" i="0" sz="3033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0253" lvl="0" marL="4952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b="0" i="0" lang="en" sz="3033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Release Label : emr-5.27.0</a:t>
            </a:r>
            <a:endParaRPr b="0" i="0" sz="3033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7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6843200" y="2659700"/>
            <a:ext cx="52287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3033">
                <a:latin typeface="Times New Roman"/>
                <a:ea typeface="Times New Roman"/>
                <a:cs typeface="Times New Roman"/>
                <a:sym typeface="Times New Roman"/>
              </a:rPr>
              <a:t>Hadoop Distribution: Amazon 2.8.5</a:t>
            </a:r>
            <a:endParaRPr sz="30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3033">
                <a:latin typeface="Times New Roman"/>
                <a:ea typeface="Times New Roman"/>
                <a:cs typeface="Times New Roman"/>
                <a:sym typeface="Times New Roman"/>
              </a:rPr>
              <a:t>Applications:Hive 2.3.5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1575627" y="433558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1313166" y="2257919"/>
            <a:ext cx="9547525" cy="37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79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725" y="2257925"/>
            <a:ext cx="11280449" cy="39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0125" y="5401098"/>
            <a:ext cx="1461850" cy="10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1646327" y="104458"/>
            <a:ext cx="92307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495284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MAIN QUERIES - 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HiveQL Statement to Create External Table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l">
              <a:lnSpc>
                <a:spcPct val="115000"/>
              </a:lnSpc>
              <a:spcBef>
                <a:spcPts val="0"/>
              </a:spcBef>
              <a:spcAft>
                <a:spcPts val="1733"/>
              </a:spcAft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180927" y="1915288"/>
            <a:ext cx="3662100" cy="4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EXTERNAL TABLE IF NOT EXISTS Service (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UniqueKey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CreatedDate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ClosedDate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Agency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AgencyName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ComplaintType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Descriptor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LocationType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IncidentZip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IncidentAddress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StreetName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CrossStreet1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CrossStreet2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IntersectionStreet1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IntersectionStreet2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AddressType STRING,</a:t>
            </a:r>
            <a:endParaRPr b="0" i="0" sz="1779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4311371" y="1962763"/>
            <a:ext cx="3117400" cy="4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Landmark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FacilityType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DueDate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ResolutionDescription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ResolutionActionUpdatedDate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CommunityBoard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BBL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Borough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XCoordinate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YCoordinate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OpenDataChannelType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ParkFacilityName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ParkBorough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VehicleType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TaxiCompanyBorough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79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7315673" y="2053871"/>
            <a:ext cx="4117425" cy="4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TaxiPickUpLocation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BridgeHighwayName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BridgeHighwayDirection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RoadRamp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BridgeHighwaySegment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Latitude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Longitude STRING,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STRING)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 FORMAT DELIMITED FIELDS </a:t>
            </a:r>
            <a:endParaRPr b="0" i="0" sz="13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TERMINATED BY ','</a:t>
            </a:r>
            <a:endParaRPr b="0" i="0" sz="13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AS TEXTFILE LOCATION '/user/whe8/CIS5200Project'</a:t>
            </a:r>
            <a:endParaRPr b="0" i="0" sz="13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TBLPROPERTIES ('skip.header.line.count'='1');</a:t>
            </a:r>
            <a:endParaRPr b="0" i="0" sz="1779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823125"/>
            <a:ext cx="11915924" cy="46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abd8edd11_0_15"/>
          <p:cNvSpPr txBox="1"/>
          <p:nvPr>
            <p:ph type="title"/>
          </p:nvPr>
        </p:nvSpPr>
        <p:spPr>
          <a:xfrm>
            <a:off x="330158" y="126675"/>
            <a:ext cx="113607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9528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VISUALIZATIONS </a:t>
            </a: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28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#1 Number of Cases per Year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g7abd8edd11_0_15"/>
          <p:cNvPicPr preferRelativeResize="0"/>
          <p:nvPr/>
        </p:nvPicPr>
        <p:blipFill rotWithShape="1">
          <a:blip r:embed="rId3">
            <a:alphaModFix/>
          </a:blip>
          <a:srcRect b="0" l="0" r="0" t="5544"/>
          <a:stretch/>
        </p:blipFill>
        <p:spPr>
          <a:xfrm>
            <a:off x="212600" y="1861075"/>
            <a:ext cx="6562725" cy="45255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g7abd8edd11_0_15"/>
          <p:cNvSpPr txBox="1"/>
          <p:nvPr/>
        </p:nvSpPr>
        <p:spPr>
          <a:xfrm>
            <a:off x="7055025" y="1682325"/>
            <a:ext cx="4983600" cy="5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Through this bar chart, we can see how many complaint cases happened in each year. Number of cases is in a trend of going up by year.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MAX: 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In 2018------2,747,963 case, 13% of total cases.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MIN: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In 2012------1,796,207 cases, 8% of total cases.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