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7" r:id="rId4"/>
    <p:sldId id="257" r:id="rId5"/>
    <p:sldId id="260" r:id="rId6"/>
    <p:sldId id="276" r:id="rId7"/>
    <p:sldId id="262" r:id="rId8"/>
    <p:sldId id="272" r:id="rId9"/>
    <p:sldId id="273" r:id="rId10"/>
    <p:sldId id="278" r:id="rId11"/>
    <p:sldId id="271" r:id="rId12"/>
    <p:sldId id="288" r:id="rId13"/>
    <p:sldId id="285" r:id="rId14"/>
    <p:sldId id="394" r:id="rId15"/>
    <p:sldId id="279" r:id="rId16"/>
    <p:sldId id="274" r:id="rId17"/>
    <p:sldId id="275" r:id="rId18"/>
    <p:sldId id="268" r:id="rId19"/>
    <p:sldId id="269" r:id="rId20"/>
    <p:sldId id="277" r:id="rId21"/>
    <p:sldId id="263" r:id="rId22"/>
    <p:sldId id="265" r:id="rId23"/>
    <p:sldId id="284" r:id="rId24"/>
    <p:sldId id="283" r:id="rId25"/>
    <p:sldId id="266" r:id="rId26"/>
    <p:sldId id="267" r:id="rId27"/>
    <p:sldId id="282" r:id="rId28"/>
    <p:sldId id="259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Cano Muniz" initials="SCM" lastIdx="1" clrIdx="0"/>
  <p:cmAuthor id="2" name="Guest User" initials="G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0000FF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CC118-ACCD-4EBF-9996-1C2F8F65E494}" v="4099" dt="2020-04-02T15:26:18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33" autoAdjust="0"/>
  </p:normalViewPr>
  <p:slideViewPr>
    <p:cSldViewPr snapToGrid="0">
      <p:cViewPr varScale="1">
        <p:scale>
          <a:sx n="158" d="100"/>
          <a:sy n="158" d="100"/>
        </p:scale>
        <p:origin x="144" y="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https://towardsdatascience.com/data-manipulation-in-r-with-dplyr-3095e0867f75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Even if you work alone, it is useful, and it can also be used for text files, e.g. if you use markdown/</a:t>
            </a:r>
            <a:r>
              <a:rPr lang="en-GB" err="1"/>
              <a:t>knitr</a:t>
            </a:r>
            <a:r>
              <a:rPr lang="en-GB"/>
              <a:t>/</a:t>
            </a:r>
            <a:r>
              <a:rPr lang="en-GB" err="1"/>
              <a:t>Sweave</a:t>
            </a:r>
            <a:r>
              <a:rPr lang="en-GB"/>
              <a:t> combos (see Reproducible Research). I use Git with Dropbox to track my progress both for code and reports. </a:t>
            </a:r>
          </a:p>
          <a:p>
            <a:r>
              <a:rPr lang="en-GB"/>
              <a:t>Each project has its own working directory. You can achieve that in bare R, but R studio manages this automatically. </a:t>
            </a:r>
          </a:p>
          <a:p>
            <a:r>
              <a:rPr lang="en-GB"/>
              <a:t>The same goes for your workspace, each project has a separate one. </a:t>
            </a:r>
          </a:p>
          <a:p>
            <a:r>
              <a:rPr lang="en-GB"/>
              <a:t>Source files you had open in re-loaded project will open automatically. </a:t>
            </a:r>
          </a:p>
          <a:p>
            <a:endParaRPr lang="es-ES"/>
          </a:p>
          <a:p>
            <a:pPr marL="0" indent="0">
              <a:buFont typeface="Arial" pitchFamily="34" charset="0"/>
              <a:buNone/>
            </a:pPr>
            <a:r>
              <a:rPr lang="en-US" sz="1200"/>
              <a:t>La </a:t>
            </a:r>
            <a:r>
              <a:rPr lang="en-US" sz="1200" err="1"/>
              <a:t>organizaci</a:t>
            </a:r>
            <a:r>
              <a:rPr lang="es-ES" sz="1200" err="1"/>
              <a:t>ón</a:t>
            </a:r>
            <a:r>
              <a:rPr lang="es-ES" sz="1200"/>
              <a:t> de archivos de forma sistemática permite trabajar de forma dinámica con la información</a:t>
            </a:r>
          </a:p>
          <a:p>
            <a:r>
              <a:rPr lang="en-US" sz="1200" err="1"/>
              <a:t>Carpetas</a:t>
            </a:r>
            <a:r>
              <a:rPr lang="en-US" sz="1200"/>
              <a:t> y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8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1" y="2155283"/>
            <a:ext cx="6928961" cy="584775"/>
          </a:xfrm>
        </p:spPr>
        <p:txBody>
          <a:bodyPr wrap="square">
            <a:spAutoFit/>
          </a:bodyPr>
          <a:lstStyle/>
          <a:p>
            <a:r>
              <a:rPr lang="en-GB" noProof="0" dirty="0">
                <a:solidFill>
                  <a:schemeClr val="bg1">
                    <a:lumMod val="50000"/>
                  </a:schemeClr>
                </a:solidFill>
              </a:rPr>
              <a:t>A grammar for data transformations in R</a:t>
            </a:r>
            <a:endParaRPr lang="en-GB" b="1" noProof="0" dirty="0">
              <a:solidFill>
                <a:schemeClr val="accent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2701823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GB" noProof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Santiago Caño Muñiz, Aaron Weimann, Chris 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Ruis</a:t>
            </a:r>
            <a:endParaRPr lang="en-GB" noProof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118942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4E2F84-B860-45FB-ABFC-E943EA7C95B9}"/>
              </a:ext>
            </a:extLst>
          </p:cNvPr>
          <p:cNvSpPr/>
          <p:nvPr/>
        </p:nvSpPr>
        <p:spPr>
          <a:xfrm>
            <a:off x="1120948" y="3258002"/>
            <a:ext cx="7034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https://aweimann.github.io/floto-lab-learning-bioinformatics/docs/</a:t>
            </a:r>
          </a:p>
        </p:txBody>
      </p: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A607-AAE0-4A88-A6C4-310D272C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F3A9DD-437F-4B7A-B530-51A8523A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229" y="1200150"/>
            <a:ext cx="7529541" cy="2954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9C236-81E9-41CE-80B7-39839155E948}"/>
              </a:ext>
            </a:extLst>
          </p:cNvPr>
          <p:cNvSpPr txBox="1"/>
          <p:nvPr/>
        </p:nvSpPr>
        <p:spPr>
          <a:xfrm>
            <a:off x="807229" y="4291190"/>
            <a:ext cx="744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with a different country and add another select statement at the end to only show active cases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3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919E-83F1-4AE7-9A92-D302C2D1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data with </a:t>
            </a:r>
            <a:r>
              <a:rPr lang="en-US" dirty="0" err="1"/>
              <a:t>summarise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3200-22B6-4310-B193-FEB239C9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4255911" cy="3394472"/>
          </a:xfrm>
        </p:spPr>
        <p:txBody>
          <a:bodyPr>
            <a:normAutofit/>
          </a:bodyPr>
          <a:lstStyle/>
          <a:p>
            <a:r>
              <a:rPr lang="en-GB" sz="2400" dirty="0"/>
              <a:t>summarise(.data, ...)</a:t>
            </a:r>
          </a:p>
          <a:p>
            <a:r>
              <a:rPr lang="en-GB" sz="2400" dirty="0"/>
              <a:t>Compute table of summaries.</a:t>
            </a:r>
            <a:br>
              <a:rPr lang="en-GB" sz="2400" dirty="0"/>
            </a:br>
            <a:r>
              <a:rPr lang="en-GB" sz="2400" dirty="0"/>
              <a:t>e.g. summarise(mpg, mean(</a:t>
            </a:r>
            <a:r>
              <a:rPr lang="en-GB" sz="2400" dirty="0" err="1"/>
              <a:t>cty</a:t>
            </a:r>
            <a:r>
              <a:rPr lang="en-GB" sz="2400" dirty="0"/>
              <a:t>))</a:t>
            </a:r>
          </a:p>
          <a:p>
            <a:r>
              <a:rPr lang="en-GB" sz="2400" dirty="0"/>
              <a:t>Name the summary variable by using summarise(mpg, </a:t>
            </a:r>
            <a:r>
              <a:rPr lang="en-GB" sz="2400" dirty="0" err="1"/>
              <a:t>mean_cty</a:t>
            </a:r>
            <a:r>
              <a:rPr lang="en-GB" sz="2400" dirty="0"/>
              <a:t> = mean(</a:t>
            </a:r>
            <a:r>
              <a:rPr lang="en-GB" sz="2400" dirty="0" err="1"/>
              <a:t>cty</a:t>
            </a:r>
            <a:r>
              <a:rPr lang="en-GB" sz="2400" dirty="0"/>
              <a:t>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B58D8-3D22-468B-AFEB-4D349C88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046" y="980744"/>
            <a:ext cx="3763987" cy="23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E13-156D-4300-9BF2-FD7F0FC7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data and summarizing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3ABD-C397-4BD3-B197-57CEB27EE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476044" cy="3597627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Use </a:t>
            </a:r>
            <a:r>
              <a:rPr lang="en-GB" sz="2400" dirty="0" err="1"/>
              <a:t>group_by</a:t>
            </a:r>
            <a:r>
              <a:rPr lang="en-GB" sz="2400" dirty="0"/>
              <a:t>() to create a "grouped" copy of a table.</a:t>
            </a:r>
          </a:p>
          <a:p>
            <a:r>
              <a:rPr lang="en-GB" sz="2400" dirty="0" err="1"/>
              <a:t>dplyr</a:t>
            </a:r>
            <a:r>
              <a:rPr lang="en-GB" sz="2400" dirty="0"/>
              <a:t> functions will manipulate each "group" separately and then combine the results. </a:t>
            </a:r>
            <a:r>
              <a:rPr lang="en-GB" sz="2400" dirty="0" err="1"/>
              <a:t>group_by</a:t>
            </a:r>
            <a:r>
              <a:rPr lang="en-GB" sz="2400" dirty="0"/>
              <a:t>(mpg, </a:t>
            </a:r>
            <a:r>
              <a:rPr lang="en-GB" sz="2400" dirty="0" err="1"/>
              <a:t>drv</a:t>
            </a:r>
            <a:r>
              <a:rPr lang="en-GB" sz="2400" dirty="0"/>
              <a:t>) %&gt;%</a:t>
            </a:r>
            <a:br>
              <a:rPr lang="en-GB" sz="2400" dirty="0"/>
            </a:br>
            <a:r>
              <a:rPr lang="en-GB" sz="2400" dirty="0"/>
              <a:t>   summarise(</a:t>
            </a:r>
            <a:r>
              <a:rPr lang="en-GB" sz="2400" dirty="0" err="1"/>
              <a:t>avg</a:t>
            </a:r>
            <a:r>
              <a:rPr lang="en-GB" sz="2400" dirty="0"/>
              <a:t> = mean(</a:t>
            </a:r>
            <a:r>
              <a:rPr lang="en-GB" sz="2400" dirty="0" err="1"/>
              <a:t>cty</a:t>
            </a:r>
            <a:r>
              <a:rPr lang="en-GB" sz="2400" dirty="0"/>
              <a:t>))</a:t>
            </a:r>
          </a:p>
          <a:p>
            <a:r>
              <a:rPr lang="en-GB" sz="2400" dirty="0"/>
              <a:t>Can also group by more than one column: get all unique combinations</a:t>
            </a:r>
            <a:br>
              <a:rPr lang="en-GB" sz="2400" dirty="0"/>
            </a:br>
            <a:r>
              <a:rPr lang="en-GB" sz="2400" dirty="0" err="1"/>
              <a:t>group_by</a:t>
            </a:r>
            <a:r>
              <a:rPr lang="en-GB" sz="2400" dirty="0"/>
              <a:t>(mpg, manufacturer, year)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C9AA-02F0-4F89-BD2E-E344D5D6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46" y="1063229"/>
            <a:ext cx="3390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D5F-C4EA-4ED7-AA91-CB51D5B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3C6-232B-4A25-B5C4-C744E941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C8BE5-BF13-4E2F-B078-78FA52B8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1" y="1205974"/>
            <a:ext cx="7817556" cy="1691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9978B2-97D7-4B80-9534-05104E56BB4E}"/>
              </a:ext>
            </a:extLst>
          </p:cNvPr>
          <p:cNvSpPr txBox="1"/>
          <p:nvPr/>
        </p:nvSpPr>
        <p:spPr>
          <a:xfrm>
            <a:off x="581378" y="2952044"/>
            <a:ext cx="750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if you don’t use the ignore.na = T in the </a:t>
            </a:r>
            <a:r>
              <a:rPr lang="en-US" dirty="0" err="1"/>
              <a:t>summarise</a:t>
            </a:r>
            <a:r>
              <a:rPr lang="en-US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with a different demographic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19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operations using pipes</a:t>
            </a:r>
            <a:endParaRPr lang="en-GB" noProof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Moving  A </a:t>
            </a:r>
            <a:r>
              <a:rPr lang="en-US" sz="1400" b="1" dirty="0">
                <a:solidFill>
                  <a:schemeClr val="accent2"/>
                </a:solidFill>
                <a:latin typeface="+mj-lt"/>
              </a:rPr>
              <a:t>%&gt;%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</a:t>
            </a:r>
            <a:endParaRPr lang="en-US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1F1B5F-CAD6-4746-81C1-6A8EBF2390B9}"/>
              </a:ext>
            </a:extLst>
          </p:cNvPr>
          <p:cNvSpPr txBox="1">
            <a:spLocks/>
          </p:cNvSpPr>
          <p:nvPr/>
        </p:nvSpPr>
        <p:spPr>
          <a:xfrm>
            <a:off x="481053" y="2283716"/>
            <a:ext cx="3343796" cy="2545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The %&gt;% operator</a:t>
            </a:r>
          </a:p>
          <a:p>
            <a:r>
              <a:rPr lang="en-GB" sz="1200" dirty="0">
                <a:solidFill>
                  <a:schemeClr val="tx1"/>
                </a:solidFill>
              </a:rPr>
              <a:t>One of the most useful and powerful elements of R.
</a:t>
            </a:r>
            <a:r>
              <a:rPr lang="en-US" sz="1200" dirty="0">
                <a:solidFill>
                  <a:schemeClr val="tx1"/>
                </a:solidFill>
              </a:rPr>
              <a:t>The operator ¨%&gt;% </a:t>
            </a:r>
            <a:r>
              <a:rPr lang="en-GB" sz="1200" dirty="0">
                <a:solidFill>
                  <a:schemeClr val="tx1"/>
                </a:solidFill>
              </a:rPr>
              <a:t>helps structure the code and minimizes the creation of "transitional variables.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Requires package </a:t>
            </a:r>
            <a:r>
              <a:rPr lang="en-GB" sz="1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GB" sz="1200" dirty="0">
                <a:solidFill>
                  <a:schemeClr val="tx1"/>
                </a:solidFill>
              </a:rPr>
              <a:t> o </a:t>
            </a:r>
            <a:r>
              <a:rPr lang="en-GB" sz="1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GB" sz="1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1200" dirty="0">
                <a:solidFill>
                  <a:schemeClr val="tx1"/>
                </a:solidFill>
              </a:rPr>
              <a:t>The basic idea: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%&gt;% 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%&gt;% f %&gt;% g %&gt;% 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h(g(f(x)))</a:t>
            </a:r>
            <a:endParaRPr lang="en-GB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9A165470-26DC-4C32-9F88-89B6F49D17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79167"/>
            <a:ext cx="756717" cy="8765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15428E-A645-4759-993E-06D1325FDCC2}"/>
              </a:ext>
            </a:extLst>
          </p:cNvPr>
          <p:cNvSpPr/>
          <p:nvPr/>
        </p:nvSpPr>
        <p:spPr>
          <a:xfrm>
            <a:off x="4307183" y="2355726"/>
            <a:ext cx="454483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Object %&gt;% 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function</a:t>
            </a:r>
            <a:r>
              <a:rPr lang="es-E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1(.)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%&gt;%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function2(.) -&gt;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result</a:t>
            </a:r>
            <a:endParaRPr lang="es-E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5D6789-8B42-451C-A897-71B3BE319D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26436" y="1851673"/>
            <a:ext cx="1008115" cy="1008110"/>
          </a:xfrm>
          <a:prstGeom prst="bentConnector3">
            <a:avLst>
              <a:gd name="adj1" fmla="val 99551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597238-FE57-4B83-8603-F35233EC3D2A}"/>
              </a:ext>
            </a:extLst>
          </p:cNvPr>
          <p:cNvSpPr txBox="1"/>
          <p:nvPr/>
        </p:nvSpPr>
        <p:spPr>
          <a:xfrm>
            <a:off x="4967926" y="1667004"/>
            <a:ext cx="155851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57899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D5F-C4EA-4ED7-AA91-CB51D5B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3C6-232B-4A25-B5C4-C744E941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7068B-D5B3-471C-861C-CB9B3C4B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32565" cy="1938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F9E326-2311-40D2-8230-20A3A9EF2908}"/>
              </a:ext>
            </a:extLst>
          </p:cNvPr>
          <p:cNvSpPr/>
          <p:nvPr/>
        </p:nvSpPr>
        <p:spPr>
          <a:xfrm>
            <a:off x="722488" y="3220135"/>
            <a:ext cx="796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another select statement at the end to only show active cases  and recovered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97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FA7CEA-69A5-4EDE-BA70-9BE498D3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75" y="2996946"/>
            <a:ext cx="5413988" cy="148884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5020091" cy="1133479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0BFA2-A6D6-4E42-B542-89A1521F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3750609" cy="857250"/>
          </a:xfrm>
        </p:spPr>
        <p:txBody>
          <a:bodyPr>
            <a:normAutofit/>
          </a:bodyPr>
          <a:lstStyle/>
          <a:p>
            <a:r>
              <a:rPr lang="en-US" dirty="0" err="1"/>
              <a:t>tidyr</a:t>
            </a:r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8730"/>
            <a:ext cx="4448591" cy="387477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35EF-A769-426B-90BE-819D3DBC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93" y="1632204"/>
            <a:ext cx="2674723" cy="2729484"/>
          </a:xfrm>
        </p:spPr>
        <p:txBody>
          <a:bodyPr anchor="ctr">
            <a:no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Each variable must have its own column.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Each observation must have its own row.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Each value must have its own cell.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8E0E1-7075-43A9-B062-821A85933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861" y="509238"/>
            <a:ext cx="1683406" cy="182483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756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F82A-F676-4CEE-9AC1-AE1F91F5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Untidy data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F4F9279E-C5CA-4A17-BB16-BF4F76CC4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86193"/>
              </p:ext>
            </p:extLst>
          </p:nvPr>
        </p:nvGraphicFramePr>
        <p:xfrm>
          <a:off x="1527332" y="1780684"/>
          <a:ext cx="6089334" cy="25648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72704">
                  <a:extLst>
                    <a:ext uri="{9D8B030D-6E8A-4147-A177-3AD203B41FA5}">
                      <a16:colId xmlns:a16="http://schemas.microsoft.com/office/drawing/2014/main" val="3889647485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4081241644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923742798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  <a:endParaRPr lang="en-GB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939832287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Afghanistan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745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2666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69870955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37737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80488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83476454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China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212258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213766</a:t>
                      </a:r>
                      <a:endParaRPr lang="en-GB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00009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86B3-1497-4CFE-B0E3-39978168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tables longer with </a:t>
            </a:r>
            <a:r>
              <a:rPr lang="en-US" dirty="0" err="1"/>
              <a:t>pivot_longer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0E91-FE75-45F8-A45D-A67317FA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812800"/>
          </a:xfrm>
        </p:spPr>
        <p:txBody>
          <a:bodyPr>
            <a:normAutofit/>
          </a:bodyPr>
          <a:lstStyle/>
          <a:p>
            <a:r>
              <a:rPr lang="en-US" sz="1800" dirty="0" err="1"/>
              <a:t>pivot_longer</a:t>
            </a:r>
            <a:r>
              <a:rPr lang="en-US" sz="1800" dirty="0"/>
              <a:t>(data, cols, </a:t>
            </a:r>
            <a:r>
              <a:rPr lang="en-US" sz="1800" dirty="0" err="1"/>
              <a:t>names_to</a:t>
            </a:r>
            <a:r>
              <a:rPr lang="en-US" sz="1800" dirty="0"/>
              <a:t> = “name”, </a:t>
            </a:r>
            <a:r>
              <a:rPr lang="en-US" sz="1800" dirty="0" err="1"/>
              <a:t>values_to</a:t>
            </a:r>
            <a:r>
              <a:rPr lang="en-US" sz="1800" dirty="0"/>
              <a:t> = “values”)</a:t>
            </a:r>
            <a:r>
              <a:rPr lang="en-GB" sz="1800" dirty="0"/>
              <a:t> e.g.</a:t>
            </a:r>
            <a:br>
              <a:rPr lang="en-GB" sz="1800" dirty="0"/>
            </a:br>
            <a:r>
              <a:rPr lang="en-GB" sz="1800" dirty="0" err="1"/>
              <a:t>pivot_longer</a:t>
            </a:r>
            <a:r>
              <a:rPr lang="en-GB" sz="1800" dirty="0"/>
              <a:t>(data, `1999`:`2000`, </a:t>
            </a:r>
            <a:r>
              <a:rPr lang="en-GB" sz="1800" dirty="0" err="1"/>
              <a:t>names_to</a:t>
            </a:r>
            <a:r>
              <a:rPr lang="en-GB" sz="1800" dirty="0"/>
              <a:t> = “year”, </a:t>
            </a:r>
            <a:r>
              <a:rPr lang="en-GB" sz="1800" dirty="0" err="1"/>
              <a:t>values_to</a:t>
            </a:r>
            <a:r>
              <a:rPr lang="en-GB" sz="1800" dirty="0"/>
              <a:t> = “cases”)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F2F89-D579-45F8-8EBF-884C9153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22" y="833262"/>
            <a:ext cx="72580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5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584-190E-44E2-BCDE-A500F0FC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tables wider with </a:t>
            </a:r>
            <a:r>
              <a:rPr lang="en-US" dirty="0" err="1"/>
              <a:t>pivot_wider</a:t>
            </a:r>
            <a:r>
              <a:rPr lang="en-US" dirty="0"/>
              <a:t>()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1E7A4-4997-4E89-B536-A559F3A4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81" y="1114029"/>
            <a:ext cx="5642926" cy="252505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89EB1C-5657-41CD-BAD6-45BD0B6D513E}"/>
              </a:ext>
            </a:extLst>
          </p:cNvPr>
          <p:cNvSpPr txBox="1">
            <a:spLocks/>
          </p:cNvSpPr>
          <p:nvPr/>
        </p:nvSpPr>
        <p:spPr>
          <a:xfrm>
            <a:off x="457200" y="3962400"/>
            <a:ext cx="82296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pivot_wider</a:t>
            </a:r>
            <a:r>
              <a:rPr lang="en-US" sz="1800" dirty="0"/>
              <a:t>(data, cols, </a:t>
            </a:r>
            <a:r>
              <a:rPr lang="en-US" sz="1800" dirty="0" err="1"/>
              <a:t>names_from</a:t>
            </a:r>
            <a:r>
              <a:rPr lang="en-US" sz="1800" dirty="0"/>
              <a:t> = name, </a:t>
            </a:r>
            <a:r>
              <a:rPr lang="en-US" sz="1800" dirty="0" err="1"/>
              <a:t>values_from</a:t>
            </a:r>
            <a:r>
              <a:rPr lang="en-US" sz="1800" dirty="0"/>
              <a:t> = value)</a:t>
            </a:r>
            <a:r>
              <a:rPr lang="en-GB" sz="1800" dirty="0"/>
              <a:t> e.g.</a:t>
            </a:r>
            <a:br>
              <a:rPr lang="en-GB" sz="1800" dirty="0"/>
            </a:br>
            <a:r>
              <a:rPr lang="en-GB" sz="1800" dirty="0" err="1"/>
              <a:t>pivot_wider</a:t>
            </a:r>
            <a:r>
              <a:rPr lang="en-GB" sz="1800" dirty="0"/>
              <a:t>(data, </a:t>
            </a:r>
            <a:r>
              <a:rPr lang="en-GB" sz="1800" dirty="0" err="1"/>
              <a:t>names_from</a:t>
            </a:r>
            <a:r>
              <a:rPr lang="en-GB" sz="1800" dirty="0"/>
              <a:t> = key, </a:t>
            </a:r>
            <a:r>
              <a:rPr lang="en-GB" sz="1800" dirty="0" err="1"/>
              <a:t>values_from</a:t>
            </a:r>
            <a:r>
              <a:rPr lang="en-GB" sz="1800" dirty="0"/>
              <a:t> = count)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440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6620-088F-4AAF-AF32-7B9798BF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 in Excel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0291-05E4-476C-94C7-F0E604D1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39320-20D5-4C16-ACD4-0E190C19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2" y="1116234"/>
            <a:ext cx="5395177" cy="34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7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AC0AB-F9A4-4493-8D75-BA120BC0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8" y="2769572"/>
            <a:ext cx="2828249" cy="1983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EBD5F-FB91-46DE-8397-43CE49FA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2844-92EA-432C-AA97-30E13C29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710" y="1200151"/>
            <a:ext cx="4380089" cy="3394472"/>
          </a:xfrm>
        </p:spPr>
        <p:txBody>
          <a:bodyPr>
            <a:normAutofit/>
          </a:bodyPr>
          <a:lstStyle/>
          <a:p>
            <a:r>
              <a:rPr lang="en-US" sz="2400" dirty="0"/>
              <a:t>Two tables may contain complementary information</a:t>
            </a:r>
          </a:p>
          <a:p>
            <a:r>
              <a:rPr lang="en-US" sz="2400" dirty="0"/>
              <a:t>Combine information in two tables into to one</a:t>
            </a:r>
          </a:p>
          <a:p>
            <a:r>
              <a:rPr lang="en-US" sz="2400" dirty="0"/>
              <a:t>Needs a shared column</a:t>
            </a:r>
          </a:p>
          <a:p>
            <a:endParaRPr lang="en-US" sz="2400" dirty="0"/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B0F26-5881-425D-A9E6-7F0D810B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18" y="1018074"/>
            <a:ext cx="24193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A0D8-9729-4795-9799-62AFBA85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2DD59-4735-4436-88B5-819313AD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338254"/>
            <a:ext cx="6696075" cy="2667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875A-A644-4402-8219-819F0A11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30133" cy="1272116"/>
          </a:xfrm>
        </p:spPr>
        <p:txBody>
          <a:bodyPr>
            <a:noAutofit/>
          </a:bodyPr>
          <a:lstStyle/>
          <a:p>
            <a:r>
              <a:rPr lang="en-GB" sz="2400" dirty="0" err="1"/>
              <a:t>inner_join</a:t>
            </a:r>
            <a:r>
              <a:rPr lang="en-GB" sz="2400" dirty="0"/>
              <a:t>(x, y, by = NULL)</a:t>
            </a:r>
          </a:p>
          <a:p>
            <a:r>
              <a:rPr lang="en-GB" sz="2400" dirty="0"/>
              <a:t>Retain only rows with matches.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FC3A4A-5323-430E-A831-2FD459E2209E}"/>
              </a:ext>
            </a:extLst>
          </p:cNvPr>
          <p:cNvSpPr txBox="1">
            <a:spLocks/>
          </p:cNvSpPr>
          <p:nvPr/>
        </p:nvSpPr>
        <p:spPr>
          <a:xfrm>
            <a:off x="4656666" y="1133145"/>
            <a:ext cx="4030133" cy="1272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Identifies matching columns automatically “by”</a:t>
            </a:r>
          </a:p>
          <a:p>
            <a:r>
              <a:rPr lang="en-GB" sz="2400" dirty="0"/>
              <a:t>Will suffix duplicate names</a:t>
            </a:r>
          </a:p>
        </p:txBody>
      </p:sp>
    </p:spTree>
    <p:extLst>
      <p:ext uri="{BB962C8B-B14F-4D97-AF65-F5344CB8AC3E}">
        <p14:creationId xmlns:p14="http://schemas.microsoft.com/office/powerpoint/2010/main" val="216678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D8B7-DBA4-4929-8A10-AC1DAB88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1B7E2B-EA69-47BF-B8E8-D7D020F0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139993"/>
            <a:ext cx="5534025" cy="27241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1FA1D7-2C2C-4D09-897D-2804B1288396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full_join</a:t>
            </a:r>
            <a:r>
              <a:rPr lang="en-GB" sz="2400" dirty="0"/>
              <a:t>(x, y, by = NULL, copy=FALSE, suffix=c(“.</a:t>
            </a:r>
            <a:r>
              <a:rPr lang="en-GB" sz="2400" dirty="0" err="1"/>
              <a:t>x”,“.y</a:t>
            </a:r>
            <a:r>
              <a:rPr lang="en-GB" sz="2400" dirty="0"/>
              <a:t>”),...)</a:t>
            </a:r>
          </a:p>
          <a:p>
            <a:r>
              <a:rPr lang="en-GB" sz="2400" dirty="0"/>
              <a:t>Join data. Retain all values, all rows.</a:t>
            </a:r>
          </a:p>
        </p:txBody>
      </p:sp>
    </p:spTree>
    <p:extLst>
      <p:ext uri="{BB962C8B-B14F-4D97-AF65-F5344CB8AC3E}">
        <p14:creationId xmlns:p14="http://schemas.microsoft.com/office/powerpoint/2010/main" val="194188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9086-372B-4D96-89A6-0283E015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0C665-6ADF-4AA8-90DA-3A710106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F3235-086B-499F-BA04-559084DC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42153"/>
            <a:ext cx="8178800" cy="3310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F7309D-0A33-4A70-8656-B7ED9442944B}"/>
              </a:ext>
            </a:extLst>
          </p:cNvPr>
          <p:cNvSpPr txBox="1"/>
          <p:nvPr/>
        </p:nvSpPr>
        <p:spPr>
          <a:xfrm>
            <a:off x="592669" y="4487336"/>
            <a:ext cx="549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if we replace </a:t>
            </a:r>
            <a:r>
              <a:rPr lang="en-US" dirty="0" err="1"/>
              <a:t>inner_join</a:t>
            </a:r>
            <a:r>
              <a:rPr lang="en-US" dirty="0"/>
              <a:t> with </a:t>
            </a:r>
            <a:r>
              <a:rPr lang="en-US" dirty="0" err="1"/>
              <a:t>full_join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7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C15D-1E5F-4891-B394-6294B068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and right joins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0832-F6FC-4559-AA3F-3CDE2ACD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00151"/>
            <a:ext cx="3707184" cy="3394472"/>
          </a:xfrm>
        </p:spPr>
        <p:txBody>
          <a:bodyPr>
            <a:normAutofit/>
          </a:bodyPr>
          <a:lstStyle/>
          <a:p>
            <a:r>
              <a:rPr lang="en-GB" sz="2400" dirty="0" err="1"/>
              <a:t>left_join</a:t>
            </a:r>
            <a:r>
              <a:rPr lang="en-GB" sz="2400" dirty="0"/>
              <a:t>(x, y, b = NULL)</a:t>
            </a:r>
          </a:p>
          <a:p>
            <a:r>
              <a:rPr lang="en-GB" sz="2400" dirty="0"/>
              <a:t>Join matching values from y to x.</a:t>
            </a:r>
          </a:p>
          <a:p>
            <a:r>
              <a:rPr lang="en-GB" sz="2400" dirty="0"/>
              <a:t>Retain all values in y</a:t>
            </a:r>
          </a:p>
          <a:p>
            <a:r>
              <a:rPr lang="en-GB" sz="2400" dirty="0" err="1"/>
              <a:t>left_join</a:t>
            </a:r>
            <a:r>
              <a:rPr lang="en-GB" sz="2400" dirty="0"/>
              <a:t>(x, y, b = NULL)</a:t>
            </a:r>
          </a:p>
          <a:p>
            <a:r>
              <a:rPr lang="en-GB" sz="2400" dirty="0"/>
              <a:t>Join matching values from x to 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CFEA4-37ED-4476-8CF4-E40E5B75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85" y="980501"/>
            <a:ext cx="4256250" cy="1959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D17F0-E5D9-47B6-B6C6-C4499937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85" y="3003371"/>
            <a:ext cx="4818311" cy="18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3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2AF7-1017-4481-BC08-0BB06533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joy(ns)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B140-8C24-49B2-A90A-1C6F0C9D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B0E02-DF4E-4379-8192-960E055B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19212"/>
            <a:ext cx="8143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A6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A0299-244C-4C07-BACF-ED7BA96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22" y="464010"/>
            <a:ext cx="1960404" cy="35959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  <a:latin typeface="+mj-lt"/>
              </a:rPr>
              <a:t>Cheat sheet</a:t>
            </a:r>
            <a:br>
              <a:rPr lang="en-US" sz="2700" dirty="0">
                <a:solidFill>
                  <a:srgbClr val="FFFFFF"/>
                </a:solidFill>
                <a:latin typeface="+mj-lt"/>
              </a:rPr>
            </a:br>
            <a:r>
              <a:rPr lang="en-US" sz="2700" dirty="0" err="1">
                <a:solidFill>
                  <a:srgbClr val="FFFFFF"/>
                </a:solidFill>
                <a:latin typeface="+mj-lt"/>
              </a:rPr>
              <a:t>dplyr</a:t>
            </a:r>
            <a:endParaRPr lang="en-US" sz="27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015" y="363474"/>
            <a:ext cx="6096762" cy="429310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CDDB0-4E4B-4595-B0E7-F7C2424E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-342" r="-2046" b="887"/>
          <a:stretch/>
        </p:blipFill>
        <p:spPr>
          <a:xfrm>
            <a:off x="732187" y="464010"/>
            <a:ext cx="5482346" cy="40741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5503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AEC66-88CA-40C3-8743-AF2DC56C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22" y="464010"/>
            <a:ext cx="1960404" cy="35959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Cheat sheet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 err="1">
                <a:solidFill>
                  <a:srgbClr val="FFFFFF"/>
                </a:solidFill>
              </a:rPr>
              <a:t>dplyr</a:t>
            </a:r>
            <a:endParaRPr lang="en-US" sz="27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015" y="363474"/>
            <a:ext cx="6096762" cy="429310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10137F-8C87-4846-B896-F691BF263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967"/>
          <a:stretch/>
        </p:blipFill>
        <p:spPr>
          <a:xfrm>
            <a:off x="732188" y="706903"/>
            <a:ext cx="5372416" cy="36062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778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61AA-1F2E-4369-85C9-F86DC60A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6EB9-6F4D-425E-8EB1-5F12551C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797778" cy="3394472"/>
          </a:xfrm>
        </p:spPr>
        <p:txBody>
          <a:bodyPr>
            <a:normAutofit/>
          </a:bodyPr>
          <a:lstStyle/>
          <a:p>
            <a:r>
              <a:rPr lang="en-US" sz="2400" dirty="0"/>
              <a:t>Chapter 5 Data Transformations</a:t>
            </a:r>
          </a:p>
          <a:p>
            <a:r>
              <a:rPr lang="en-US" sz="2400" dirty="0"/>
              <a:t>Chapter 12 Tidy data</a:t>
            </a:r>
          </a:p>
          <a:p>
            <a:r>
              <a:rPr lang="en-US" sz="2400" dirty="0"/>
              <a:t>Chapter 13 Relational data</a:t>
            </a:r>
          </a:p>
          <a:p>
            <a:r>
              <a:rPr lang="en-US" sz="2400" dirty="0"/>
              <a:t>Cheat sheets for </a:t>
            </a:r>
            <a:r>
              <a:rPr lang="en-US" sz="2400" dirty="0" err="1"/>
              <a:t>tidyr</a:t>
            </a:r>
            <a:r>
              <a:rPr lang="en-US" sz="2400" dirty="0"/>
              <a:t>, </a:t>
            </a:r>
            <a:r>
              <a:rPr lang="en-US" sz="2400" dirty="0" err="1"/>
              <a:t>dplyr</a:t>
            </a:r>
            <a:r>
              <a:rPr lang="en-US" sz="2400" dirty="0"/>
              <a:t>, ggplot2 and many more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667FA-3389-4FC1-94B9-16799412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70" y="1082222"/>
            <a:ext cx="2482813" cy="363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8567-2BE5-4394-9612-360A734E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tables so far in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B245-FCED-4E37-B00F-C1F28D86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 R</a:t>
            </a:r>
          </a:p>
          <a:p>
            <a:pPr lvl="1"/>
            <a:r>
              <a:rPr lang="en-US" sz="1800" dirty="0"/>
              <a:t>Selecting: </a:t>
            </a:r>
            <a:r>
              <a:rPr lang="en-US" sz="1800" dirty="0" err="1"/>
              <a:t>mpg$manufacturer</a:t>
            </a:r>
            <a:endParaRPr lang="en-US" sz="1800" dirty="0"/>
          </a:p>
          <a:p>
            <a:pPr lvl="1"/>
            <a:r>
              <a:rPr lang="en-US" sz="1800" dirty="0"/>
              <a:t>Sorting: </a:t>
            </a:r>
            <a:r>
              <a:rPr lang="en-US" sz="1800" dirty="0" err="1"/>
              <a:t>memPotDT</a:t>
            </a:r>
            <a:r>
              <a:rPr lang="en-US" sz="1800" dirty="0"/>
              <a:t>[order(Measurement1)]</a:t>
            </a:r>
          </a:p>
          <a:p>
            <a:pPr lvl="1"/>
            <a:r>
              <a:rPr lang="en-US" sz="1800" dirty="0"/>
              <a:t>Merging: </a:t>
            </a:r>
            <a:r>
              <a:rPr lang="en-GB" sz="1800" dirty="0"/>
              <a:t>merge(</a:t>
            </a:r>
            <a:r>
              <a:rPr lang="en-GB" sz="1800" dirty="0" err="1"/>
              <a:t>memPotDT</a:t>
            </a:r>
            <a:r>
              <a:rPr lang="en-GB" sz="1800" dirty="0"/>
              <a:t>, memPotDT2, by = c("</a:t>
            </a:r>
            <a:r>
              <a:rPr lang="en-GB" sz="1800" dirty="0" err="1"/>
              <a:t>Cell_type</a:t>
            </a:r>
            <a:r>
              <a:rPr lang="en-GB" sz="1800" dirty="0"/>
              <a:t>", "Replicate"))</a:t>
            </a:r>
            <a:endParaRPr lang="en-US" sz="1800" dirty="0"/>
          </a:p>
          <a:p>
            <a:r>
              <a:rPr lang="en-US" sz="2400" dirty="0" err="1"/>
              <a:t>data.table</a:t>
            </a:r>
            <a:endParaRPr lang="en-US" sz="2200" dirty="0"/>
          </a:p>
          <a:p>
            <a:pPr lvl="1"/>
            <a:r>
              <a:rPr lang="en-US" sz="1800" dirty="0"/>
              <a:t>Summarizing: </a:t>
            </a:r>
            <a:r>
              <a:rPr lang="en-GB" sz="1800" dirty="0" err="1"/>
              <a:t>memPotDT</a:t>
            </a:r>
            <a:r>
              <a:rPr lang="en-GB" sz="1800" dirty="0"/>
              <a:t>[, mean(Measurement1)]</a:t>
            </a:r>
            <a:endParaRPr lang="en-US" sz="1800" dirty="0"/>
          </a:p>
          <a:p>
            <a:pPr lvl="1"/>
            <a:r>
              <a:rPr lang="en-US" sz="1800" dirty="0"/>
              <a:t>Filtering: </a:t>
            </a:r>
            <a:r>
              <a:rPr lang="en-GB" sz="1800" dirty="0" err="1"/>
              <a:t>memPotDT</a:t>
            </a:r>
            <a:r>
              <a:rPr lang="en-GB" sz="1800" dirty="0"/>
              <a:t>[Measurement1 &gt; 2.5 &amp; Measurement2 &gt; 2.5]</a:t>
            </a:r>
            <a:endParaRPr lang="en-US" sz="1800" dirty="0"/>
          </a:p>
          <a:p>
            <a:pPr lvl="1"/>
            <a:r>
              <a:rPr lang="en-US" sz="1800" dirty="0"/>
              <a:t>Grouping and summarizing: </a:t>
            </a:r>
            <a:r>
              <a:rPr lang="en-GB" sz="1800" dirty="0" err="1"/>
              <a:t>memPotDT</a:t>
            </a:r>
            <a:r>
              <a:rPr lang="en-GB" sz="1800" dirty="0"/>
              <a:t>[, mean(Measurement1), by = .(</a:t>
            </a:r>
            <a:r>
              <a:rPr lang="en-GB" sz="1800" dirty="0" err="1"/>
              <a:t>Cell_type</a:t>
            </a:r>
            <a:r>
              <a:rPr lang="en-GB" sz="1800" dirty="0"/>
              <a:t>, </a:t>
            </a:r>
            <a:r>
              <a:rPr lang="en-GB" sz="1800" dirty="0" err="1"/>
              <a:t>Day_of_experiment</a:t>
            </a:r>
            <a:r>
              <a:rPr lang="en-GB" sz="1800" dirty="0"/>
              <a:t>)</a:t>
            </a:r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394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1DA5-4E03-45AD-B420-D887F4F7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60B9-C652-475C-B790-D847497B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314267" cy="3394472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Pick observations by their values (filter()).</a:t>
            </a:r>
          </a:p>
          <a:p>
            <a:r>
              <a:rPr lang="en-GB" sz="2400" dirty="0"/>
              <a:t>Pick variables by their names (select()).</a:t>
            </a:r>
          </a:p>
          <a:p>
            <a:r>
              <a:rPr lang="en-GB" sz="2400" dirty="0"/>
              <a:t>Create new variables with functions of existing variables (mutate()).</a:t>
            </a:r>
          </a:p>
          <a:p>
            <a:r>
              <a:rPr lang="en-GB" sz="2400" dirty="0"/>
              <a:t>Collapse many values down to a single summary (summarise()).</a:t>
            </a:r>
          </a:p>
          <a:p>
            <a:r>
              <a:rPr lang="en-GB" sz="2400" dirty="0"/>
              <a:t>Group data and do the same transformations on groups (</a:t>
            </a:r>
            <a:r>
              <a:rPr lang="en-GB" sz="2400" dirty="0" err="1"/>
              <a:t>group_by</a:t>
            </a:r>
            <a:r>
              <a:rPr lang="en-GB" sz="2400" dirty="0"/>
              <a:t>())</a:t>
            </a:r>
          </a:p>
          <a:p>
            <a:r>
              <a:rPr lang="en-GB" sz="2400" dirty="0"/>
              <a:t>Re-arranging data in tables (</a:t>
            </a:r>
            <a:r>
              <a:rPr lang="en-GB" sz="2400" dirty="0" err="1"/>
              <a:t>pivot_longer</a:t>
            </a:r>
            <a:r>
              <a:rPr lang="en-GB" sz="2400" dirty="0"/>
              <a:t>(), </a:t>
            </a:r>
            <a:r>
              <a:rPr lang="en-GB" sz="2400" dirty="0" err="1"/>
              <a:t>pivot_wider</a:t>
            </a:r>
            <a:r>
              <a:rPr lang="en-GB" sz="2400" dirty="0"/>
              <a:t>())</a:t>
            </a:r>
          </a:p>
          <a:p>
            <a:r>
              <a:rPr lang="en-GB" sz="2400" dirty="0"/>
              <a:t>Merge tables using joins (</a:t>
            </a:r>
            <a:r>
              <a:rPr lang="en-GB" sz="2400" dirty="0" err="1"/>
              <a:t>inner_join</a:t>
            </a:r>
            <a:r>
              <a:rPr lang="en-GB" sz="2400" dirty="0"/>
              <a:t>(), </a:t>
            </a:r>
            <a:r>
              <a:rPr lang="en-GB" sz="2400" dirty="0" err="1"/>
              <a:t>full_join</a:t>
            </a:r>
            <a:r>
              <a:rPr lang="en-GB" sz="2400" dirty="0"/>
              <a:t>() </a:t>
            </a:r>
            <a:r>
              <a:rPr lang="en-GB" sz="2400" dirty="0" err="1"/>
              <a:t>left_join</a:t>
            </a:r>
            <a:r>
              <a:rPr lang="en-GB" sz="2400" dirty="0"/>
              <a:t>(), </a:t>
            </a:r>
            <a:r>
              <a:rPr lang="en-GB" sz="2400" dirty="0" err="1"/>
              <a:t>right_join</a:t>
            </a:r>
            <a:r>
              <a:rPr lang="en-GB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531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6448-A28A-4FA8-8971-3CFDD4E6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tx1"/>
                </a:solidFill>
                <a:latin typeface="+mj-lt"/>
              </a:rPr>
              <a:t>dplyr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96E83-F47E-41DB-9608-9426FDAEE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995" r="2" b="12032"/>
          <a:stretch/>
        </p:blipFill>
        <p:spPr>
          <a:xfrm>
            <a:off x="621506" y="1369219"/>
            <a:ext cx="7893844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B4CB-B6A0-425E-9D83-AE3DCF82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0060"/>
            <a:ext cx="5518150" cy="1049584"/>
          </a:xfrm>
        </p:spPr>
        <p:txBody>
          <a:bodyPr anchor="t">
            <a:normAutofit/>
          </a:bodyPr>
          <a:lstStyle/>
          <a:p>
            <a:r>
              <a:rPr lang="en-US" sz="3000" dirty="0"/>
              <a:t>Filtering rows using filter()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DC62-3FC9-4129-8D87-23D2DE7D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95786"/>
            <a:ext cx="3407429" cy="3066062"/>
          </a:xfrm>
        </p:spPr>
        <p:txBody>
          <a:bodyPr>
            <a:normAutofit/>
          </a:bodyPr>
          <a:lstStyle/>
          <a:p>
            <a:r>
              <a:rPr lang="en-GB" sz="2000" dirty="0"/>
              <a:t>filter(.data, ...) Extract rows that meet logical criteria. </a:t>
            </a:r>
          </a:p>
          <a:p>
            <a:r>
              <a:rPr lang="en-GB" sz="2000" dirty="0"/>
              <a:t>For example </a:t>
            </a:r>
            <a:br>
              <a:rPr lang="en-GB" sz="2000" dirty="0"/>
            </a:br>
            <a:r>
              <a:rPr lang="en-GB" sz="2000" dirty="0"/>
              <a:t>filter(mpg,  </a:t>
            </a:r>
            <a:r>
              <a:rPr lang="en-GB" sz="2000" dirty="0" err="1"/>
              <a:t>cty</a:t>
            </a:r>
            <a:r>
              <a:rPr lang="en-GB" sz="2000" dirty="0"/>
              <a:t> &gt; 20)</a:t>
            </a:r>
          </a:p>
          <a:p>
            <a:r>
              <a:rPr lang="en-GB" sz="2000" dirty="0"/>
              <a:t>Supports unlimited number of filters: filter(.data, filter1, filter2, filter3)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695A3-7ECD-481D-9458-C3FD94F1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078" y="1197196"/>
            <a:ext cx="4479272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7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2F7E-5BBA-4BF4-921B-70DC753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6B14-5D3A-4160-A8F1-BE401E55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550356" cy="3163005"/>
          </a:xfrm>
        </p:spPr>
        <p:txBody>
          <a:bodyPr>
            <a:normAutofit/>
          </a:bodyPr>
          <a:lstStyle/>
          <a:p>
            <a:r>
              <a:rPr lang="en-US" sz="2400" dirty="0"/>
              <a:t>Filter also supports more complicated filter conditions</a:t>
            </a:r>
          </a:p>
          <a:p>
            <a:r>
              <a:rPr lang="en-US" sz="2400" dirty="0"/>
              <a:t>filter(data, condition1, condition2) is the same as filter(condition1 &amp; condition2)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7BA59-10F4-4738-ABFD-7E03C754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05" y="1149197"/>
            <a:ext cx="4568395" cy="22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87AD-BE1A-4E03-8A70-AF51DFF1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and adding columns with mutate()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A021-DB0D-470C-AF0C-DF0FCFDE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159526"/>
            <a:ext cx="4492979" cy="3350386"/>
          </a:xfrm>
        </p:spPr>
        <p:txBody>
          <a:bodyPr>
            <a:normAutofit/>
          </a:bodyPr>
          <a:lstStyle/>
          <a:p>
            <a:r>
              <a:rPr lang="en-GB" sz="2400" dirty="0"/>
              <a:t>mutate(.data, ...)</a:t>
            </a:r>
          </a:p>
          <a:p>
            <a:r>
              <a:rPr lang="en-GB" sz="2400" dirty="0"/>
              <a:t>Compute new column(s) e.g.</a:t>
            </a:r>
            <a:br>
              <a:rPr lang="en-GB" sz="2400" dirty="0"/>
            </a:br>
            <a:r>
              <a:rPr lang="en-GB" sz="2400" dirty="0"/>
              <a:t>mutate(mpg, </a:t>
            </a:r>
            <a:r>
              <a:rPr lang="en-GB" sz="2400" dirty="0" err="1"/>
              <a:t>cty_cyl</a:t>
            </a:r>
            <a:r>
              <a:rPr lang="en-GB" sz="2400" dirty="0"/>
              <a:t> = </a:t>
            </a:r>
            <a:r>
              <a:rPr lang="en-GB" sz="2400" dirty="0" err="1"/>
              <a:t>cty</a:t>
            </a:r>
            <a:r>
              <a:rPr lang="en-GB" sz="2400" dirty="0"/>
              <a:t>/</a:t>
            </a:r>
            <a:r>
              <a:rPr lang="en-GB" sz="2400" dirty="0" err="1"/>
              <a:t>cyl</a:t>
            </a:r>
            <a:r>
              <a:rPr lang="en-GB" sz="2400" dirty="0"/>
              <a:t>)</a:t>
            </a:r>
          </a:p>
          <a:p>
            <a:r>
              <a:rPr lang="en-GB" sz="2400" dirty="0"/>
              <a:t>Is based on existing fields in the data table</a:t>
            </a:r>
          </a:p>
          <a:p>
            <a:r>
              <a:rPr lang="en-GB" sz="2400" dirty="0"/>
              <a:t>Can also replace columns e.g.</a:t>
            </a:r>
            <a:br>
              <a:rPr lang="en-GB" sz="2400" dirty="0"/>
            </a:br>
            <a:r>
              <a:rPr lang="en-GB" sz="2400" dirty="0"/>
              <a:t>mutate(mpg, </a:t>
            </a:r>
            <a:r>
              <a:rPr lang="en-GB" sz="2400" dirty="0" err="1"/>
              <a:t>cty</a:t>
            </a:r>
            <a:r>
              <a:rPr lang="en-GB" sz="2400" dirty="0"/>
              <a:t> = </a:t>
            </a:r>
            <a:r>
              <a:rPr lang="en-GB" sz="2400" dirty="0" err="1"/>
              <a:t>cty</a:t>
            </a:r>
            <a:r>
              <a:rPr lang="en-GB" sz="2400" dirty="0"/>
              <a:t>/1.7)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21F85-6120-4304-911C-EB0E4180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81" y="1063229"/>
            <a:ext cx="3549846" cy="20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0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B5DA-12EA-40E5-B004-FF24027E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 with select()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E80A-2825-4ECA-913B-6FA11026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357511" cy="3394472"/>
          </a:xfrm>
        </p:spPr>
        <p:txBody>
          <a:bodyPr>
            <a:normAutofit/>
          </a:bodyPr>
          <a:lstStyle/>
          <a:p>
            <a:r>
              <a:rPr lang="en-GB" sz="2400" dirty="0"/>
              <a:t>select(.data, ...)</a:t>
            </a:r>
          </a:p>
          <a:p>
            <a:r>
              <a:rPr lang="en-GB" sz="2400" dirty="0"/>
              <a:t>Extract columns as a table e.g. select(mpg, model, year)</a:t>
            </a:r>
          </a:p>
          <a:p>
            <a:r>
              <a:rPr lang="en-GB" sz="2400" dirty="0"/>
              <a:t>Also supports ranges:</a:t>
            </a:r>
            <a:br>
              <a:rPr lang="en-GB" sz="2400" dirty="0"/>
            </a:br>
            <a:r>
              <a:rPr lang="en-GB" sz="2400" dirty="0"/>
              <a:t>select(mpg, </a:t>
            </a:r>
            <a:r>
              <a:rPr lang="en-GB" sz="2400" dirty="0" err="1"/>
              <a:t>manufacturer:year</a:t>
            </a:r>
            <a:r>
              <a:rPr lang="en-GB" sz="2400" dirty="0"/>
              <a:t>)</a:t>
            </a:r>
          </a:p>
          <a:p>
            <a:r>
              <a:rPr lang="en-GB" sz="2400" dirty="0"/>
              <a:t>And unselecting</a:t>
            </a:r>
            <a:br>
              <a:rPr lang="en-GB" sz="2400" dirty="0"/>
            </a:br>
            <a:r>
              <a:rPr lang="en-GB" sz="2400" dirty="0"/>
              <a:t>select(mpg, -manufacturer)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AF0CE-AA00-44B9-B2EB-0905404F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89" y="1063229"/>
            <a:ext cx="3992604" cy="26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1132</Words>
  <Application>Microsoft Office PowerPoint</Application>
  <PresentationFormat>On-screen Show (16:9)</PresentationFormat>
  <Paragraphs>129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Source Sans Pro Black</vt:lpstr>
      <vt:lpstr>Source Sans Pro Light</vt:lpstr>
      <vt:lpstr>Office Theme</vt:lpstr>
      <vt:lpstr>A grammar for data transformations in R</vt:lpstr>
      <vt:lpstr>Data transformations in Excel</vt:lpstr>
      <vt:lpstr>Working in tables so far in R</vt:lpstr>
      <vt:lpstr>Outline</vt:lpstr>
      <vt:lpstr>dplyr</vt:lpstr>
      <vt:lpstr>Filtering rows using filter()</vt:lpstr>
      <vt:lpstr>Logical operations</vt:lpstr>
      <vt:lpstr>Modifying and adding columns with mutate()</vt:lpstr>
      <vt:lpstr>Selecting columns with select()</vt:lpstr>
      <vt:lpstr>Let’s program</vt:lpstr>
      <vt:lpstr>Summarizing data with summarise()</vt:lpstr>
      <vt:lpstr>Grouping data and summarizing</vt:lpstr>
      <vt:lpstr>Let’s program</vt:lpstr>
      <vt:lpstr>Chaining operations using pipes</vt:lpstr>
      <vt:lpstr>Let’s program</vt:lpstr>
      <vt:lpstr>tidyr</vt:lpstr>
      <vt:lpstr>Untidy data</vt:lpstr>
      <vt:lpstr>Make tables longer with pivot_longer()</vt:lpstr>
      <vt:lpstr>Make tables wider with pivot_wider()</vt:lpstr>
      <vt:lpstr>Intersecting tables</vt:lpstr>
      <vt:lpstr>Joining tables</vt:lpstr>
      <vt:lpstr>Full joins</vt:lpstr>
      <vt:lpstr>Let’s program</vt:lpstr>
      <vt:lpstr>Left and right joins</vt:lpstr>
      <vt:lpstr>All the joy(ns)</vt:lpstr>
      <vt:lpstr>Cheat sheet dplyr</vt:lpstr>
      <vt:lpstr>Cheat sheet dplyr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grammar for data transformations in R</dc:title>
  <dc:creator>Aaron Weimann</dc:creator>
  <cp:lastModifiedBy>Aaron Weimann</cp:lastModifiedBy>
  <cp:revision>16</cp:revision>
  <dcterms:created xsi:type="dcterms:W3CDTF">2020-04-23T15:35:32Z</dcterms:created>
  <dcterms:modified xsi:type="dcterms:W3CDTF">2020-04-24T13:22:29Z</dcterms:modified>
</cp:coreProperties>
</file>