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77" r:id="rId3"/>
    <p:sldId id="452" r:id="rId4"/>
    <p:sldId id="453" r:id="rId5"/>
    <p:sldId id="463" r:id="rId6"/>
    <p:sldId id="410" r:id="rId7"/>
    <p:sldId id="454" r:id="rId8"/>
    <p:sldId id="455" r:id="rId9"/>
    <p:sldId id="456" r:id="rId10"/>
    <p:sldId id="457" r:id="rId11"/>
    <p:sldId id="462" r:id="rId12"/>
    <p:sldId id="370" r:id="rId13"/>
    <p:sldId id="459" r:id="rId14"/>
    <p:sldId id="460" r:id="rId15"/>
    <p:sldId id="415" r:id="rId16"/>
    <p:sldId id="461" r:id="rId17"/>
    <p:sldId id="38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42A"/>
    <a:srgbClr val="B97A3A"/>
    <a:srgbClr val="000000"/>
    <a:srgbClr val="FCFCFC"/>
    <a:srgbClr val="8A15FE"/>
    <a:srgbClr val="D4B2F5"/>
    <a:srgbClr val="525068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88993" autoAdjust="0"/>
  </p:normalViewPr>
  <p:slideViewPr>
    <p:cSldViewPr snapToGrid="0">
      <p:cViewPr varScale="1">
        <p:scale>
          <a:sx n="191" d="100"/>
          <a:sy n="191" d="100"/>
        </p:scale>
        <p:origin x="930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initab.com/blog/adventures-in-statistics/the-danger-of-overfitting-regression-model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vs Fitted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The plot gives an idea of whether there is any curvature in the data. If the line is strongly curved, a quadratic or other model may be better.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-Location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The plot is used to check if the variance is constant (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the standard deviation among the residuals appears to be about constant). Fitted Vs root of(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standadise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residuals )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vs Leverage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plot is used to check to see if there were any overly influential points .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Q-Q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plot is to check whether the residuals are normally distributed.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should mention the assumptions of the linear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Entities are not to be multiplied without necessity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1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Problem 1:</a:t>
            </a:r>
            <a:r>
              <a:rPr lang="en-US" dirty="0"/>
              <a:t> Every time you add a predictor to a model, the R-squared increases, even if due to chance alone. It never decreases. Consequently, a model with more terms may appear to have a better fit simply because it has more terms.</a:t>
            </a:r>
          </a:p>
          <a:p>
            <a:r>
              <a:rPr lang="en-US" b="1" dirty="0"/>
              <a:t>Problem 2:</a:t>
            </a:r>
            <a:r>
              <a:rPr lang="en-US" dirty="0"/>
              <a:t> If a model has too many predictors and higher order polynomials, it begins to model the random noise in the data. This condition is known as </a:t>
            </a:r>
            <a:r>
              <a:rPr lang="en-US" dirty="0">
                <a:hlinkClick r:id="rId3"/>
              </a:rPr>
              <a:t>overfitting the model</a:t>
            </a:r>
            <a:r>
              <a:rPr lang="en-US" dirty="0"/>
              <a:t> and it produces misleadingly high R-squared values and a lessened ability to make predictions.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1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4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140.png"/><Relationship Id="rId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42" y="3040586"/>
            <a:ext cx="6606602" cy="584775"/>
          </a:xfr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Wrap-up: Stats in R</a:t>
            </a:r>
            <a:endParaRPr lang="en-GB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742" y="3512984"/>
            <a:ext cx="4590378" cy="314668"/>
          </a:xfrm>
        </p:spPr>
        <p:txBody>
          <a:bodyPr>
            <a:spAutoFit/>
          </a:bodyPr>
          <a:lstStyle/>
          <a:p>
            <a:pPr algn="l"/>
            <a:r>
              <a:rPr lang="en-GB" noProof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Aaron Weimann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1776" y="3930103"/>
            <a:ext cx="4490344" cy="41565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05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7717-9277-41E0-AB47-AAE3A9DF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regression line</a:t>
            </a:r>
            <a:endParaRPr lang="en-GB" dirty="0"/>
          </a:p>
        </p:txBody>
      </p:sp>
      <p:pic>
        <p:nvPicPr>
          <p:cNvPr id="7" name="Content Placeholder 6" descr="A close up of a white wall&#10;&#10;Description automatically generated">
            <a:extLst>
              <a:ext uri="{FF2B5EF4-FFF2-40B4-BE49-F238E27FC236}">
                <a16:creationId xmlns:a16="http://schemas.microsoft.com/office/drawing/2014/main" id="{17664C83-CAA1-4FD1-9C76-0962A835B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60" y="1209713"/>
            <a:ext cx="3653218" cy="260770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07AA23-86AA-4177-8B87-0F638790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45" y="3883120"/>
            <a:ext cx="5278333" cy="87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7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AE96-3837-41FE-9B32-2607E7E1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geometry for linear models</a:t>
            </a:r>
            <a:endParaRPr lang="en-GB" dirty="0"/>
          </a:p>
        </p:txBody>
      </p:sp>
      <p:pic>
        <p:nvPicPr>
          <p:cNvPr id="6" name="Content Placeholder 5" descr="A close up of a white wall&#10;&#10;Description automatically generated">
            <a:extLst>
              <a:ext uri="{FF2B5EF4-FFF2-40B4-BE49-F238E27FC236}">
                <a16:creationId xmlns:a16="http://schemas.microsoft.com/office/drawing/2014/main" id="{C3AAC8F3-5F4D-49C9-83F5-480D8D257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60" y="1149844"/>
            <a:ext cx="3779153" cy="269759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A9463C-3E78-4CB2-B332-8163CABFC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98" y="3962086"/>
            <a:ext cx="6154404" cy="97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0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/>
              <a:t>Multiple regression</a:t>
            </a:r>
            <a:endParaRPr lang="en-GB" noProof="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Family grows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Title 13">
            <a:extLst>
              <a:ext uri="{FF2B5EF4-FFF2-40B4-BE49-F238E27FC236}">
                <a16:creationId xmlns:a16="http://schemas.microsoft.com/office/drawing/2014/main" id="{547297C1-E636-4574-A37B-A1E1838CEC9E}"/>
              </a:ext>
            </a:extLst>
          </p:cNvPr>
          <p:cNvSpPr txBox="1">
            <a:spLocks/>
          </p:cNvSpPr>
          <p:nvPr/>
        </p:nvSpPr>
        <p:spPr>
          <a:xfrm>
            <a:off x="566758" y="1445287"/>
            <a:ext cx="2304256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Hypothesis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FA9AB8F-4CD2-403B-9EDF-E0B89315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58" y="1977572"/>
            <a:ext cx="8159539" cy="8717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We suspect there's more parameters (</a:t>
            </a:r>
            <a:r>
              <a:rPr lang="en-GB" sz="1800" i="1" noProof="0" dirty="0"/>
              <a:t>Xi, </a:t>
            </a:r>
            <a:r>
              <a:rPr lang="en-GB" sz="1800" i="1" noProof="0" dirty="0" err="1"/>
              <a:t>Xj</a:t>
            </a:r>
            <a:r>
              <a:rPr lang="en-GB" sz="1800" i="1" noProof="0" dirty="0"/>
              <a:t>)</a:t>
            </a:r>
            <a:r>
              <a:rPr lang="en-GB" sz="1800" dirty="0"/>
              <a:t> that might condition the variability of </a:t>
            </a:r>
            <a:r>
              <a:rPr lang="en-GB" sz="1800" i="1" noProof="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3BE03B-4DDC-41F2-8BC6-FBA5EEB3EC1D}"/>
                  </a:ext>
                </a:extLst>
              </p:cNvPr>
              <p:cNvSpPr/>
              <p:nvPr/>
            </p:nvSpPr>
            <p:spPr>
              <a:xfrm>
                <a:off x="1295065" y="3666232"/>
                <a:ext cx="640080" cy="483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3BE03B-4DDC-41F2-8BC6-FBA5EEB3E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65" y="3666232"/>
                <a:ext cx="640080" cy="483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C35377B-13BE-4B80-B53E-91BF3C4BFD13}"/>
                  </a:ext>
                </a:extLst>
              </p:cNvPr>
              <p:cNvSpPr/>
              <p:nvPr/>
            </p:nvSpPr>
            <p:spPr>
              <a:xfrm>
                <a:off x="636511" y="2561384"/>
                <a:ext cx="640080" cy="483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C35377B-13BE-4B80-B53E-91BF3C4BF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11" y="2561384"/>
                <a:ext cx="640080" cy="483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011DF3-EFE5-4922-AD6E-9BCA65480DAD}"/>
                  </a:ext>
                </a:extLst>
              </p:cNvPr>
              <p:cNvSpPr/>
              <p:nvPr/>
            </p:nvSpPr>
            <p:spPr>
              <a:xfrm>
                <a:off x="1935145" y="2561384"/>
                <a:ext cx="640080" cy="483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011DF3-EFE5-4922-AD6E-9BCA65480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145" y="2561384"/>
                <a:ext cx="640080" cy="483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349DE9-71B5-45C1-A6EC-36DFF39B23D0}"/>
              </a:ext>
            </a:extLst>
          </p:cNvPr>
          <p:cNvCxnSpPr>
            <a:stCxn id="11" idx="2"/>
            <a:endCxn id="3" idx="0"/>
          </p:cNvCxnSpPr>
          <p:nvPr/>
        </p:nvCxnSpPr>
        <p:spPr>
          <a:xfrm rot="16200000" flipH="1">
            <a:off x="975213" y="3026339"/>
            <a:ext cx="621231" cy="6585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3554D2C-FEFC-45DD-A440-E6F0D92287D4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 rot="5400000">
            <a:off x="1624530" y="3035576"/>
            <a:ext cx="621231" cy="64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F15A4F-30E5-40BC-9BCC-9399B894403C}"/>
              </a:ext>
            </a:extLst>
          </p:cNvPr>
          <p:cNvCxnSpPr>
            <a:cxnSpLocks/>
          </p:cNvCxnSpPr>
          <p:nvPr/>
        </p:nvCxnSpPr>
        <p:spPr>
          <a:xfrm>
            <a:off x="3900744" y="2831378"/>
            <a:ext cx="658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5FB1156-6A46-43E5-A0C1-EBA2ABE2F23C}"/>
                  </a:ext>
                </a:extLst>
              </p:cNvPr>
              <p:cNvSpPr/>
              <p:nvPr/>
            </p:nvSpPr>
            <p:spPr>
              <a:xfrm>
                <a:off x="3919218" y="3666232"/>
                <a:ext cx="640080" cy="483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5FB1156-6A46-43E5-A0C1-EBA2ABE2F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218" y="3666232"/>
                <a:ext cx="640080" cy="483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E634FA-5A1C-4E77-9C7D-80901A1E5A49}"/>
                  </a:ext>
                </a:extLst>
              </p:cNvPr>
              <p:cNvSpPr/>
              <p:nvPr/>
            </p:nvSpPr>
            <p:spPr>
              <a:xfrm>
                <a:off x="3260664" y="2561384"/>
                <a:ext cx="640080" cy="483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E634FA-5A1C-4E77-9C7D-80901A1E5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664" y="2561384"/>
                <a:ext cx="640080" cy="483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CB9A31-6C9F-4EA1-8EEA-E306E11F68D3}"/>
                  </a:ext>
                </a:extLst>
              </p:cNvPr>
              <p:cNvSpPr/>
              <p:nvPr/>
            </p:nvSpPr>
            <p:spPr>
              <a:xfrm>
                <a:off x="4559298" y="2561384"/>
                <a:ext cx="640080" cy="483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CB9A31-6C9F-4EA1-8EEA-E306E11F6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98" y="2561384"/>
                <a:ext cx="640080" cy="483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B9D8906-93BE-4804-B7C4-7317B54C4A6E}"/>
              </a:ext>
            </a:extLst>
          </p:cNvPr>
          <p:cNvCxnSpPr>
            <a:stCxn id="29" idx="2"/>
            <a:endCxn id="28" idx="0"/>
          </p:cNvCxnSpPr>
          <p:nvPr/>
        </p:nvCxnSpPr>
        <p:spPr>
          <a:xfrm rot="16200000" flipH="1">
            <a:off x="3599366" y="3026339"/>
            <a:ext cx="621231" cy="6585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5783A68-FEC6-4CDA-8F21-ADF7D8DE6BCB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rot="5400000">
            <a:off x="4248683" y="3035576"/>
            <a:ext cx="621231" cy="640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3F465D7-8B49-4FA1-B640-39B79CBD5BDC}"/>
                  </a:ext>
                </a:extLst>
              </p:cNvPr>
              <p:cNvSpPr/>
              <p:nvPr/>
            </p:nvSpPr>
            <p:spPr>
              <a:xfrm>
                <a:off x="6706828" y="3669781"/>
                <a:ext cx="640080" cy="483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3F465D7-8B49-4FA1-B640-39B79CBD5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828" y="3669781"/>
                <a:ext cx="640080" cy="4836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FE420B2-47CD-4318-BEF0-B289D572ED55}"/>
                  </a:ext>
                </a:extLst>
              </p:cNvPr>
              <p:cNvSpPr/>
              <p:nvPr/>
            </p:nvSpPr>
            <p:spPr>
              <a:xfrm>
                <a:off x="6699324" y="2534143"/>
                <a:ext cx="640080" cy="483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FE420B2-47CD-4318-BEF0-B289D572E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324" y="2534143"/>
                <a:ext cx="640080" cy="483617"/>
              </a:xfrm>
              <a:prstGeom prst="rect">
                <a:avLst/>
              </a:prstGeom>
              <a:blipFill>
                <a:blip r:embed="rId6"/>
                <a:stretch>
                  <a:fillRect l="-9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145BD08-A660-4B12-A29C-DF93EEC851B2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 rot="16200000" flipH="1">
            <a:off x="6697106" y="3340018"/>
            <a:ext cx="652021" cy="75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2D8D0507-7522-450D-AB9D-27350E7B83D1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12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11205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B966-E383-4F90-8D3C-84A0FCAE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C464-631D-49FD-873C-FF85EA095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AACBC-487B-4862-8415-24FDC479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38" y="1200151"/>
            <a:ext cx="4266535" cy="270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B0532-0691-4E29-8DBB-E6BBC49AB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45" y="3938719"/>
            <a:ext cx="8311732" cy="10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9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64EF-7BBE-415C-BDDC-5BE2DAC1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models with Broom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A116D-5D8A-43A7-B612-22CD26FAC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587" y="1882775"/>
            <a:ext cx="2028825" cy="2028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1000B8-7142-42DD-95A4-B7694A51E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98" y="1150556"/>
            <a:ext cx="5864878" cy="3400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D74408-C044-404F-ACDD-A508C8A6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776" y="1063229"/>
            <a:ext cx="2028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3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F5C86304-DEB2-4D6D-935B-D22D1017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84" y="1777327"/>
            <a:ext cx="3531175" cy="2946974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/>
              <a:t>Present results</a:t>
            </a:r>
            <a:endParaRPr lang="en-GB" noProof="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1400" dirty="0"/>
              <a:t>Tables vs images</a:t>
            </a:r>
            <a:endParaRPr lang="en-US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0D6C79-9C4D-4EC0-948A-5B8734429C9B}"/>
              </a:ext>
            </a:extLst>
          </p:cNvPr>
          <p:cNvGraphicFramePr>
            <a:graphicFrameLocks noGrp="1"/>
          </p:cNvGraphicFramePr>
          <p:nvPr/>
        </p:nvGraphicFramePr>
        <p:xfrm>
          <a:off x="621587" y="1838916"/>
          <a:ext cx="3863531" cy="13335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18067">
                  <a:extLst>
                    <a:ext uri="{9D8B030D-6E8A-4147-A177-3AD203B41FA5}">
                      <a16:colId xmlns:a16="http://schemas.microsoft.com/office/drawing/2014/main" val="2365009150"/>
                    </a:ext>
                  </a:extLst>
                </a:gridCol>
                <a:gridCol w="918067">
                  <a:extLst>
                    <a:ext uri="{9D8B030D-6E8A-4147-A177-3AD203B41FA5}">
                      <a16:colId xmlns:a16="http://schemas.microsoft.com/office/drawing/2014/main" val="1295234827"/>
                    </a:ext>
                  </a:extLst>
                </a:gridCol>
                <a:gridCol w="937193">
                  <a:extLst>
                    <a:ext uri="{9D8B030D-6E8A-4147-A177-3AD203B41FA5}">
                      <a16:colId xmlns:a16="http://schemas.microsoft.com/office/drawing/2014/main" val="3245761352"/>
                    </a:ext>
                  </a:extLst>
                </a:gridCol>
                <a:gridCol w="1090204">
                  <a:extLst>
                    <a:ext uri="{9D8B030D-6E8A-4147-A177-3AD203B41FA5}">
                      <a16:colId xmlns:a16="http://schemas.microsoft.com/office/drawing/2014/main" val="41660660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Coef.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2.50%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97.50%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Estimate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180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52.84821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54.08622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53.46721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24727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0.346734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449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195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-0.31676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9694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-0.17377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-0.11688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9071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Weight:Age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4471575"/>
                  </a:ext>
                </a:extLst>
              </a:tr>
            </a:tbl>
          </a:graphicData>
        </a:graphic>
      </p:graphicFrame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69549CE9-75BD-4498-B748-05B78E21E4B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15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348865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FDF4-377F-4B09-8E1F-01D7513F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model of case numbers</a:t>
            </a:r>
            <a:endParaRPr lang="en-GB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EE216D-8566-404B-9A4F-53785C2E2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417" y="1113566"/>
            <a:ext cx="3625841" cy="258816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6C8796-E6AE-414F-8334-E7CB07241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26" y="3928475"/>
            <a:ext cx="6236536" cy="10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2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/>
              <a:t>Compare models/divergence</a:t>
            </a:r>
            <a:endParaRPr lang="en-GB" noProof="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Regularization and Information Criteria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452AA0-C52C-46AE-B3ED-E45CEF4A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0" y="1464373"/>
            <a:ext cx="5219366" cy="2314514"/>
          </a:xfrm>
        </p:spPr>
        <p:txBody>
          <a:bodyPr>
            <a:noAutofit/>
          </a:bodyPr>
          <a:lstStyle/>
          <a:p>
            <a:endParaRPr lang="en-GB" noProof="0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Determination coefficient: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For normo-linear models only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Don't discount the number of parameters</a:t>
            </a:r>
          </a:p>
          <a:p>
            <a:endParaRPr lang="en-GB" noProof="0" dirty="0">
              <a:solidFill>
                <a:schemeClr val="tx1"/>
              </a:solidFill>
            </a:endParaRPr>
          </a:p>
          <a:p>
            <a:endParaRPr lang="en-GB" noProof="0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Akaike Information Criterion </a:t>
            </a:r>
            <a:r>
              <a:rPr lang="en-GB" noProof="0" dirty="0">
                <a:solidFill>
                  <a:schemeClr val="tx1"/>
                </a:solidFill>
              </a:rPr>
              <a:t>(AIC):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Probability of measured values relative to the theoretical model
Penalizes complex models</a:t>
            </a:r>
            <a:endParaRPr lang="en-GB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1D0836-FAA3-4CDE-A0CD-668D567A258E}"/>
                  </a:ext>
                </a:extLst>
              </p:cNvPr>
              <p:cNvSpPr txBox="1"/>
              <p:nvPr/>
            </p:nvSpPr>
            <p:spPr>
              <a:xfrm>
                <a:off x="6051009" y="3113939"/>
                <a:ext cx="255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AIC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s-E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e>
                          <m:r>
                            <a:rPr lang="en-GB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1D0836-FAA3-4CDE-A0CD-668D567A2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009" y="3113939"/>
                <a:ext cx="2558521" cy="276999"/>
              </a:xfrm>
              <a:prstGeom prst="rect">
                <a:avLst/>
              </a:prstGeom>
              <a:blipFill>
                <a:blip r:embed="rId3"/>
                <a:stretch>
                  <a:fillRect l="-716" t="-222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1BDC5EA-BDBC-4A9A-BD3D-FB091138E5ED}"/>
              </a:ext>
            </a:extLst>
          </p:cNvPr>
          <p:cNvSpPr/>
          <p:nvPr/>
        </p:nvSpPr>
        <p:spPr>
          <a:xfrm>
            <a:off x="602356" y="3797020"/>
            <a:ext cx="8198495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m4, m5, 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k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nrow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4000"/>
                </a:solidFill>
                <a:latin typeface="Courier New" panose="02070309020205020404" pitchFamily="49" charset="0"/>
              </a:rPr>
              <a:t>%$%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.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000" dirty="0">
                <a:solidFill>
                  <a:srgbClr val="8000FF"/>
                </a:solidFill>
                <a:latin typeface="Courier New" panose="02070309020205020404" pitchFamily="49" charset="0"/>
              </a:rPr>
              <a:t>order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AIC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] 	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If K ~ log(n), then AIC = BIC</a:t>
            </a:r>
            <a:endParaRPr lang="en-US" sz="1000" dirty="0"/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&gt;    df      AIC</a:t>
            </a:r>
          </a:p>
          <a:p>
            <a:r>
              <a:rPr lang="en-US" sz="1000" b="1" dirty="0">
                <a:solidFill>
                  <a:srgbClr val="00B050"/>
                </a:solidFill>
                <a:latin typeface="Courier New" panose="02070309020205020404" pitchFamily="49" charset="0"/>
              </a:rPr>
              <a:t>m5    7 	10720.20</a:t>
            </a:r>
            <a:endParaRPr lang="en-US" sz="1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</a:rPr>
              <a:t>m4   10  	10740.47</a:t>
            </a:r>
          </a:p>
          <a:p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22447-E65D-4A9C-9F1D-05DFB13C5020}"/>
                  </a:ext>
                </a:extLst>
              </p:cNvPr>
              <p:cNvSpPr txBox="1"/>
              <p:nvPr/>
            </p:nvSpPr>
            <p:spPr>
              <a:xfrm>
                <a:off x="4535966" y="1777327"/>
                <a:ext cx="4264885" cy="672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822447-E65D-4A9C-9F1D-05DFB13C5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66" y="1777327"/>
                <a:ext cx="4264885" cy="672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02849D3-DA76-4ABD-AD90-1376E5C46DD4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17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24569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/>
              <a:t>Linear models</a:t>
            </a:r>
            <a:endParaRPr lang="en-GB" noProof="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1400" dirty="0"/>
              <a:t>Simple explanations for complicated relationships</a:t>
            </a:r>
            <a:endParaRPr lang="es-E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Title 13">
            <a:extLst>
              <a:ext uri="{FF2B5EF4-FFF2-40B4-BE49-F238E27FC236}">
                <a16:creationId xmlns:a16="http://schemas.microsoft.com/office/drawing/2014/main" id="{EA29C338-007B-4900-86A4-0E0BB1E62302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1362535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Hypothesis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C68C566-12E2-4EF8-BB41-DBC44B01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89" y="1712233"/>
            <a:ext cx="4002511" cy="363558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Weight is linked to obesity in a linear fashion</a:t>
            </a:r>
            <a:endParaRPr lang="en-GB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86B212-7BD7-42FB-A721-169D53E9AD83}"/>
                  </a:ext>
                </a:extLst>
              </p:cNvPr>
              <p:cNvSpPr txBox="1"/>
              <p:nvPr/>
            </p:nvSpPr>
            <p:spPr>
              <a:xfrm>
                <a:off x="621941" y="2212524"/>
                <a:ext cx="226895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/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/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86B212-7BD7-42FB-A721-169D53E9A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1" y="2212524"/>
                <a:ext cx="2268954" cy="617861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870D417-8DF2-48D0-948E-8DE817FE2D9A}"/>
                  </a:ext>
                </a:extLst>
              </p:cNvPr>
              <p:cNvSpPr/>
              <p:nvPr/>
            </p:nvSpPr>
            <p:spPr>
              <a:xfrm>
                <a:off x="7413149" y="1535518"/>
                <a:ext cx="640080" cy="4836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870D417-8DF2-48D0-948E-8DE817FE2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49" y="1535518"/>
                <a:ext cx="640080" cy="483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9550B2-471D-424B-84AD-626111833399}"/>
                  </a:ext>
                </a:extLst>
              </p:cNvPr>
              <p:cNvSpPr/>
              <p:nvPr/>
            </p:nvSpPr>
            <p:spPr>
              <a:xfrm>
                <a:off x="5314743" y="1535519"/>
                <a:ext cx="640080" cy="48361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9550B2-471D-424B-84AD-626111833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43" y="1535519"/>
                <a:ext cx="640080" cy="483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BF8C0C-D153-4C34-9FFD-EC43704D9439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954823" y="1777327"/>
            <a:ext cx="145832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B70351-6BAA-4C4E-890F-7BCD09921906}"/>
                  </a:ext>
                </a:extLst>
              </p:cNvPr>
              <p:cNvSpPr txBox="1"/>
              <p:nvPr/>
            </p:nvSpPr>
            <p:spPr>
              <a:xfrm>
                <a:off x="6101661" y="1397018"/>
                <a:ext cx="1164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B70351-6BAA-4C4E-890F-7BCD09921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661" y="1397018"/>
                <a:ext cx="1164649" cy="276999"/>
              </a:xfrm>
              <a:prstGeom prst="rect">
                <a:avLst/>
              </a:prstGeom>
              <a:blipFill>
                <a:blip r:embed="rId5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02EC60EB-D155-43E7-9B02-79F00ED4984F}"/>
              </a:ext>
            </a:extLst>
          </p:cNvPr>
          <p:cNvSpPr/>
          <p:nvPr/>
        </p:nvSpPr>
        <p:spPr>
          <a:xfrm>
            <a:off x="569489" y="3166109"/>
            <a:ext cx="353249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library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data.table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d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fread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“Datasets/</a:t>
            </a:r>
            <a:r>
              <a:rPr lang="en-GB" sz="1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brownfat</a:t>
            </a:r>
            <a:r>
              <a:rPr lang="en-GB" sz="1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lm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BMI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~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Weight, </a:t>
            </a:r>
            <a:r>
              <a:rPr lang="en-GB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Formula Y ~ X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</a:p>
          <a:p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GB" sz="1000" dirty="0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GB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GB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FA448FDD-A5D9-41FF-A97A-0F71334B7D10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2</a:t>
            </a:fld>
            <a:endParaRPr lang="en-US" sz="1100" b="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AF7798-2FC5-41D2-B838-25E321BC0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882" y="2222057"/>
            <a:ext cx="3527475" cy="25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5718-D6D8-4A6E-A382-7FFA973F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Oxford stringency level vs. number of cases</a:t>
            </a:r>
            <a:endParaRPr lang="en-GB" dirty="0"/>
          </a:p>
        </p:txBody>
      </p:sp>
      <p:pic>
        <p:nvPicPr>
          <p:cNvPr id="6" name="Content Placeholder 5" descr="A close up of a white wall&#10;&#10;Description automatically generated">
            <a:extLst>
              <a:ext uri="{FF2B5EF4-FFF2-40B4-BE49-F238E27FC236}">
                <a16:creationId xmlns:a16="http://schemas.microsoft.com/office/drawing/2014/main" id="{5B89C7E2-966A-4206-9212-CF1115C18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76" y="1227952"/>
            <a:ext cx="3560134" cy="254125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9C712A-259C-42C1-833D-9C06F49A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47" y="3769210"/>
            <a:ext cx="5130767" cy="11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5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6CE9-BF68-41B8-9A91-6F5993BA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linear model of case numbers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D154C0-F520-4091-91B3-05E29CF21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07" y="3427015"/>
            <a:ext cx="8229600" cy="1389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9C0E7-26DA-4071-A3CC-561BB517D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64" y="1222370"/>
            <a:ext cx="4533671" cy="2242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D7E01-898C-4870-B582-322953D6E35B}"/>
              </a:ext>
            </a:extLst>
          </p:cNvPr>
          <p:cNvSpPr txBox="1"/>
          <p:nvPr/>
        </p:nvSpPr>
        <p:spPr>
          <a:xfrm>
            <a:off x="6838835" y="2856330"/>
            <a:ext cx="199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of </a:t>
            </a:r>
            <a:br>
              <a:rPr lang="en-US" dirty="0"/>
            </a:br>
            <a:r>
              <a:rPr lang="en-US" dirty="0"/>
              <a:t>determination R^2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B5FC5-1EB0-4740-9A9E-869B35A5D5F2}"/>
              </a:ext>
            </a:extLst>
          </p:cNvPr>
          <p:cNvSpPr txBox="1"/>
          <p:nvPr/>
        </p:nvSpPr>
        <p:spPr>
          <a:xfrm>
            <a:off x="6838835" y="2293494"/>
            <a:ext cx="188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independent</a:t>
            </a:r>
            <a:br>
              <a:rPr lang="en-US" dirty="0"/>
            </a:br>
            <a:r>
              <a:rPr lang="en-US" dirty="0"/>
              <a:t>variable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89200-6108-404F-997E-A5A696E7AF3F}"/>
              </a:ext>
            </a:extLst>
          </p:cNvPr>
          <p:cNvSpPr txBox="1"/>
          <p:nvPr/>
        </p:nvSpPr>
        <p:spPr>
          <a:xfrm>
            <a:off x="6838835" y="1384676"/>
            <a:ext cx="107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 call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31442-E837-44D0-84A8-A9C77F7E518C}"/>
              </a:ext>
            </a:extLst>
          </p:cNvPr>
          <p:cNvSpPr txBox="1"/>
          <p:nvPr/>
        </p:nvSpPr>
        <p:spPr>
          <a:xfrm>
            <a:off x="6838835" y="1721509"/>
            <a:ext cx="1689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of the</a:t>
            </a:r>
          </a:p>
          <a:p>
            <a:r>
              <a:rPr lang="en-US" dirty="0"/>
              <a:t>residuals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1DCD02-B15B-4F58-AD11-8ADB8EF45D8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22994" y="1569342"/>
            <a:ext cx="815841" cy="5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0714A4-3D62-4727-81C6-D40038B8966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72000" y="2044675"/>
            <a:ext cx="226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244677-97DA-40AA-9F5C-4DA8DCBC1440}"/>
              </a:ext>
            </a:extLst>
          </p:cNvPr>
          <p:cNvCxnSpPr>
            <a:cxnSpLocks/>
          </p:cNvCxnSpPr>
          <p:nvPr/>
        </p:nvCxnSpPr>
        <p:spPr>
          <a:xfrm flipH="1">
            <a:off x="6022994" y="2596966"/>
            <a:ext cx="815842" cy="1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E48FD3-65AF-479B-878A-E96F6252C2FE}"/>
              </a:ext>
            </a:extLst>
          </p:cNvPr>
          <p:cNvCxnSpPr>
            <a:cxnSpLocks/>
          </p:cNvCxnSpPr>
          <p:nvPr/>
        </p:nvCxnSpPr>
        <p:spPr>
          <a:xfrm flipH="1">
            <a:off x="6022994" y="3022987"/>
            <a:ext cx="874436" cy="11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63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9525-B1A1-4B30-9816-7675067C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C201-B7C3-4C6E-A1AB-B5DFC74C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D62C2-2EEF-4A2F-89A1-22FECEA7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14" y="2001905"/>
            <a:ext cx="4254424" cy="1790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37FE8-3765-47D0-9086-B2696D8E5152}"/>
              </a:ext>
            </a:extLst>
          </p:cNvPr>
          <p:cNvSpPr txBox="1"/>
          <p:nvPr/>
        </p:nvSpPr>
        <p:spPr>
          <a:xfrm>
            <a:off x="1971162" y="2600852"/>
            <a:ext cx="117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 </a:t>
            </a:r>
            <a:r>
              <a:rPr lang="en-US" sz="3200" dirty="0"/>
              <a:t>=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2103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522D7F-DCFD-4ACC-932B-B686AD7E81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074"/>
          <a:stretch/>
        </p:blipFill>
        <p:spPr>
          <a:xfrm>
            <a:off x="4752000" y="1466344"/>
            <a:ext cx="3924054" cy="182880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6707088" cy="857250"/>
          </a:xfrm>
        </p:spPr>
        <p:txBody>
          <a:bodyPr>
            <a:normAutofit/>
          </a:bodyPr>
          <a:lstStyle/>
          <a:p>
            <a:r>
              <a:rPr lang="en-GB" b="1" dirty="0"/>
              <a:t>Diagnosis of a model</a:t>
            </a:r>
            <a:endParaRPr lang="en-GB" noProof="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1053" y="809874"/>
            <a:ext cx="488303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1400" dirty="0"/>
              <a:t>Data in an uncertain world, perfect knowledge of the uncertainty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B55941F0-D24F-4CFE-A2DF-07D0514F66FF}"/>
              </a:ext>
            </a:extLst>
          </p:cNvPr>
          <p:cNvSpPr txBox="1">
            <a:spLocks/>
          </p:cNvSpPr>
          <p:nvPr/>
        </p:nvSpPr>
        <p:spPr>
          <a:xfrm>
            <a:off x="569490" y="1245042"/>
            <a:ext cx="2528273" cy="53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GB" sz="2000" dirty="0"/>
              <a:t>Residual value</a:t>
            </a:r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DFB838-FD57-4EB5-9394-27D53A128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55" y="3438890"/>
            <a:ext cx="4002511" cy="1198816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Residuals vs Fitted:</a:t>
            </a:r>
            <a:r>
              <a:rPr lang="en-GB" dirty="0">
                <a:solidFill>
                  <a:schemeClr val="tx1"/>
                </a:solidFill>
              </a:rPr>
              <a:t> Shows how residuals are distributed around the fitted values
</a:t>
            </a:r>
            <a:r>
              <a:rPr lang="en-GB" b="1" dirty="0">
                <a:solidFill>
                  <a:schemeClr val="tx1"/>
                </a:solidFill>
              </a:rPr>
              <a:t>Quartiles: </a:t>
            </a:r>
            <a:r>
              <a:rPr lang="en-GB" dirty="0">
                <a:solidFill>
                  <a:schemeClr val="tx1"/>
                </a:solidFill>
              </a:rPr>
              <a:t>Shows if residuals follow a normal distribution</a:t>
            </a:r>
            <a:endParaRPr lang="en-GB" noProof="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E81EB9-4C1B-4DF6-86B5-AFA4E9EF9112}"/>
              </a:ext>
            </a:extLst>
          </p:cNvPr>
          <p:cNvSpPr/>
          <p:nvPr/>
        </p:nvSpPr>
        <p:spPr>
          <a:xfrm>
            <a:off x="8136888" y="1721407"/>
            <a:ext cx="356340" cy="708767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184D50-758E-444C-8A08-E015435495A2}"/>
                  </a:ext>
                </a:extLst>
              </p:cNvPr>
              <p:cNvSpPr txBox="1"/>
              <p:nvPr/>
            </p:nvSpPr>
            <p:spPr>
              <a:xfrm>
                <a:off x="1402124" y="1839448"/>
                <a:ext cx="1873590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̂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184D50-758E-444C-8A08-E01543549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24" y="1839448"/>
                <a:ext cx="1873590" cy="376642"/>
              </a:xfrm>
              <a:prstGeom prst="rect">
                <a:avLst/>
              </a:prstGeom>
              <a:blipFill>
                <a:blip r:embed="rId4"/>
                <a:stretch>
                  <a:fillRect l="-651" t="-17742" r="-4886" b="-30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3928C717-7F3F-4283-ACA6-1940AD09384E}"/>
              </a:ext>
            </a:extLst>
          </p:cNvPr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DD2DBCC-E09A-4A1D-A826-3D95D7436262}" type="slidenum">
              <a:rPr lang="es-HN" sz="1100" b="1"/>
              <a:t>6</a:t>
            </a:fld>
            <a:endParaRPr lang="en-US" sz="11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A1BE94-BBAB-4686-8D4B-60575FF5FD0F}"/>
                  </a:ext>
                </a:extLst>
              </p:cNvPr>
              <p:cNvSpPr txBox="1"/>
              <p:nvPr/>
            </p:nvSpPr>
            <p:spPr>
              <a:xfrm>
                <a:off x="1308104" y="2574242"/>
                <a:ext cx="218399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/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/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A1BE94-BBAB-4686-8D4B-60575FF5F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04" y="2574242"/>
                <a:ext cx="2183996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7E515C-BE36-4832-84E8-B21589127F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12" y="1121698"/>
            <a:ext cx="3290745" cy="2348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6273CD-4119-4B58-802C-039ACF89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the residuals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ABA2F-AA34-4BF7-B3EC-B4CC806A8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7078" y="3433063"/>
            <a:ext cx="6474718" cy="1655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5A5D2-6612-4FBF-87F7-84C7DA2D3130}"/>
              </a:ext>
            </a:extLst>
          </p:cNvPr>
          <p:cNvSpPr txBox="1"/>
          <p:nvPr/>
        </p:nvSpPr>
        <p:spPr>
          <a:xfrm>
            <a:off x="5635484" y="1063229"/>
            <a:ext cx="2269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the distribution </a:t>
            </a:r>
            <a:br>
              <a:rPr lang="en-US" dirty="0"/>
            </a:br>
            <a:r>
              <a:rPr lang="en-US" dirty="0"/>
              <a:t>have a bell shape of </a:t>
            </a:r>
            <a:br>
              <a:rPr lang="en-US" dirty="0"/>
            </a:br>
            <a:r>
              <a:rPr lang="en-US" dirty="0"/>
              <a:t>a normal distribution?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27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639B-EE0A-403C-83B1-2892BAC0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q-q plot of the residuals</a:t>
            </a:r>
            <a:endParaRPr lang="en-GB" dirty="0"/>
          </a:p>
        </p:txBody>
      </p:sp>
      <p:pic>
        <p:nvPicPr>
          <p:cNvPr id="6" name="Content Placeholder 5" descr="A close up of a white wall&#10;&#10;Description automatically generated">
            <a:extLst>
              <a:ext uri="{FF2B5EF4-FFF2-40B4-BE49-F238E27FC236}">
                <a16:creationId xmlns:a16="http://schemas.microsoft.com/office/drawing/2014/main" id="{01253BAD-88B7-4779-AEEA-378F513A2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00" y="1064871"/>
            <a:ext cx="3812006" cy="272104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9E8B75-F345-4F0C-9F2E-17130F96C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14" y="3761957"/>
            <a:ext cx="7588972" cy="1315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D27F97-8B2D-4EAD-AD9E-AFD19F59D150}"/>
              </a:ext>
            </a:extLst>
          </p:cNvPr>
          <p:cNvSpPr txBox="1"/>
          <p:nvPr/>
        </p:nvSpPr>
        <p:spPr>
          <a:xfrm>
            <a:off x="4849113" y="1027598"/>
            <a:ext cx="3517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the quartiles of the residuals</a:t>
            </a:r>
            <a:br>
              <a:rPr lang="en-US" dirty="0"/>
            </a:br>
            <a:r>
              <a:rPr lang="en-US" dirty="0"/>
              <a:t>lies on a straight line corresponding</a:t>
            </a:r>
            <a:br>
              <a:rPr lang="en-US" dirty="0"/>
            </a:br>
            <a:r>
              <a:rPr lang="en-US" dirty="0"/>
              <a:t>to a normal distribution?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3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CC04-B29C-4A28-9ADB-482EED5D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residuals vs the fitted values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3CBCBB-5E6B-4963-8C52-A24F00F73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103" y="3646155"/>
            <a:ext cx="5565794" cy="1249364"/>
          </a:xfrm>
          <a:prstGeom prst="rect">
            <a:avLst/>
          </a:prstGeom>
        </p:spPr>
      </p:pic>
      <p:pic>
        <p:nvPicPr>
          <p:cNvPr id="8" name="Picture 7" descr="A picture containing photo, white&#10;&#10;Description automatically generated">
            <a:extLst>
              <a:ext uri="{FF2B5EF4-FFF2-40B4-BE49-F238E27FC236}">
                <a16:creationId xmlns:a16="http://schemas.microsoft.com/office/drawing/2014/main" id="{5DFB8B8B-FC26-426C-A737-FADB8131E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03" y="1122962"/>
            <a:ext cx="3451144" cy="2463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CABC82-7CA6-46D8-B3CB-F32652CAB474}"/>
              </a:ext>
            </a:extLst>
          </p:cNvPr>
          <p:cNvSpPr txBox="1"/>
          <p:nvPr/>
        </p:nvSpPr>
        <p:spPr>
          <a:xfrm>
            <a:off x="5646556" y="1063229"/>
            <a:ext cx="1708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residuals spread</a:t>
            </a:r>
            <a:br>
              <a:rPr lang="en-US" dirty="0"/>
            </a:br>
            <a:r>
              <a:rPr lang="en-US" dirty="0"/>
              <a:t>evenly on both sides of the</a:t>
            </a:r>
            <a:br>
              <a:rPr lang="en-US" dirty="0"/>
            </a:br>
            <a:r>
              <a:rPr lang="en-US" dirty="0"/>
              <a:t>horizontal </a:t>
            </a:r>
            <a:br>
              <a:rPr lang="en-US" dirty="0"/>
            </a:br>
            <a:r>
              <a:rPr lang="en-US" dirty="0"/>
              <a:t>0-axis?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96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12049</TotalTime>
  <Words>644</Words>
  <Application>Microsoft Office PowerPoint</Application>
  <PresentationFormat>On-screen Show (16:9)</PresentationFormat>
  <Paragraphs>120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Source Sans Pro Light</vt:lpstr>
      <vt:lpstr>Office Theme</vt:lpstr>
      <vt:lpstr>Wrap-up: Stats in R</vt:lpstr>
      <vt:lpstr>Linear models</vt:lpstr>
      <vt:lpstr>Oxford stringency level vs. number of cases</vt:lpstr>
      <vt:lpstr>A linear model of case numbers</vt:lpstr>
      <vt:lpstr>Coefficient of determination</vt:lpstr>
      <vt:lpstr>Diagnosis of a model</vt:lpstr>
      <vt:lpstr>Inspecting the residuals</vt:lpstr>
      <vt:lpstr>A q-q plot of the residuals</vt:lpstr>
      <vt:lpstr>The residuals vs the fitted values</vt:lpstr>
      <vt:lpstr>Plotting the regression line</vt:lpstr>
      <vt:lpstr>A geometry for linear models</vt:lpstr>
      <vt:lpstr>Multiple regression</vt:lpstr>
      <vt:lpstr>More complicated models</vt:lpstr>
      <vt:lpstr>Tidy models with Broom</vt:lpstr>
      <vt:lpstr>Present results</vt:lpstr>
      <vt:lpstr>A better model of case numbers</vt:lpstr>
      <vt:lpstr>Compare models/divergence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Aaron Weimann</cp:lastModifiedBy>
  <cp:revision>50</cp:revision>
  <dcterms:created xsi:type="dcterms:W3CDTF">2014-02-03T20:55:49Z</dcterms:created>
  <dcterms:modified xsi:type="dcterms:W3CDTF">2020-05-01T12:58:15Z</dcterms:modified>
</cp:coreProperties>
</file>