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5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5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766978-1464-402C-B839-AC5383E94C1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C66A2-4C25-40D8-AE70-E923101B43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E860C-8A55-E0C8-F10F-5EC4E35D0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資料表格設計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0B7A91-7D81-210B-76BA-46591D904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3NF+ EER </a:t>
            </a:r>
            <a:r>
              <a:rPr lang="zh-TW" altLang="en-US" dirty="0"/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26256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31118-D847-D32D-1A91-3C1E265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AF82A2-4247-105D-78C5-53DBEF90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06" y="1909016"/>
            <a:ext cx="8625114" cy="4022725"/>
          </a:xfrm>
        </p:spPr>
      </p:pic>
    </p:spTree>
    <p:extLst>
      <p:ext uri="{BB962C8B-B14F-4D97-AF65-F5344CB8AC3E}">
        <p14:creationId xmlns:p14="http://schemas.microsoft.com/office/powerpoint/2010/main" val="17679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76083-0F05-7A25-04EA-7D49A03A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05" y="2041241"/>
            <a:ext cx="5327001" cy="40278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755C57-8C76-AA75-C626-3E6E27C9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6" y="2061679"/>
            <a:ext cx="5327001" cy="4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 (3)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6E08DE-4FB5-0F41-BDB8-1FE628F9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8" y="1902723"/>
            <a:ext cx="5691117" cy="43266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51C522-C377-E3B9-D9E9-8C03C89C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80" y="1902723"/>
            <a:ext cx="5495173" cy="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34449-5CBF-3065-C56A-34CF798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9186C8-E171-C4E9-454C-EF3E6EF9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3" y="1952295"/>
            <a:ext cx="6247349" cy="42889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6871B6-F3E3-4209-9D45-0818133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24" y="1952295"/>
            <a:ext cx="191278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1F94A-5264-885B-5E4B-5F4FDCBD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如果要重新修改 </a:t>
            </a:r>
            <a:r>
              <a:rPr lang="en-US" altLang="zh-TW" dirty="0"/>
              <a:t>ERR </a:t>
            </a:r>
            <a:r>
              <a:rPr lang="zh-TW" altLang="en-US" dirty="0"/>
              <a:t>圖 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7D89F9-99F2-0767-A48B-41E2A01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9" y="2103508"/>
            <a:ext cx="2331922" cy="33226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6A0FBC-12FC-063B-1F3C-FC99DBF5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85" y="2287185"/>
            <a:ext cx="4475883" cy="31389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0C891B-187B-C796-E18F-1A8060CB3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357" y="2288715"/>
            <a:ext cx="4821068" cy="26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E902C-CB63-9802-933C-D2B86AD5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E2DCD4-58B8-DE65-DB5D-74B0E86BA533}"/>
              </a:ext>
            </a:extLst>
          </p:cNvPr>
          <p:cNvSpPr txBox="1"/>
          <p:nvPr/>
        </p:nvSpPr>
        <p:spPr>
          <a:xfrm>
            <a:off x="1177962" y="2036287"/>
            <a:ext cx="411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學生（學號、姓名、性別、身分證號）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110D270-E437-268F-B877-D8A93E2AE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5140"/>
              </p:ext>
            </p:extLst>
          </p:nvPr>
        </p:nvGraphicFramePr>
        <p:xfrm>
          <a:off x="1177962" y="2628785"/>
          <a:ext cx="54021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02">
                  <a:extLst>
                    <a:ext uri="{9D8B030D-6E8A-4147-A177-3AD203B41FA5}">
                      <a16:colId xmlns:a16="http://schemas.microsoft.com/office/drawing/2014/main" val="935171409"/>
                    </a:ext>
                  </a:extLst>
                </a:gridCol>
                <a:gridCol w="1818689">
                  <a:extLst>
                    <a:ext uri="{9D8B030D-6E8A-4147-A177-3AD203B41FA5}">
                      <a16:colId xmlns:a16="http://schemas.microsoft.com/office/drawing/2014/main" val="2872034947"/>
                    </a:ext>
                  </a:extLst>
                </a:gridCol>
                <a:gridCol w="1792941">
                  <a:extLst>
                    <a:ext uri="{9D8B030D-6E8A-4147-A177-3AD203B41FA5}">
                      <a16:colId xmlns:a16="http://schemas.microsoft.com/office/drawing/2014/main" val="3541064294"/>
                    </a:ext>
                  </a:extLst>
                </a:gridCol>
              </a:tblGrid>
              <a:tr h="1683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超鍵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唯一性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候選鍵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最小唯一性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複合主鍵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67203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29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38803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522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99572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65251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0006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51287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A97A4B5-3388-031E-CA94-A4DF3F04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68" y="3043189"/>
            <a:ext cx="1492620" cy="149262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46FF949B-90B2-A9C1-E354-DE1B263CE61B}"/>
              </a:ext>
            </a:extLst>
          </p:cNvPr>
          <p:cNvSpPr/>
          <p:nvPr/>
        </p:nvSpPr>
        <p:spPr>
          <a:xfrm>
            <a:off x="8061809" y="3043189"/>
            <a:ext cx="1048870" cy="5827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DBFB437-A0F8-44BC-EC4C-B4F79F37C26D}"/>
              </a:ext>
            </a:extLst>
          </p:cNvPr>
          <p:cNvSpPr/>
          <p:nvPr/>
        </p:nvSpPr>
        <p:spPr>
          <a:xfrm>
            <a:off x="9370050" y="3043188"/>
            <a:ext cx="1048870" cy="582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A11D102-25B8-712E-6D8D-4C3D78720DAC}"/>
              </a:ext>
            </a:extLst>
          </p:cNvPr>
          <p:cNvSpPr/>
          <p:nvPr/>
        </p:nvSpPr>
        <p:spPr>
          <a:xfrm>
            <a:off x="8061809" y="3833373"/>
            <a:ext cx="1048870" cy="582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C9D3B4B-A2BF-FA86-E8B1-41F95E0A5ACC}"/>
              </a:ext>
            </a:extLst>
          </p:cNvPr>
          <p:cNvSpPr/>
          <p:nvPr/>
        </p:nvSpPr>
        <p:spPr>
          <a:xfrm>
            <a:off x="9370050" y="3789499"/>
            <a:ext cx="1048870" cy="5827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6838F3-C786-505D-56B6-A6C86CC663E7}"/>
              </a:ext>
            </a:extLst>
          </p:cNvPr>
          <p:cNvSpPr txBox="1"/>
          <p:nvPr/>
        </p:nvSpPr>
        <p:spPr>
          <a:xfrm>
            <a:off x="1177962" y="4955247"/>
            <a:ext cx="6096000" cy="11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超鍵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唯一性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           能夠區分為不同資料列的欄位，或為單一、或為複合。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候選鍵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最小唯一性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：去除複合中的一個欄位，若還是超鍵，則可稱為候選鍵。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主鍵：                           從候選鍵中選一個做為主鍵，或為單一主鍵、或為複合主鍵。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非鍵：                           非主鍵，也非候選鍵。例如：姓名、性別。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893B8E8-8793-BF8D-3A6C-BFD6DBCC79AC}"/>
              </a:ext>
            </a:extLst>
          </p:cNvPr>
          <p:cNvSpPr/>
          <p:nvPr/>
        </p:nvSpPr>
        <p:spPr>
          <a:xfrm>
            <a:off x="6205594" y="2904689"/>
            <a:ext cx="331694" cy="276999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定義主鍵值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(PK)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，且欄位值不重複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87BDCD-4E8F-5393-0170-7821D398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057"/>
              </p:ext>
            </p:extLst>
          </p:nvPr>
        </p:nvGraphicFramePr>
        <p:xfrm>
          <a:off x="1097280" y="2010584"/>
          <a:ext cx="97386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260508910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1827E4-D581-A96B-0A2E-1BD42C2E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1271"/>
              </p:ext>
            </p:extLst>
          </p:nvPr>
        </p:nvGraphicFramePr>
        <p:xfrm>
          <a:off x="1097280" y="3715174"/>
          <a:ext cx="97386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51472485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884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D9D23253-9B58-1990-7FFA-A823FB8ADC1D}"/>
              </a:ext>
            </a:extLst>
          </p:cNvPr>
          <p:cNvSpPr/>
          <p:nvPr/>
        </p:nvSpPr>
        <p:spPr>
          <a:xfrm>
            <a:off x="5812265" y="3119718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F6A967-E4EA-72EB-6ECA-D72733568578}"/>
              </a:ext>
            </a:extLst>
          </p:cNvPr>
          <p:cNvSpPr txBox="1"/>
          <p:nvPr/>
        </p:nvSpPr>
        <p:spPr>
          <a:xfrm>
            <a:off x="291949" y="2237398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118B1E-262C-32BE-CE60-26ED1D4F76E8}"/>
              </a:ext>
            </a:extLst>
          </p:cNvPr>
          <p:cNvSpPr txBox="1"/>
          <p:nvPr/>
        </p:nvSpPr>
        <p:spPr>
          <a:xfrm>
            <a:off x="291949" y="4066605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</p:spTree>
    <p:extLst>
      <p:ext uri="{BB962C8B-B14F-4D97-AF65-F5344CB8AC3E}">
        <p14:creationId xmlns:p14="http://schemas.microsoft.com/office/powerpoint/2010/main" val="27448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9" y="295568"/>
            <a:ext cx="10963836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「非鍵」與「候選鍵」及「主鍵」要依賴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5328E0-E15C-FAB3-3943-D8A67305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8245"/>
              </p:ext>
            </p:extLst>
          </p:nvPr>
        </p:nvGraphicFramePr>
        <p:xfrm>
          <a:off x="1124174" y="2092563"/>
          <a:ext cx="97386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33007680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884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766F73-70A2-3503-FB98-1037D2679E66}"/>
              </a:ext>
            </a:extLst>
          </p:cNvPr>
          <p:cNvSpPr txBox="1"/>
          <p:nvPr/>
        </p:nvSpPr>
        <p:spPr>
          <a:xfrm>
            <a:off x="977152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30D98-EDFB-DF9A-316D-F6DD9A3F55AC}"/>
              </a:ext>
            </a:extLst>
          </p:cNvPr>
          <p:cNvSpPr txBox="1"/>
          <p:nvPr/>
        </p:nvSpPr>
        <p:spPr>
          <a:xfrm>
            <a:off x="3317684" y="3087047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991B11-97FD-63A3-6C47-B7CB9C31439B}"/>
              </a:ext>
            </a:extLst>
          </p:cNvPr>
          <p:cNvSpPr txBox="1"/>
          <p:nvPr/>
        </p:nvSpPr>
        <p:spPr>
          <a:xfrm>
            <a:off x="5487818" y="307211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6CF9D2DF-DD43-1AD1-4189-B7D1EE4D4D62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2730559" y="2251286"/>
            <a:ext cx="8097" cy="2340532"/>
          </a:xfrm>
          <a:prstGeom prst="bentConnector3">
            <a:avLst>
              <a:gd name="adj1" fmla="val 2923268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A326A404-6CB6-E026-FFD3-DAC4EAD6F7A9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 flipH="1" flipV="1">
            <a:off x="4982473" y="2333067"/>
            <a:ext cx="14934" cy="2170134"/>
          </a:xfrm>
          <a:prstGeom prst="bentConnector3">
            <a:avLst>
              <a:gd name="adj1" fmla="val -1530735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2C8523F-97C7-0124-6C69-3D4B85984941}"/>
              </a:ext>
            </a:extLst>
          </p:cNvPr>
          <p:cNvSpPr txBox="1"/>
          <p:nvPr/>
        </p:nvSpPr>
        <p:spPr>
          <a:xfrm>
            <a:off x="3380439" y="3665781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複合主鍵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A7E2DF9-8D62-E38A-4A8A-EE76B82D2E1E}"/>
              </a:ext>
            </a:extLst>
          </p:cNvPr>
          <p:cNvSpPr txBox="1"/>
          <p:nvPr/>
        </p:nvSpPr>
        <p:spPr>
          <a:xfrm>
            <a:off x="300913" y="2461515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FDA17F9-79BB-3EA7-2AD1-96CAE8E47281}"/>
              </a:ext>
            </a:extLst>
          </p:cNvPr>
          <p:cNvSpPr txBox="1"/>
          <p:nvPr/>
        </p:nvSpPr>
        <p:spPr>
          <a:xfrm>
            <a:off x="2184996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12B4D0-AB8D-C66B-F519-9E494298D892}"/>
              </a:ext>
            </a:extLst>
          </p:cNvPr>
          <p:cNvSpPr txBox="1"/>
          <p:nvPr/>
        </p:nvSpPr>
        <p:spPr>
          <a:xfrm>
            <a:off x="4355430" y="307211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23794BC-5E67-BF0E-9507-5C88793CB043}"/>
              </a:ext>
            </a:extLst>
          </p:cNvPr>
          <p:cNvSpPr txBox="1"/>
          <p:nvPr/>
        </p:nvSpPr>
        <p:spPr>
          <a:xfrm>
            <a:off x="6525564" y="307895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5251BF-A2F6-B801-8794-9F232DDC7319}"/>
              </a:ext>
            </a:extLst>
          </p:cNvPr>
          <p:cNvSpPr txBox="1"/>
          <p:nvPr/>
        </p:nvSpPr>
        <p:spPr>
          <a:xfrm>
            <a:off x="7585866" y="30767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4F7652-1D85-65A1-FC37-91E384EE4484}"/>
              </a:ext>
            </a:extLst>
          </p:cNvPr>
          <p:cNvSpPr txBox="1"/>
          <p:nvPr/>
        </p:nvSpPr>
        <p:spPr>
          <a:xfrm>
            <a:off x="9756650" y="30767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E3FD3F7-060B-D823-291E-0EBA8DA18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84511"/>
              </p:ext>
            </p:extLst>
          </p:nvPr>
        </p:nvGraphicFramePr>
        <p:xfrm>
          <a:off x="300913" y="4897386"/>
          <a:ext cx="4812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26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1203026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3953EF-5AB6-C1CD-4C74-4EE9C78E4658}"/>
              </a:ext>
            </a:extLst>
          </p:cNvPr>
          <p:cNvSpPr txBox="1"/>
          <p:nvPr/>
        </p:nvSpPr>
        <p:spPr>
          <a:xfrm>
            <a:off x="213807" y="4528054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4B06A43A-BAE6-3F60-0D94-72E1B1CCED0E}"/>
              </a:ext>
            </a:extLst>
          </p:cNvPr>
          <p:cNvSpPr/>
          <p:nvPr/>
        </p:nvSpPr>
        <p:spPr>
          <a:xfrm>
            <a:off x="5821529" y="3835058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73DA30C-F7FF-408D-35EF-5A4DA03BA9CF}"/>
              </a:ext>
            </a:extLst>
          </p:cNvPr>
          <p:cNvSpPr txBox="1"/>
          <p:nvPr/>
        </p:nvSpPr>
        <p:spPr>
          <a:xfrm>
            <a:off x="8073092" y="3823147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1AD5958-DE66-6E73-B979-33935A88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09143"/>
              </p:ext>
            </p:extLst>
          </p:nvPr>
        </p:nvGraphicFramePr>
        <p:xfrm>
          <a:off x="8173054" y="4192479"/>
          <a:ext cx="24346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32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1217332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BA83FDCA-010D-8102-E61B-20BC6AD8F68D}"/>
              </a:ext>
            </a:extLst>
          </p:cNvPr>
          <p:cNvSpPr txBox="1"/>
          <p:nvPr/>
        </p:nvSpPr>
        <p:spPr>
          <a:xfrm>
            <a:off x="5428500" y="4553797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E4E6020-B560-527D-A76A-4AFEAFF1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67442"/>
              </p:ext>
            </p:extLst>
          </p:nvPr>
        </p:nvGraphicFramePr>
        <p:xfrm>
          <a:off x="5487818" y="4897386"/>
          <a:ext cx="24346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32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1217332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4DABE71F-065A-38BA-7D4E-6B9E06118D66}"/>
              </a:ext>
            </a:extLst>
          </p:cNvPr>
          <p:cNvSpPr txBox="1"/>
          <p:nvPr/>
        </p:nvSpPr>
        <p:spPr>
          <a:xfrm>
            <a:off x="8105880" y="5229541"/>
            <a:ext cx="6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B7B6935-54B7-D0AB-6844-76326133CB6E}"/>
              </a:ext>
            </a:extLst>
          </p:cNvPr>
          <p:cNvSpPr txBox="1"/>
          <p:nvPr/>
        </p:nvSpPr>
        <p:spPr>
          <a:xfrm>
            <a:off x="8671258" y="3067925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0B6DDF42-7001-D779-D569-C967A22C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98190"/>
              </p:ext>
            </p:extLst>
          </p:nvPr>
        </p:nvGraphicFramePr>
        <p:xfrm>
          <a:off x="8210681" y="5624296"/>
          <a:ext cx="366486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216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  <a:gridCol w="916216">
                  <a:extLst>
                    <a:ext uri="{9D8B030D-6E8A-4147-A177-3AD203B41FA5}">
                      <a16:colId xmlns:a16="http://schemas.microsoft.com/office/drawing/2014/main" val="187262203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2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D1D66-CE5E-5168-252E-C815D836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 –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「非鍵」與「非鍵」互不依賴。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8816E1-D483-8E56-5D26-92252F6BD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0079"/>
              </p:ext>
            </p:extLst>
          </p:nvPr>
        </p:nvGraphicFramePr>
        <p:xfrm>
          <a:off x="706043" y="2388734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5D1C751-E30D-3527-5A21-4329DB8270C3}"/>
              </a:ext>
            </a:extLst>
          </p:cNvPr>
          <p:cNvSpPr txBox="1"/>
          <p:nvPr/>
        </p:nvSpPr>
        <p:spPr>
          <a:xfrm>
            <a:off x="618937" y="2092804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B8B5AC-476C-98AC-3A09-2BB7AD85401A}"/>
              </a:ext>
            </a:extLst>
          </p:cNvPr>
          <p:cNvSpPr txBox="1"/>
          <p:nvPr/>
        </p:nvSpPr>
        <p:spPr>
          <a:xfrm>
            <a:off x="2588259" y="326912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6321DF-646D-0923-3FC5-816065232C0E}"/>
              </a:ext>
            </a:extLst>
          </p:cNvPr>
          <p:cNvSpPr txBox="1"/>
          <p:nvPr/>
        </p:nvSpPr>
        <p:spPr>
          <a:xfrm>
            <a:off x="618937" y="3245252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054406-7A21-C09B-CE2A-9557A322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8125"/>
              </p:ext>
            </p:extLst>
          </p:nvPr>
        </p:nvGraphicFramePr>
        <p:xfrm>
          <a:off x="706043" y="3529335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92FA6B6-8A70-08C6-3F9B-0B0B73991A48}"/>
              </a:ext>
            </a:extLst>
          </p:cNvPr>
          <p:cNvSpPr txBox="1"/>
          <p:nvPr/>
        </p:nvSpPr>
        <p:spPr>
          <a:xfrm>
            <a:off x="618937" y="4456576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92718D-A96D-F19B-E03F-AB8382CF9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83236"/>
              </p:ext>
            </p:extLst>
          </p:nvPr>
        </p:nvGraphicFramePr>
        <p:xfrm>
          <a:off x="723737" y="4764353"/>
          <a:ext cx="374657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187262203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B12D48A-6479-D7C6-D0FA-F2488629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63294"/>
              </p:ext>
            </p:extLst>
          </p:nvPr>
        </p:nvGraphicFramePr>
        <p:xfrm>
          <a:off x="2588259" y="3529335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EBE6CE-6C80-DF9C-8308-7F22695E1853}"/>
              </a:ext>
            </a:extLst>
          </p:cNvPr>
          <p:cNvSpPr txBox="1"/>
          <p:nvPr/>
        </p:nvSpPr>
        <p:spPr>
          <a:xfrm>
            <a:off x="1560045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38459-31BB-9328-1A06-E608CC8B53EA}"/>
              </a:ext>
            </a:extLst>
          </p:cNvPr>
          <p:cNvSpPr txBox="1"/>
          <p:nvPr/>
        </p:nvSpPr>
        <p:spPr>
          <a:xfrm>
            <a:off x="2501153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BA2A80-B066-265D-7DD3-79A5B0CB06E1}"/>
              </a:ext>
            </a:extLst>
          </p:cNvPr>
          <p:cNvSpPr txBox="1"/>
          <p:nvPr/>
        </p:nvSpPr>
        <p:spPr>
          <a:xfrm>
            <a:off x="3400736" y="556640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非鍵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5DFAEE-085B-1FBC-ABB0-A8D9F4372606}"/>
              </a:ext>
            </a:extLst>
          </p:cNvPr>
          <p:cNvSpPr txBox="1"/>
          <p:nvPr/>
        </p:nvSpPr>
        <p:spPr>
          <a:xfrm>
            <a:off x="618937" y="5551157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主鍵</a:t>
            </a:r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DF3547B-6685-5B8A-9A15-612FB4E4A1C1}"/>
              </a:ext>
            </a:extLst>
          </p:cNvPr>
          <p:cNvCxnSpPr>
            <a:cxnSpLocks/>
          </p:cNvCxnSpPr>
          <p:nvPr/>
        </p:nvCxnSpPr>
        <p:spPr>
          <a:xfrm>
            <a:off x="3379694" y="5746377"/>
            <a:ext cx="3316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92AE7D30-1BA6-DD37-F33D-7BF18D876CA3}"/>
              </a:ext>
            </a:extLst>
          </p:cNvPr>
          <p:cNvSpPr/>
          <p:nvPr/>
        </p:nvSpPr>
        <p:spPr>
          <a:xfrm rot="16200000">
            <a:off x="5272868" y="3940516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1DD3E4A-FBBE-812F-4AF9-E7FAC17B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28558"/>
              </p:ext>
            </p:extLst>
          </p:nvPr>
        </p:nvGraphicFramePr>
        <p:xfrm>
          <a:off x="6296404" y="2388734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23801E-2616-EB4D-FFC0-B0225752B939}"/>
              </a:ext>
            </a:extLst>
          </p:cNvPr>
          <p:cNvSpPr txBox="1"/>
          <p:nvPr/>
        </p:nvSpPr>
        <p:spPr>
          <a:xfrm>
            <a:off x="6209298" y="2092804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8DE215B-44CA-411D-FD33-920476A030D7}"/>
              </a:ext>
            </a:extLst>
          </p:cNvPr>
          <p:cNvSpPr txBox="1"/>
          <p:nvPr/>
        </p:nvSpPr>
        <p:spPr>
          <a:xfrm>
            <a:off x="8178620" y="326912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83F262-C0F3-E752-B03E-D779045E8A1C}"/>
              </a:ext>
            </a:extLst>
          </p:cNvPr>
          <p:cNvSpPr txBox="1"/>
          <p:nvPr/>
        </p:nvSpPr>
        <p:spPr>
          <a:xfrm>
            <a:off x="6209298" y="3245252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01CACCE4-BEB9-AAE7-5827-D8B6C46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2704"/>
              </p:ext>
            </p:extLst>
          </p:nvPr>
        </p:nvGraphicFramePr>
        <p:xfrm>
          <a:off x="6296404" y="3529335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5F09624-53CA-9A3F-453F-BE7B6C43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45884"/>
              </p:ext>
            </p:extLst>
          </p:nvPr>
        </p:nvGraphicFramePr>
        <p:xfrm>
          <a:off x="8178620" y="3529335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5752EA-3C47-0E90-A850-19CA66F15413}"/>
              </a:ext>
            </a:extLst>
          </p:cNvPr>
          <p:cNvSpPr txBox="1"/>
          <p:nvPr/>
        </p:nvSpPr>
        <p:spPr>
          <a:xfrm>
            <a:off x="6209298" y="4466140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035B2B6-D999-D8A1-871B-A465065D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57185"/>
              </p:ext>
            </p:extLst>
          </p:nvPr>
        </p:nvGraphicFramePr>
        <p:xfrm>
          <a:off x="6296404" y="4773917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5F943D-703B-2BB0-D6CA-5CBACAC041B3}"/>
              </a:ext>
            </a:extLst>
          </p:cNvPr>
          <p:cNvSpPr txBox="1"/>
          <p:nvPr/>
        </p:nvSpPr>
        <p:spPr>
          <a:xfrm>
            <a:off x="9193442" y="4513769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43D33C4-1983-7944-AF6F-D963FF1C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2944"/>
              </p:ext>
            </p:extLst>
          </p:nvPr>
        </p:nvGraphicFramePr>
        <p:xfrm>
          <a:off x="9279851" y="4798833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93594-AEBE-1C3D-2673-AECBE4F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4638C6-E5DD-7BED-4AA5-F8EE5C4A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71463"/>
              </p:ext>
            </p:extLst>
          </p:nvPr>
        </p:nvGraphicFramePr>
        <p:xfrm>
          <a:off x="1097280" y="2010584"/>
          <a:ext cx="97386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73">
                  <a:extLst>
                    <a:ext uri="{9D8B030D-6E8A-4147-A177-3AD203B41FA5}">
                      <a16:colId xmlns:a16="http://schemas.microsoft.com/office/drawing/2014/main" val="257139493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67131082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40366551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3968579787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748335465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4256416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812735604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260508910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194564201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89412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</a:p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180-M,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1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2860D-0A58-A294-E149-25D96A83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88860"/>
              </p:ext>
            </p:extLst>
          </p:nvPr>
        </p:nvGraphicFramePr>
        <p:xfrm>
          <a:off x="2137186" y="3876849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4708614-3563-097D-D19B-54FA5562ED71}"/>
              </a:ext>
            </a:extLst>
          </p:cNvPr>
          <p:cNvSpPr txBox="1"/>
          <p:nvPr/>
        </p:nvSpPr>
        <p:spPr>
          <a:xfrm>
            <a:off x="2050080" y="358091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2614F1-F9E0-89F6-6B96-DE97E1A54A89}"/>
              </a:ext>
            </a:extLst>
          </p:cNvPr>
          <p:cNvSpPr txBox="1"/>
          <p:nvPr/>
        </p:nvSpPr>
        <p:spPr>
          <a:xfrm>
            <a:off x="4019402" y="4757235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980D66-25D6-A643-530F-916E779C5EB7}"/>
              </a:ext>
            </a:extLst>
          </p:cNvPr>
          <p:cNvSpPr txBox="1"/>
          <p:nvPr/>
        </p:nvSpPr>
        <p:spPr>
          <a:xfrm>
            <a:off x="2050080" y="4733367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FA57C36-04ED-06C4-470D-1998AFB1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96373"/>
              </p:ext>
            </p:extLst>
          </p:nvPr>
        </p:nvGraphicFramePr>
        <p:xfrm>
          <a:off x="2137186" y="5017450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1BB1754-2FC2-620C-598A-F40D5B4C7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05237"/>
              </p:ext>
            </p:extLst>
          </p:nvPr>
        </p:nvGraphicFramePr>
        <p:xfrm>
          <a:off x="4019402" y="5017450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55DED2-0478-DF1F-AC8C-3677D10F192D}"/>
              </a:ext>
            </a:extLst>
          </p:cNvPr>
          <p:cNvSpPr txBox="1"/>
          <p:nvPr/>
        </p:nvSpPr>
        <p:spPr>
          <a:xfrm>
            <a:off x="6272456" y="3589876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5982C3-1E4B-E57D-94AF-C865DC207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38344"/>
              </p:ext>
            </p:extLst>
          </p:nvPr>
        </p:nvGraphicFramePr>
        <p:xfrm>
          <a:off x="6359562" y="3897653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82A7DE-AED5-1A12-516C-DAA609FFE7B7}"/>
              </a:ext>
            </a:extLst>
          </p:cNvPr>
          <p:cNvSpPr txBox="1"/>
          <p:nvPr/>
        </p:nvSpPr>
        <p:spPr>
          <a:xfrm>
            <a:off x="6272456" y="4757235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6801C-D0D3-CED6-051D-29567B297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34908"/>
              </p:ext>
            </p:extLst>
          </p:nvPr>
        </p:nvGraphicFramePr>
        <p:xfrm>
          <a:off x="6358865" y="5042299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B31C33CC-BD92-796C-E18B-7333A2B04CF6}"/>
              </a:ext>
            </a:extLst>
          </p:cNvPr>
          <p:cNvSpPr/>
          <p:nvPr/>
        </p:nvSpPr>
        <p:spPr>
          <a:xfrm>
            <a:off x="5817794" y="3200555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70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C30A0-F2D0-D6AF-5447-FFDC4C0C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 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EER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Diagram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5073EF-0FBB-BFE2-27AC-19111BF8D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nhanced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ntity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elationship)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6544-9FFA-52ED-F90D-26E4E037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表格關係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EER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E39F95-7BBC-1A8F-238D-413BEBFA5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4845"/>
              </p:ext>
            </p:extLst>
          </p:nvPr>
        </p:nvGraphicFramePr>
        <p:xfrm>
          <a:off x="1067845" y="2096043"/>
          <a:ext cx="37642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68">
                  <a:extLst>
                    <a:ext uri="{9D8B030D-6E8A-4147-A177-3AD203B41FA5}">
                      <a16:colId xmlns:a16="http://schemas.microsoft.com/office/drawing/2014/main" val="3105640609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411122193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3493035025"/>
                    </a:ext>
                  </a:extLst>
                </a:gridCol>
                <a:gridCol w="941068">
                  <a:extLst>
                    <a:ext uri="{9D8B030D-6E8A-4147-A177-3AD203B41FA5}">
                      <a16:colId xmlns:a16="http://schemas.microsoft.com/office/drawing/2014/main" val="1762133689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教室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26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180-M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64856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221-S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9121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51CF4FE-FAC0-9692-4875-BD8F0842D4FC}"/>
              </a:ext>
            </a:extLst>
          </p:cNvPr>
          <p:cNvSpPr txBox="1"/>
          <p:nvPr/>
        </p:nvSpPr>
        <p:spPr>
          <a:xfrm>
            <a:off x="980739" y="1800113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70B92E-BE5B-EA80-CD7D-A5163EA52F84}"/>
              </a:ext>
            </a:extLst>
          </p:cNvPr>
          <p:cNvSpPr txBox="1"/>
          <p:nvPr/>
        </p:nvSpPr>
        <p:spPr>
          <a:xfrm>
            <a:off x="2950061" y="297642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6D26C4-BD36-0385-8B93-B41C54F587B6}"/>
              </a:ext>
            </a:extLst>
          </p:cNvPr>
          <p:cNvSpPr txBox="1"/>
          <p:nvPr/>
        </p:nvSpPr>
        <p:spPr>
          <a:xfrm>
            <a:off x="980739" y="2952561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22762B-973B-D69D-359F-71F7F011F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348"/>
              </p:ext>
            </p:extLst>
          </p:nvPr>
        </p:nvGraphicFramePr>
        <p:xfrm>
          <a:off x="1067845" y="3236644"/>
          <a:ext cx="17951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55">
                  <a:extLst>
                    <a:ext uri="{9D8B030D-6E8A-4147-A177-3AD203B41FA5}">
                      <a16:colId xmlns:a16="http://schemas.microsoft.com/office/drawing/2014/main" val="3168186156"/>
                    </a:ext>
                  </a:extLst>
                </a:gridCol>
                <a:gridCol w="897555">
                  <a:extLst>
                    <a:ext uri="{9D8B030D-6E8A-4147-A177-3AD203B41FA5}">
                      <a16:colId xmlns:a16="http://schemas.microsoft.com/office/drawing/2014/main" val="2054128361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0240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55831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S001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陳會安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5196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479CE1E-B0EC-218F-B0E3-F2038518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2935"/>
              </p:ext>
            </p:extLst>
          </p:nvPr>
        </p:nvGraphicFramePr>
        <p:xfrm>
          <a:off x="2950061" y="3236644"/>
          <a:ext cx="18820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27">
                  <a:extLst>
                    <a:ext uri="{9D8B030D-6E8A-4147-A177-3AD203B41FA5}">
                      <a16:colId xmlns:a16="http://schemas.microsoft.com/office/drawing/2014/main" val="3605014212"/>
                    </a:ext>
                  </a:extLst>
                </a:gridCol>
                <a:gridCol w="941027">
                  <a:extLst>
                    <a:ext uri="{9D8B030D-6E8A-4147-A177-3AD203B41FA5}">
                      <a16:colId xmlns:a16="http://schemas.microsoft.com/office/drawing/2014/main" val="147243107"/>
                    </a:ext>
                  </a:extLst>
                </a:gridCol>
              </a:tblGrid>
              <a:tr h="153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54618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CS101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計算機概論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3499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CS203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程式語言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8829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5B544F9A-F981-6628-97A0-A87601FA0E8D}"/>
              </a:ext>
            </a:extLst>
          </p:cNvPr>
          <p:cNvSpPr txBox="1"/>
          <p:nvPr/>
        </p:nvSpPr>
        <p:spPr>
          <a:xfrm>
            <a:off x="980739" y="4105009"/>
            <a:ext cx="67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FBC791-2CAB-88E0-D933-93BDC3C1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05377"/>
              </p:ext>
            </p:extLst>
          </p:nvPr>
        </p:nvGraphicFramePr>
        <p:xfrm>
          <a:off x="1067845" y="4412786"/>
          <a:ext cx="280993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768688031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06319646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43023696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教授編號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71993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E001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5574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E003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李鴻章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844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16311F-4B4C-FEF6-4952-5864648348CD}"/>
              </a:ext>
            </a:extLst>
          </p:cNvPr>
          <p:cNvSpPr txBox="1"/>
          <p:nvPr/>
        </p:nvSpPr>
        <p:spPr>
          <a:xfrm>
            <a:off x="980739" y="5272368"/>
            <a:ext cx="954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B11A45D-4B74-0846-61B7-D3FD4DFC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41862"/>
              </p:ext>
            </p:extLst>
          </p:nvPr>
        </p:nvGraphicFramePr>
        <p:xfrm>
          <a:off x="1067148" y="5557432"/>
          <a:ext cx="18732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44">
                  <a:extLst>
                    <a:ext uri="{9D8B030D-6E8A-4147-A177-3AD203B41FA5}">
                      <a16:colId xmlns:a16="http://schemas.microsoft.com/office/drawing/2014/main" val="2729398806"/>
                    </a:ext>
                  </a:extLst>
                </a:gridCol>
                <a:gridCol w="936644">
                  <a:extLst>
                    <a:ext uri="{9D8B030D-6E8A-4147-A177-3AD203B41FA5}">
                      <a16:colId xmlns:a16="http://schemas.microsoft.com/office/drawing/2014/main" val="2933629298"/>
                    </a:ext>
                  </a:extLst>
                </a:gridCol>
              </a:tblGrid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辦公室名稱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60569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CS-102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網路研究室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7075"/>
                  </a:ext>
                </a:extLst>
              </a:tr>
              <a:tr h="17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資料庫中心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2727"/>
                  </a:ext>
                </a:extLst>
              </a:tr>
            </a:tbl>
          </a:graphicData>
        </a:graphic>
      </p:graphicFrame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8FE7414C-F696-ABDC-B4FB-C6EB6B640CE9}"/>
              </a:ext>
            </a:extLst>
          </p:cNvPr>
          <p:cNvSpPr/>
          <p:nvPr/>
        </p:nvSpPr>
        <p:spPr>
          <a:xfrm rot="16200000">
            <a:off x="5419461" y="3887615"/>
            <a:ext cx="30868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D289216-A45A-940F-8B12-1B11798D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4770"/>
            <a:ext cx="5879128" cy="26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5F0D-983C-5CEB-64E5-D91AD6F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/>
              <a:t>MySQL Workbench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188108-6F2C-8A0C-8C71-B3DCE943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65" y="2271308"/>
            <a:ext cx="6388265" cy="1108632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8861884-77A3-4A24-07EF-A0E7789C2AEA}"/>
              </a:ext>
            </a:extLst>
          </p:cNvPr>
          <p:cNvGrpSpPr/>
          <p:nvPr/>
        </p:nvGrpSpPr>
        <p:grpSpPr>
          <a:xfrm>
            <a:off x="624689" y="2992299"/>
            <a:ext cx="3588902" cy="2228175"/>
            <a:chOff x="310924" y="2875758"/>
            <a:chExt cx="3588902" cy="22281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11DFB61-066C-13BF-7D41-1591B180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87" y="3183535"/>
              <a:ext cx="3519739" cy="192039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01A66-E491-8BD4-7910-F023DDC8510F}"/>
                </a:ext>
              </a:extLst>
            </p:cNvPr>
            <p:cNvSpPr txBox="1"/>
            <p:nvPr/>
          </p:nvSpPr>
          <p:spPr>
            <a:xfrm>
              <a:off x="310924" y="2875758"/>
              <a:ext cx="3588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Database -&gt; Reverse Engineer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B4E61B-C607-DF91-F852-4E0067860293}"/>
              </a:ext>
            </a:extLst>
          </p:cNvPr>
          <p:cNvSpPr txBox="1"/>
          <p:nvPr/>
        </p:nvSpPr>
        <p:spPr>
          <a:xfrm>
            <a:off x="4479513" y="1963530"/>
            <a:ext cx="3588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點兩下 「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Diagram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A949C30-4C93-06E2-4CB5-6DB54E49F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965" y="3758483"/>
            <a:ext cx="3519739" cy="272326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7F830-BF28-18FC-6728-F1A602775A4E}"/>
              </a:ext>
            </a:extLst>
          </p:cNvPr>
          <p:cNvSpPr txBox="1"/>
          <p:nvPr/>
        </p:nvSpPr>
        <p:spPr>
          <a:xfrm>
            <a:off x="4479513" y="3478061"/>
            <a:ext cx="1257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開始畫圖</a:t>
            </a:r>
          </a:p>
        </p:txBody>
      </p:sp>
    </p:spTree>
    <p:extLst>
      <p:ext uri="{BB962C8B-B14F-4D97-AF65-F5344CB8AC3E}">
        <p14:creationId xmlns:p14="http://schemas.microsoft.com/office/powerpoint/2010/main" val="28448398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800</Words>
  <Application>Microsoft Office PowerPoint</Application>
  <PresentationFormat>寬螢幕</PresentationFormat>
  <Paragraphs>386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Calibri</vt:lpstr>
      <vt:lpstr>Calibri Light</vt:lpstr>
      <vt:lpstr>回顧</vt:lpstr>
      <vt:lpstr>資料表格設計</vt:lpstr>
      <vt:lpstr>Key</vt:lpstr>
      <vt:lpstr>1NF –  定義主鍵值(PK)，且欄位值不重複</vt:lpstr>
      <vt:lpstr>2NF – 「非鍵」與「候選鍵」及「主鍵」要依賴</vt:lpstr>
      <vt:lpstr>3NF – 「非鍵」與「非鍵」互不依賴。</vt:lpstr>
      <vt:lpstr>小結</vt:lpstr>
      <vt:lpstr>畫 EER Diagram</vt:lpstr>
      <vt:lpstr>表格關係 =&gt; EER 圖 </vt:lpstr>
      <vt:lpstr>打開 MySQL Workbench</vt:lpstr>
      <vt:lpstr>輸出 SQL Script (1)</vt:lpstr>
      <vt:lpstr>輸出 SQL Script (2)</vt:lpstr>
      <vt:lpstr>輸出 SQL Script (3)</vt:lpstr>
      <vt:lpstr>執行 SQL Script</vt:lpstr>
      <vt:lpstr>如果要重新修改 ERR 圖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資料表格設計</dc:title>
  <dc:creator>偉 阿</dc:creator>
  <cp:lastModifiedBy>NTPU</cp:lastModifiedBy>
  <cp:revision>113</cp:revision>
  <dcterms:created xsi:type="dcterms:W3CDTF">2023-12-04T12:42:07Z</dcterms:created>
  <dcterms:modified xsi:type="dcterms:W3CDTF">2023-12-05T05:59:05Z</dcterms:modified>
</cp:coreProperties>
</file>