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59" r:id="rId11"/>
    <p:sldId id="266" r:id="rId12"/>
    <p:sldId id="268" r:id="rId13"/>
    <p:sldId id="270" r:id="rId14"/>
    <p:sldId id="27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54AE61A-BA35-4049-814A-A64EFCA36CDD}" type="datetimeFigureOut">
              <a:rPr lang="zh-TW" altLang="en-US" smtClean="0"/>
              <a:t>2024/2/3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A0DAEAB1-11ED-4D28-85AC-583EC77AE64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81602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AE61A-BA35-4049-814A-A64EFCA36CDD}" type="datetimeFigureOut">
              <a:rPr lang="zh-TW" altLang="en-US" smtClean="0"/>
              <a:t>2024/2/3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AEAB1-11ED-4D28-85AC-583EC77AE6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5894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AE61A-BA35-4049-814A-A64EFCA36CDD}" type="datetimeFigureOut">
              <a:rPr lang="zh-TW" altLang="en-US" smtClean="0"/>
              <a:t>2024/2/3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AEAB1-11ED-4D28-85AC-583EC77AE6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6962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AE61A-BA35-4049-814A-A64EFCA36CDD}" type="datetimeFigureOut">
              <a:rPr lang="zh-TW" altLang="en-US" smtClean="0"/>
              <a:t>2024/2/3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AEAB1-11ED-4D28-85AC-583EC77AE6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3027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54AE61A-BA35-4049-814A-A64EFCA36CDD}" type="datetimeFigureOut">
              <a:rPr lang="zh-TW" altLang="en-US" smtClean="0"/>
              <a:t>2024/2/3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0DAEAB1-11ED-4D28-85AC-583EC77AE64C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8815683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AE61A-BA35-4049-814A-A64EFCA36CDD}" type="datetimeFigureOut">
              <a:rPr lang="zh-TW" altLang="en-US" smtClean="0"/>
              <a:t>2024/2/3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AEAB1-11ED-4D28-85AC-583EC77AE6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564604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AE61A-BA35-4049-814A-A64EFCA36CDD}" type="datetimeFigureOut">
              <a:rPr lang="zh-TW" altLang="en-US" smtClean="0"/>
              <a:t>2024/2/3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AEAB1-11ED-4D28-85AC-583EC77AE6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882424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AE61A-BA35-4049-814A-A64EFCA36CDD}" type="datetimeFigureOut">
              <a:rPr lang="zh-TW" altLang="en-US" smtClean="0"/>
              <a:t>2024/2/3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AEAB1-11ED-4D28-85AC-583EC77AE6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0232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AE61A-BA35-4049-814A-A64EFCA36CDD}" type="datetimeFigureOut">
              <a:rPr lang="zh-TW" altLang="en-US" smtClean="0"/>
              <a:t>2024/2/3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AEAB1-11ED-4D28-85AC-583EC77AE6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2271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654AE61A-BA35-4049-814A-A64EFCA36CDD}" type="datetimeFigureOut">
              <a:rPr lang="zh-TW" altLang="en-US" smtClean="0"/>
              <a:t>2024/2/3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A0DAEAB1-11ED-4D28-85AC-583EC77AE64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58946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654AE61A-BA35-4049-814A-A64EFCA36CDD}" type="datetimeFigureOut">
              <a:rPr lang="zh-TW" altLang="en-US" smtClean="0"/>
              <a:t>2024/2/3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A0DAEAB1-11ED-4D28-85AC-583EC77AE6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7990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54AE61A-BA35-4049-814A-A64EFCA36CDD}" type="datetimeFigureOut">
              <a:rPr lang="zh-TW" altLang="en-US" smtClean="0"/>
              <a:t>2024/2/3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0DAEAB1-11ED-4D28-85AC-583EC77AE64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58734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geeksforgeeks.org/string-constant-pool-in-java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openhome.cc/Gossip/Java/PassByValue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openhome.cc/Gossip/Java/PassByValue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online.visual-paradigm.com/drive/#diagramlist:proj=0&amp;diagram=lis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19F6743-A0EE-4B05-A514-0539A85E75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面試常問</a:t>
            </a:r>
            <a:r>
              <a:rPr lang="en-US" altLang="zh-TW" dirty="0"/>
              <a:t>Java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2706881-A2BB-426F-22DD-1E8AF18668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006166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3CC07E-1FE1-F33A-EE9D-3B582E43F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JVM </a:t>
            </a:r>
            <a:r>
              <a:rPr lang="zh-TW" altLang="en-US" dirty="0"/>
              <a:t>記憶體配置 </a:t>
            </a:r>
            <a:r>
              <a:rPr lang="en-US" altLang="zh-TW" dirty="0"/>
              <a:t>- Stack </a:t>
            </a:r>
            <a:r>
              <a:rPr lang="zh-TW" altLang="en-US" dirty="0"/>
              <a:t>與 </a:t>
            </a:r>
            <a:r>
              <a:rPr lang="en-US" altLang="zh-TW" dirty="0"/>
              <a:t>Heap </a:t>
            </a:r>
            <a:r>
              <a:rPr lang="zh-TW" altLang="en-US" dirty="0"/>
              <a:t>差異？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1508167-0913-55E9-A408-55ADB889D6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4575381" cy="3593591"/>
          </a:xfrm>
        </p:spPr>
        <p:txBody>
          <a:bodyPr/>
          <a:lstStyle/>
          <a:p>
            <a:r>
              <a:rPr lang="zh-TW" altLang="en-US" dirty="0"/>
              <a:t>例如：</a:t>
            </a:r>
            <a:r>
              <a:rPr lang="en-US" altLang="zh-TW" dirty="0"/>
              <a:t>int </a:t>
            </a:r>
            <a:r>
              <a:rPr lang="en-US" altLang="zh-TW" dirty="0" err="1"/>
              <a:t>i</a:t>
            </a:r>
            <a:r>
              <a:rPr lang="en-US" altLang="zh-TW" dirty="0"/>
              <a:t> = 3</a:t>
            </a:r>
            <a:r>
              <a:rPr lang="zh-TW" altLang="en-US" dirty="0"/>
              <a:t>，</a:t>
            </a:r>
            <a:r>
              <a:rPr lang="en-US" altLang="zh-TW" dirty="0"/>
              <a:t>Java </a:t>
            </a:r>
            <a:r>
              <a:rPr lang="zh-TW" altLang="en-US" dirty="0"/>
              <a:t>如何分配他的記憶體？</a:t>
            </a:r>
          </a:p>
          <a:p>
            <a:r>
              <a:rPr lang="zh-TW" altLang="en-US" dirty="0"/>
              <a:t>例如：</a:t>
            </a:r>
            <a:r>
              <a:rPr lang="en-US" altLang="zh-TW" dirty="0"/>
              <a:t>String str = "</a:t>
            </a:r>
            <a:r>
              <a:rPr lang="en-US" altLang="zh-TW" dirty="0" err="1"/>
              <a:t>abc</a:t>
            </a:r>
            <a:r>
              <a:rPr lang="en-US" altLang="zh-TW" dirty="0"/>
              <a:t>"; Java </a:t>
            </a:r>
            <a:r>
              <a:rPr lang="zh-TW" altLang="en-US" dirty="0"/>
              <a:t>如何分配他的記憶體？</a:t>
            </a:r>
            <a:endParaRPr lang="en-US" altLang="zh-TW" dirty="0"/>
          </a:p>
          <a:p>
            <a:r>
              <a:rPr lang="zh-TW" altLang="en-US" dirty="0"/>
              <a:t>存取速度：</a:t>
            </a:r>
            <a:r>
              <a:rPr lang="en-US" altLang="zh-TW" dirty="0"/>
              <a:t>Stack &gt; Heap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zh-TW" altLang="en-US" dirty="0"/>
              <a:t>空間大小：</a:t>
            </a:r>
            <a:r>
              <a:rPr lang="en-US" altLang="zh-TW" dirty="0"/>
              <a:t>Stack &lt; Heap</a:t>
            </a:r>
            <a:r>
              <a:rPr lang="zh-TW" altLang="en-US" dirty="0"/>
              <a:t>。</a:t>
            </a:r>
            <a:endParaRPr lang="en-US" altLang="zh-TW" dirty="0"/>
          </a:p>
        </p:txBody>
      </p:sp>
      <p:pic>
        <p:nvPicPr>
          <p:cNvPr id="1026" name="Picture 2" descr="Alt text">
            <a:extLst>
              <a:ext uri="{FF2B5EF4-FFF2-40B4-BE49-F238E27FC236}">
                <a16:creationId xmlns:a16="http://schemas.microsoft.com/office/drawing/2014/main" id="{0E1AE1AF-4F9A-0EDE-F006-72F7A90A85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9458" y="2049165"/>
            <a:ext cx="5668403" cy="4232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67565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42D2BAE1-C88B-F9CA-5812-3C639A78991B}"/>
              </a:ext>
            </a:extLst>
          </p:cNvPr>
          <p:cNvSpPr txBox="1"/>
          <p:nvPr/>
        </p:nvSpPr>
        <p:spPr>
          <a:xfrm>
            <a:off x="2747682" y="2962509"/>
            <a:ext cx="66966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/>
              <a:t>TBC</a:t>
            </a:r>
            <a:r>
              <a:rPr lang="zh-TW" altLang="en-US" sz="4000" b="1" dirty="0"/>
              <a:t> </a:t>
            </a:r>
            <a:r>
              <a:rPr lang="en-US" altLang="zh-TW" sz="4000" b="1" dirty="0"/>
              <a:t>(To Be Continue)</a:t>
            </a:r>
            <a:endParaRPr lang="zh-TW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8348338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0D6283D-B7B9-5BA3-6B51-1752E7AB7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String Pool (</a:t>
            </a:r>
            <a:r>
              <a:rPr lang="zh-TW" altLang="en-US" dirty="0"/>
              <a:t>字串池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7A875D7-ADC1-FC6A-F600-3B314BBF8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389893"/>
            <a:ext cx="10178322" cy="3593591"/>
          </a:xfrm>
        </p:spPr>
        <p:txBody>
          <a:bodyPr/>
          <a:lstStyle/>
          <a:p>
            <a:r>
              <a:rPr lang="zh-TW" altLang="en-US" dirty="0"/>
              <a:t>參考資料：</a:t>
            </a:r>
            <a:r>
              <a:rPr lang="en-US" altLang="zh-TW" dirty="0">
                <a:hlinkClick r:id="rId2"/>
              </a:rPr>
              <a:t>https://www.geeksforgeeks.org/string-constant-pool-in-java/</a:t>
            </a:r>
            <a:r>
              <a:rPr lang="zh-TW" altLang="en-US" dirty="0"/>
              <a:t> 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BE2C182D-BEEC-D85F-279A-CC687D199A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9662" y="2016843"/>
            <a:ext cx="4927436" cy="3262692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3BA69735-C195-ECB3-6CB8-EA27F16212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9247" y="2016843"/>
            <a:ext cx="4679970" cy="3262692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5C1EE253-9E76-F12D-BA4F-7D0167631C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9662" y="5494002"/>
            <a:ext cx="4927436" cy="1139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0518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0D6283D-B7B9-5BA3-6B51-1752E7AB7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445138"/>
            <a:ext cx="10178322" cy="1492132"/>
          </a:xfrm>
        </p:spPr>
        <p:txBody>
          <a:bodyPr/>
          <a:lstStyle/>
          <a:p>
            <a:r>
              <a:rPr lang="en-US" altLang="zh-TW" dirty="0"/>
              <a:t>Call by value (</a:t>
            </a:r>
            <a:r>
              <a:rPr lang="zh-TW" altLang="en-US" dirty="0"/>
              <a:t>傳值呼叫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7A875D7-ADC1-FC6A-F600-3B314BBF8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452646"/>
            <a:ext cx="10178322" cy="4831613"/>
          </a:xfrm>
        </p:spPr>
        <p:txBody>
          <a:bodyPr/>
          <a:lstStyle/>
          <a:p>
            <a:r>
              <a:rPr lang="zh-TW" altLang="en-US" dirty="0"/>
              <a:t>參考資料：</a:t>
            </a:r>
            <a:r>
              <a:rPr lang="en-US" altLang="zh-TW" dirty="0">
                <a:hlinkClick r:id="rId2"/>
              </a:rPr>
              <a:t>https://openhome.cc/Gossip/Java/PassByValue.html</a:t>
            </a:r>
            <a:r>
              <a:rPr lang="en-US" altLang="zh-TW" dirty="0"/>
              <a:t> </a:t>
            </a:r>
          </a:p>
          <a:p>
            <a:r>
              <a:rPr lang="en-US" altLang="zh-TW" dirty="0"/>
              <a:t>Java </a:t>
            </a:r>
            <a:r>
              <a:rPr lang="zh-TW" altLang="en-US" dirty="0"/>
              <a:t>方法中的參數，無論基本型別與參考型別，都是「傳值呼叫」。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5CE6A485-ED18-9FF1-FFED-7318ECDEE3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1678" y="2452783"/>
            <a:ext cx="4419983" cy="4229467"/>
          </a:xfrm>
          <a:prstGeom prst="rect">
            <a:avLst/>
          </a:prstGeom>
        </p:spPr>
      </p:pic>
      <p:sp>
        <p:nvSpPr>
          <p:cNvPr id="10" name="橢圓 9">
            <a:extLst>
              <a:ext uri="{FF2B5EF4-FFF2-40B4-BE49-F238E27FC236}">
                <a16:creationId xmlns:a16="http://schemas.microsoft.com/office/drawing/2014/main" id="{B0DE9945-CE8F-FAC9-2E0B-088CD6A0D83E}"/>
              </a:ext>
            </a:extLst>
          </p:cNvPr>
          <p:cNvSpPr/>
          <p:nvPr/>
        </p:nvSpPr>
        <p:spPr>
          <a:xfrm>
            <a:off x="6748783" y="3144461"/>
            <a:ext cx="877873" cy="852443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A1379800-9872-3358-2C09-637BC43EB27D}"/>
              </a:ext>
            </a:extLst>
          </p:cNvPr>
          <p:cNvSpPr/>
          <p:nvPr/>
        </p:nvSpPr>
        <p:spPr>
          <a:xfrm>
            <a:off x="8301318" y="2421407"/>
            <a:ext cx="1694328" cy="1645247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903ED972-DBAB-8313-493F-D8BFEA9DB0B9}"/>
              </a:ext>
            </a:extLst>
          </p:cNvPr>
          <p:cNvSpPr txBox="1"/>
          <p:nvPr/>
        </p:nvSpPr>
        <p:spPr>
          <a:xfrm>
            <a:off x="6777098" y="4012690"/>
            <a:ext cx="821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stack</a:t>
            </a:r>
            <a:endParaRPr lang="zh-TW" alt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6CA68615-48C8-1B52-9990-922206AEC353}"/>
              </a:ext>
            </a:extLst>
          </p:cNvPr>
          <p:cNvSpPr txBox="1"/>
          <p:nvPr/>
        </p:nvSpPr>
        <p:spPr>
          <a:xfrm>
            <a:off x="8818544" y="4066654"/>
            <a:ext cx="821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heap</a:t>
            </a:r>
            <a:endParaRPr lang="zh-TW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FE2B05D-CC4E-D432-102D-71522EC12697}"/>
              </a:ext>
            </a:extLst>
          </p:cNvPr>
          <p:cNvSpPr/>
          <p:nvPr/>
        </p:nvSpPr>
        <p:spPr>
          <a:xfrm>
            <a:off x="6912990" y="3657189"/>
            <a:ext cx="594398" cy="23173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TW" sz="1000" dirty="0">
                <a:solidFill>
                  <a:schemeClr val="tx1"/>
                </a:solidFill>
              </a:rPr>
              <a:t>people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7AEF4C51-E967-369C-A2BA-23CD5E2E86E3}"/>
              </a:ext>
            </a:extLst>
          </p:cNvPr>
          <p:cNvSpPr/>
          <p:nvPr/>
        </p:nvSpPr>
        <p:spPr>
          <a:xfrm>
            <a:off x="8818544" y="3626407"/>
            <a:ext cx="821241" cy="2373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TW" sz="1000" dirty="0">
                <a:solidFill>
                  <a:schemeClr val="tx1"/>
                </a:solidFill>
              </a:rPr>
              <a:t>Jack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5FD361CF-C4BC-8228-2B5B-8B99766D78FA}"/>
              </a:ext>
            </a:extLst>
          </p:cNvPr>
          <p:cNvSpPr txBox="1"/>
          <p:nvPr/>
        </p:nvSpPr>
        <p:spPr>
          <a:xfrm>
            <a:off x="5929915" y="2417497"/>
            <a:ext cx="1180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i="1" dirty="0" err="1"/>
              <a:t>renameI</a:t>
            </a:r>
            <a:endParaRPr lang="zh-TW" altLang="en-US" b="1" i="1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D9000FC-3D47-48F8-A986-7BE84683E131}"/>
              </a:ext>
            </a:extLst>
          </p:cNvPr>
          <p:cNvSpPr/>
          <p:nvPr/>
        </p:nvSpPr>
        <p:spPr>
          <a:xfrm>
            <a:off x="6921955" y="3344018"/>
            <a:ext cx="594398" cy="23173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TW" sz="1000" dirty="0">
                <a:solidFill>
                  <a:schemeClr val="tx1"/>
                </a:solidFill>
              </a:rPr>
              <a:t>people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cxnSp>
        <p:nvCxnSpPr>
          <p:cNvPr id="20" name="接點: 弧形 19">
            <a:extLst>
              <a:ext uri="{FF2B5EF4-FFF2-40B4-BE49-F238E27FC236}">
                <a16:creationId xmlns:a16="http://schemas.microsoft.com/office/drawing/2014/main" id="{5B8858C1-8F76-40E5-2D1E-C85119253EA9}"/>
              </a:ext>
            </a:extLst>
          </p:cNvPr>
          <p:cNvCxnSpPr>
            <a:cxnSpLocks/>
            <a:stCxn id="15" idx="1"/>
            <a:endCxn id="18" idx="1"/>
          </p:cNvCxnSpPr>
          <p:nvPr/>
        </p:nvCxnSpPr>
        <p:spPr>
          <a:xfrm rot="10800000" flipH="1">
            <a:off x="6912989" y="3459889"/>
            <a:ext cx="8965" cy="313171"/>
          </a:xfrm>
          <a:prstGeom prst="curvedConnector3">
            <a:avLst>
              <a:gd name="adj1" fmla="val -2349916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819D25AC-1EB0-5585-42B9-228B013C205A}"/>
              </a:ext>
            </a:extLst>
          </p:cNvPr>
          <p:cNvSpPr txBox="1"/>
          <p:nvPr/>
        </p:nvSpPr>
        <p:spPr>
          <a:xfrm>
            <a:off x="6044081" y="3491753"/>
            <a:ext cx="651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/>
              <a:t>複製</a:t>
            </a:r>
            <a:endParaRPr lang="en-US" altLang="zh-TW" sz="1200" dirty="0"/>
          </a:p>
        </p:txBody>
      </p:sp>
      <p:cxnSp>
        <p:nvCxnSpPr>
          <p:cNvPr id="30" name="接點: 弧形 29">
            <a:extLst>
              <a:ext uri="{FF2B5EF4-FFF2-40B4-BE49-F238E27FC236}">
                <a16:creationId xmlns:a16="http://schemas.microsoft.com/office/drawing/2014/main" id="{62A9238D-898C-96EE-8E62-55C998FD0C2E}"/>
              </a:ext>
            </a:extLst>
          </p:cNvPr>
          <p:cNvCxnSpPr>
            <a:stCxn id="15" idx="3"/>
            <a:endCxn id="16" idx="1"/>
          </p:cNvCxnSpPr>
          <p:nvPr/>
        </p:nvCxnSpPr>
        <p:spPr>
          <a:xfrm flipV="1">
            <a:off x="7507388" y="3745098"/>
            <a:ext cx="1311156" cy="27961"/>
          </a:xfrm>
          <a:prstGeom prst="curvedConnector3">
            <a:avLst>
              <a:gd name="adj1" fmla="val 53419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接點: 弧形 32">
            <a:extLst>
              <a:ext uri="{FF2B5EF4-FFF2-40B4-BE49-F238E27FC236}">
                <a16:creationId xmlns:a16="http://schemas.microsoft.com/office/drawing/2014/main" id="{72D85A0E-7D15-D826-138F-B04A2553DA17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7516353" y="3510538"/>
            <a:ext cx="1302191" cy="234560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>
            <a:extLst>
              <a:ext uri="{FF2B5EF4-FFF2-40B4-BE49-F238E27FC236}">
                <a16:creationId xmlns:a16="http://schemas.microsoft.com/office/drawing/2014/main" id="{F6F9B8E9-4D90-A55F-60B1-5427964E81B3}"/>
              </a:ext>
            </a:extLst>
          </p:cNvPr>
          <p:cNvSpPr/>
          <p:nvPr/>
        </p:nvSpPr>
        <p:spPr>
          <a:xfrm>
            <a:off x="8818544" y="3064591"/>
            <a:ext cx="821241" cy="237381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TW" sz="1000" dirty="0">
                <a:solidFill>
                  <a:schemeClr val="tx1"/>
                </a:solidFill>
              </a:rPr>
              <a:t>Jackson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cxnSp>
        <p:nvCxnSpPr>
          <p:cNvPr id="37" name="接點: 弧形 36">
            <a:extLst>
              <a:ext uri="{FF2B5EF4-FFF2-40B4-BE49-F238E27FC236}">
                <a16:creationId xmlns:a16="http://schemas.microsoft.com/office/drawing/2014/main" id="{3F1F735D-F994-76CF-BB69-BC4461419AEE}"/>
              </a:ext>
            </a:extLst>
          </p:cNvPr>
          <p:cNvCxnSpPr>
            <a:cxnSpLocks/>
            <a:stCxn id="18" idx="3"/>
            <a:endCxn id="36" idx="1"/>
          </p:cNvCxnSpPr>
          <p:nvPr/>
        </p:nvCxnSpPr>
        <p:spPr>
          <a:xfrm flipV="1">
            <a:off x="7516353" y="3183282"/>
            <a:ext cx="1302191" cy="276606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乘號 41">
            <a:extLst>
              <a:ext uri="{FF2B5EF4-FFF2-40B4-BE49-F238E27FC236}">
                <a16:creationId xmlns:a16="http://schemas.microsoft.com/office/drawing/2014/main" id="{EED3FAA2-E68D-5F16-F6FA-C43A04DE5FC2}"/>
              </a:ext>
            </a:extLst>
          </p:cNvPr>
          <p:cNvSpPr/>
          <p:nvPr/>
        </p:nvSpPr>
        <p:spPr>
          <a:xfrm>
            <a:off x="7965891" y="3483802"/>
            <a:ext cx="177991" cy="18391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EA9DDACE-4437-FF3D-4FD6-372ADB0EF84B}"/>
              </a:ext>
            </a:extLst>
          </p:cNvPr>
          <p:cNvSpPr txBox="1"/>
          <p:nvPr/>
        </p:nvSpPr>
        <p:spPr>
          <a:xfrm>
            <a:off x="7537791" y="3755621"/>
            <a:ext cx="5505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100" dirty="0"/>
              <a:t>(1)</a:t>
            </a:r>
            <a:endParaRPr lang="zh-TW" altLang="en-US" sz="1100" dirty="0"/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DADF5BF0-8EA2-C8D6-74EB-570C49D5540C}"/>
              </a:ext>
            </a:extLst>
          </p:cNvPr>
          <p:cNvSpPr txBox="1"/>
          <p:nvPr/>
        </p:nvSpPr>
        <p:spPr>
          <a:xfrm>
            <a:off x="8035497" y="3451169"/>
            <a:ext cx="5505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100" dirty="0"/>
              <a:t>(2)</a:t>
            </a:r>
            <a:endParaRPr lang="zh-TW" altLang="en-US" sz="1100" dirty="0"/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74DD51AE-501D-70A9-FB97-EF72433E0FEE}"/>
              </a:ext>
            </a:extLst>
          </p:cNvPr>
          <p:cNvSpPr txBox="1"/>
          <p:nvPr/>
        </p:nvSpPr>
        <p:spPr>
          <a:xfrm>
            <a:off x="7686278" y="3092553"/>
            <a:ext cx="5505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100" dirty="0"/>
              <a:t>(3)</a:t>
            </a:r>
            <a:endParaRPr lang="zh-TW" altLang="en-US" sz="1100" dirty="0"/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157768A9-DA31-9BBC-0F37-15844CD01208}"/>
              </a:ext>
            </a:extLst>
          </p:cNvPr>
          <p:cNvSpPr txBox="1"/>
          <p:nvPr/>
        </p:nvSpPr>
        <p:spPr>
          <a:xfrm>
            <a:off x="6245051" y="4626797"/>
            <a:ext cx="5505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100" dirty="0"/>
              <a:t>(1)</a:t>
            </a:r>
            <a:endParaRPr lang="zh-TW" altLang="en-US" sz="1100" dirty="0"/>
          </a:p>
        </p:txBody>
      </p: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230964BE-5DBB-7F6E-7603-062361915095}"/>
              </a:ext>
            </a:extLst>
          </p:cNvPr>
          <p:cNvSpPr txBox="1"/>
          <p:nvPr/>
        </p:nvSpPr>
        <p:spPr>
          <a:xfrm>
            <a:off x="6695713" y="4579382"/>
            <a:ext cx="45639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zh-TW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People </a:t>
            </a:r>
            <a:r>
              <a:rPr lang="en-US" altLang="zh-TW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people</a:t>
            </a:r>
            <a:r>
              <a:rPr lang="en-US" altLang="zh-TW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zh-TW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People(</a:t>
            </a:r>
            <a:r>
              <a:rPr lang="en-US" altLang="zh-TW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"Jack"</a:t>
            </a:r>
            <a:r>
              <a:rPr lang="en-US" altLang="zh-TW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80B57B32-7546-B02D-3E78-6DB9F74BBD36}"/>
              </a:ext>
            </a:extLst>
          </p:cNvPr>
          <p:cNvSpPr txBox="1"/>
          <p:nvPr/>
        </p:nvSpPr>
        <p:spPr>
          <a:xfrm>
            <a:off x="6251941" y="5146074"/>
            <a:ext cx="5505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100" dirty="0"/>
              <a:t>(2)</a:t>
            </a:r>
            <a:endParaRPr lang="zh-TW" altLang="en-US" sz="1100" dirty="0"/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9530AD90-E414-3F72-69C3-D54275F0B7C5}"/>
              </a:ext>
            </a:extLst>
          </p:cNvPr>
          <p:cNvSpPr txBox="1"/>
          <p:nvPr/>
        </p:nvSpPr>
        <p:spPr>
          <a:xfrm>
            <a:off x="6695713" y="5074162"/>
            <a:ext cx="63963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zh-TW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zh-TW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altLang="zh-TW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TW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renameI</a:t>
            </a:r>
            <a:r>
              <a:rPr lang="en-US" altLang="zh-TW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(People </a:t>
            </a:r>
            <a:r>
              <a:rPr lang="en-US" altLang="zh-TW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people</a:t>
            </a:r>
            <a:r>
              <a:rPr lang="en-US" altLang="zh-TW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421260DC-5287-F478-5B08-776FE9E43504}"/>
              </a:ext>
            </a:extLst>
          </p:cNvPr>
          <p:cNvSpPr txBox="1"/>
          <p:nvPr/>
        </p:nvSpPr>
        <p:spPr>
          <a:xfrm>
            <a:off x="6251941" y="5665351"/>
            <a:ext cx="5505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100" dirty="0"/>
              <a:t>(3)</a:t>
            </a:r>
            <a:endParaRPr lang="zh-TW" altLang="en-US" sz="1100" dirty="0"/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79DD6DD6-86F6-8B04-E16D-8244A88DBC30}"/>
              </a:ext>
            </a:extLst>
          </p:cNvPr>
          <p:cNvSpPr txBox="1"/>
          <p:nvPr/>
        </p:nvSpPr>
        <p:spPr>
          <a:xfrm>
            <a:off x="6695713" y="5585944"/>
            <a:ext cx="42446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zh-TW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people</a:t>
            </a:r>
            <a:r>
              <a:rPr lang="en-US" altLang="zh-TW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zh-TW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People(</a:t>
            </a:r>
            <a:r>
              <a:rPr lang="en-US" altLang="zh-TW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"Jackson"</a:t>
            </a:r>
            <a:r>
              <a:rPr lang="en-US" altLang="zh-TW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52B449B6-18CA-2E49-09A9-67F0C99F93FE}"/>
              </a:ext>
            </a:extLst>
          </p:cNvPr>
          <p:cNvSpPr/>
          <p:nvPr/>
        </p:nvSpPr>
        <p:spPr>
          <a:xfrm>
            <a:off x="1999129" y="5549154"/>
            <a:ext cx="3532095" cy="4661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16366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0D6283D-B7B9-5BA3-6B51-1752E7AB7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445138"/>
            <a:ext cx="10178322" cy="1492132"/>
          </a:xfrm>
        </p:spPr>
        <p:txBody>
          <a:bodyPr/>
          <a:lstStyle/>
          <a:p>
            <a:r>
              <a:rPr lang="en-US" altLang="zh-TW" dirty="0"/>
              <a:t>Call by value (</a:t>
            </a:r>
            <a:r>
              <a:rPr lang="zh-TW" altLang="en-US"/>
              <a:t>傳址呼叫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7A875D7-ADC1-FC6A-F600-3B314BBF8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452646"/>
            <a:ext cx="10178322" cy="4831613"/>
          </a:xfrm>
        </p:spPr>
        <p:txBody>
          <a:bodyPr/>
          <a:lstStyle/>
          <a:p>
            <a:r>
              <a:rPr lang="zh-TW" altLang="en-US" dirty="0"/>
              <a:t>參考資料：</a:t>
            </a:r>
            <a:r>
              <a:rPr lang="en-US" altLang="zh-TW" dirty="0">
                <a:hlinkClick r:id="rId2"/>
              </a:rPr>
              <a:t>https://openhome.cc/Gossip/Java/PassByValue.html</a:t>
            </a:r>
            <a:r>
              <a:rPr lang="en-US" altLang="zh-TW" dirty="0"/>
              <a:t> </a:t>
            </a:r>
          </a:p>
          <a:p>
            <a:r>
              <a:rPr lang="en-US" altLang="zh-TW" dirty="0"/>
              <a:t>Java </a:t>
            </a:r>
            <a:r>
              <a:rPr lang="zh-TW" altLang="en-US" dirty="0"/>
              <a:t>方法中的參數，無論基本型別與參考型別，都是「傳值呼叫」。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5CE6A485-ED18-9FF1-FFED-7318ECDEE3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1678" y="2452783"/>
            <a:ext cx="4419983" cy="4229467"/>
          </a:xfrm>
          <a:prstGeom prst="rect">
            <a:avLst/>
          </a:prstGeom>
        </p:spPr>
      </p:pic>
      <p:sp>
        <p:nvSpPr>
          <p:cNvPr id="10" name="橢圓 9">
            <a:extLst>
              <a:ext uri="{FF2B5EF4-FFF2-40B4-BE49-F238E27FC236}">
                <a16:creationId xmlns:a16="http://schemas.microsoft.com/office/drawing/2014/main" id="{B0DE9945-CE8F-FAC9-2E0B-088CD6A0D83E}"/>
              </a:ext>
            </a:extLst>
          </p:cNvPr>
          <p:cNvSpPr/>
          <p:nvPr/>
        </p:nvSpPr>
        <p:spPr>
          <a:xfrm>
            <a:off x="6748783" y="3144461"/>
            <a:ext cx="877873" cy="852443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A1379800-9872-3358-2C09-637BC43EB27D}"/>
              </a:ext>
            </a:extLst>
          </p:cNvPr>
          <p:cNvSpPr/>
          <p:nvPr/>
        </p:nvSpPr>
        <p:spPr>
          <a:xfrm>
            <a:off x="8301318" y="2421407"/>
            <a:ext cx="1694328" cy="1645247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903ED972-DBAB-8313-493F-D8BFEA9DB0B9}"/>
              </a:ext>
            </a:extLst>
          </p:cNvPr>
          <p:cNvSpPr txBox="1"/>
          <p:nvPr/>
        </p:nvSpPr>
        <p:spPr>
          <a:xfrm>
            <a:off x="6777098" y="4012690"/>
            <a:ext cx="821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stack</a:t>
            </a:r>
            <a:endParaRPr lang="zh-TW" alt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6CA68615-48C8-1B52-9990-922206AEC353}"/>
              </a:ext>
            </a:extLst>
          </p:cNvPr>
          <p:cNvSpPr txBox="1"/>
          <p:nvPr/>
        </p:nvSpPr>
        <p:spPr>
          <a:xfrm>
            <a:off x="8818544" y="4066654"/>
            <a:ext cx="821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heap</a:t>
            </a:r>
            <a:endParaRPr lang="zh-TW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FE2B05D-CC4E-D432-102D-71522EC12697}"/>
              </a:ext>
            </a:extLst>
          </p:cNvPr>
          <p:cNvSpPr/>
          <p:nvPr/>
        </p:nvSpPr>
        <p:spPr>
          <a:xfrm>
            <a:off x="6912990" y="3657189"/>
            <a:ext cx="594398" cy="23173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TW" sz="1000" dirty="0">
                <a:solidFill>
                  <a:schemeClr val="tx1"/>
                </a:solidFill>
              </a:rPr>
              <a:t>people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7AEF4C51-E967-369C-A2BA-23CD5E2E86E3}"/>
              </a:ext>
            </a:extLst>
          </p:cNvPr>
          <p:cNvSpPr/>
          <p:nvPr/>
        </p:nvSpPr>
        <p:spPr>
          <a:xfrm>
            <a:off x="8818544" y="3626407"/>
            <a:ext cx="821241" cy="2373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TW" sz="1000" dirty="0">
                <a:solidFill>
                  <a:schemeClr val="tx1"/>
                </a:solidFill>
              </a:rPr>
              <a:t>Jack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5FD361CF-C4BC-8228-2B5B-8B99766D78FA}"/>
              </a:ext>
            </a:extLst>
          </p:cNvPr>
          <p:cNvSpPr txBox="1"/>
          <p:nvPr/>
        </p:nvSpPr>
        <p:spPr>
          <a:xfrm>
            <a:off x="5929915" y="2417497"/>
            <a:ext cx="1180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i="1" dirty="0" err="1"/>
              <a:t>renameI</a:t>
            </a:r>
            <a:endParaRPr lang="zh-TW" altLang="en-US" b="1" i="1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D9000FC-3D47-48F8-A986-7BE84683E131}"/>
              </a:ext>
            </a:extLst>
          </p:cNvPr>
          <p:cNvSpPr/>
          <p:nvPr/>
        </p:nvSpPr>
        <p:spPr>
          <a:xfrm>
            <a:off x="6921955" y="3344018"/>
            <a:ext cx="594398" cy="23173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TW" sz="1000" dirty="0">
                <a:solidFill>
                  <a:schemeClr val="tx1"/>
                </a:solidFill>
              </a:rPr>
              <a:t>people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cxnSp>
        <p:nvCxnSpPr>
          <p:cNvPr id="20" name="接點: 弧形 19">
            <a:extLst>
              <a:ext uri="{FF2B5EF4-FFF2-40B4-BE49-F238E27FC236}">
                <a16:creationId xmlns:a16="http://schemas.microsoft.com/office/drawing/2014/main" id="{5B8858C1-8F76-40E5-2D1E-C85119253EA9}"/>
              </a:ext>
            </a:extLst>
          </p:cNvPr>
          <p:cNvCxnSpPr>
            <a:cxnSpLocks/>
            <a:stCxn id="15" idx="1"/>
            <a:endCxn id="18" idx="1"/>
          </p:cNvCxnSpPr>
          <p:nvPr/>
        </p:nvCxnSpPr>
        <p:spPr>
          <a:xfrm rot="10800000" flipH="1">
            <a:off x="6912989" y="3459889"/>
            <a:ext cx="8965" cy="313171"/>
          </a:xfrm>
          <a:prstGeom prst="curvedConnector3">
            <a:avLst>
              <a:gd name="adj1" fmla="val -2349916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819D25AC-1EB0-5585-42B9-228B013C205A}"/>
              </a:ext>
            </a:extLst>
          </p:cNvPr>
          <p:cNvSpPr txBox="1"/>
          <p:nvPr/>
        </p:nvSpPr>
        <p:spPr>
          <a:xfrm>
            <a:off x="6044081" y="3491753"/>
            <a:ext cx="651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/>
              <a:t>複製</a:t>
            </a:r>
            <a:endParaRPr lang="en-US" altLang="zh-TW" sz="1200" dirty="0"/>
          </a:p>
        </p:txBody>
      </p:sp>
      <p:cxnSp>
        <p:nvCxnSpPr>
          <p:cNvPr id="30" name="接點: 弧形 29">
            <a:extLst>
              <a:ext uri="{FF2B5EF4-FFF2-40B4-BE49-F238E27FC236}">
                <a16:creationId xmlns:a16="http://schemas.microsoft.com/office/drawing/2014/main" id="{62A9238D-898C-96EE-8E62-55C998FD0C2E}"/>
              </a:ext>
            </a:extLst>
          </p:cNvPr>
          <p:cNvCxnSpPr>
            <a:stCxn id="15" idx="3"/>
            <a:endCxn id="16" idx="1"/>
          </p:cNvCxnSpPr>
          <p:nvPr/>
        </p:nvCxnSpPr>
        <p:spPr>
          <a:xfrm flipV="1">
            <a:off x="7507388" y="3745098"/>
            <a:ext cx="1311156" cy="27961"/>
          </a:xfrm>
          <a:prstGeom prst="curvedConnector3">
            <a:avLst>
              <a:gd name="adj1" fmla="val 53419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接點: 弧形 32">
            <a:extLst>
              <a:ext uri="{FF2B5EF4-FFF2-40B4-BE49-F238E27FC236}">
                <a16:creationId xmlns:a16="http://schemas.microsoft.com/office/drawing/2014/main" id="{72D85A0E-7D15-D826-138F-B04A2553DA17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7516353" y="3510538"/>
            <a:ext cx="1302191" cy="234560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>
            <a:extLst>
              <a:ext uri="{FF2B5EF4-FFF2-40B4-BE49-F238E27FC236}">
                <a16:creationId xmlns:a16="http://schemas.microsoft.com/office/drawing/2014/main" id="{F6F9B8E9-4D90-A55F-60B1-5427964E81B3}"/>
              </a:ext>
            </a:extLst>
          </p:cNvPr>
          <p:cNvSpPr/>
          <p:nvPr/>
        </p:nvSpPr>
        <p:spPr>
          <a:xfrm>
            <a:off x="8818544" y="3064591"/>
            <a:ext cx="821241" cy="237381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TW" sz="1000" dirty="0">
                <a:solidFill>
                  <a:schemeClr val="tx1"/>
                </a:solidFill>
              </a:rPr>
              <a:t>Jackson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cxnSp>
        <p:nvCxnSpPr>
          <p:cNvPr id="37" name="接點: 弧形 36">
            <a:extLst>
              <a:ext uri="{FF2B5EF4-FFF2-40B4-BE49-F238E27FC236}">
                <a16:creationId xmlns:a16="http://schemas.microsoft.com/office/drawing/2014/main" id="{3F1F735D-F994-76CF-BB69-BC4461419AEE}"/>
              </a:ext>
            </a:extLst>
          </p:cNvPr>
          <p:cNvCxnSpPr>
            <a:cxnSpLocks/>
            <a:stCxn id="18" idx="3"/>
            <a:endCxn id="36" idx="1"/>
          </p:cNvCxnSpPr>
          <p:nvPr/>
        </p:nvCxnSpPr>
        <p:spPr>
          <a:xfrm flipV="1">
            <a:off x="7516353" y="3183282"/>
            <a:ext cx="1302191" cy="276606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乘號 41">
            <a:extLst>
              <a:ext uri="{FF2B5EF4-FFF2-40B4-BE49-F238E27FC236}">
                <a16:creationId xmlns:a16="http://schemas.microsoft.com/office/drawing/2014/main" id="{EED3FAA2-E68D-5F16-F6FA-C43A04DE5FC2}"/>
              </a:ext>
            </a:extLst>
          </p:cNvPr>
          <p:cNvSpPr/>
          <p:nvPr/>
        </p:nvSpPr>
        <p:spPr>
          <a:xfrm>
            <a:off x="7965891" y="3483802"/>
            <a:ext cx="177991" cy="18391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EA9DDACE-4437-FF3D-4FD6-372ADB0EF84B}"/>
              </a:ext>
            </a:extLst>
          </p:cNvPr>
          <p:cNvSpPr txBox="1"/>
          <p:nvPr/>
        </p:nvSpPr>
        <p:spPr>
          <a:xfrm>
            <a:off x="7537791" y="3755621"/>
            <a:ext cx="5505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100" dirty="0"/>
              <a:t>(1)</a:t>
            </a:r>
            <a:endParaRPr lang="zh-TW" altLang="en-US" sz="1100" dirty="0"/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DADF5BF0-8EA2-C8D6-74EB-570C49D5540C}"/>
              </a:ext>
            </a:extLst>
          </p:cNvPr>
          <p:cNvSpPr txBox="1"/>
          <p:nvPr/>
        </p:nvSpPr>
        <p:spPr>
          <a:xfrm>
            <a:off x="8035497" y="3451169"/>
            <a:ext cx="5505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100" dirty="0"/>
              <a:t>(2)</a:t>
            </a:r>
            <a:endParaRPr lang="zh-TW" altLang="en-US" sz="1100" dirty="0"/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74DD51AE-501D-70A9-FB97-EF72433E0FEE}"/>
              </a:ext>
            </a:extLst>
          </p:cNvPr>
          <p:cNvSpPr txBox="1"/>
          <p:nvPr/>
        </p:nvSpPr>
        <p:spPr>
          <a:xfrm>
            <a:off x="7686278" y="3092553"/>
            <a:ext cx="5505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100" dirty="0"/>
              <a:t>(3)</a:t>
            </a:r>
            <a:endParaRPr lang="zh-TW" altLang="en-US" sz="1100" dirty="0"/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157768A9-DA31-9BBC-0F37-15844CD01208}"/>
              </a:ext>
            </a:extLst>
          </p:cNvPr>
          <p:cNvSpPr txBox="1"/>
          <p:nvPr/>
        </p:nvSpPr>
        <p:spPr>
          <a:xfrm>
            <a:off x="6245051" y="4626797"/>
            <a:ext cx="5505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100" dirty="0"/>
              <a:t>(1)</a:t>
            </a:r>
            <a:endParaRPr lang="zh-TW" altLang="en-US" sz="1100" dirty="0"/>
          </a:p>
        </p:txBody>
      </p: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230964BE-5DBB-7F6E-7603-062361915095}"/>
              </a:ext>
            </a:extLst>
          </p:cNvPr>
          <p:cNvSpPr txBox="1"/>
          <p:nvPr/>
        </p:nvSpPr>
        <p:spPr>
          <a:xfrm>
            <a:off x="6695713" y="4579382"/>
            <a:ext cx="45639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zh-TW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People </a:t>
            </a:r>
            <a:r>
              <a:rPr lang="en-US" altLang="zh-TW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people</a:t>
            </a:r>
            <a:r>
              <a:rPr lang="en-US" altLang="zh-TW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zh-TW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People(</a:t>
            </a:r>
            <a:r>
              <a:rPr lang="en-US" altLang="zh-TW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"Jack"</a:t>
            </a:r>
            <a:r>
              <a:rPr lang="en-US" altLang="zh-TW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80B57B32-7546-B02D-3E78-6DB9F74BBD36}"/>
              </a:ext>
            </a:extLst>
          </p:cNvPr>
          <p:cNvSpPr txBox="1"/>
          <p:nvPr/>
        </p:nvSpPr>
        <p:spPr>
          <a:xfrm>
            <a:off x="6251941" y="5146074"/>
            <a:ext cx="5505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100" dirty="0"/>
              <a:t>(2)</a:t>
            </a:r>
            <a:endParaRPr lang="zh-TW" altLang="en-US" sz="1100" dirty="0"/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9530AD90-E414-3F72-69C3-D54275F0B7C5}"/>
              </a:ext>
            </a:extLst>
          </p:cNvPr>
          <p:cNvSpPr txBox="1"/>
          <p:nvPr/>
        </p:nvSpPr>
        <p:spPr>
          <a:xfrm>
            <a:off x="6695713" y="5074162"/>
            <a:ext cx="63963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zh-TW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zh-TW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altLang="zh-TW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TW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renameI</a:t>
            </a:r>
            <a:r>
              <a:rPr lang="en-US" altLang="zh-TW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(People </a:t>
            </a:r>
            <a:r>
              <a:rPr lang="en-US" altLang="zh-TW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people</a:t>
            </a:r>
            <a:r>
              <a:rPr lang="en-US" altLang="zh-TW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421260DC-5287-F478-5B08-776FE9E43504}"/>
              </a:ext>
            </a:extLst>
          </p:cNvPr>
          <p:cNvSpPr txBox="1"/>
          <p:nvPr/>
        </p:nvSpPr>
        <p:spPr>
          <a:xfrm>
            <a:off x="6251941" y="5665351"/>
            <a:ext cx="5505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100" dirty="0"/>
              <a:t>(3)</a:t>
            </a:r>
            <a:endParaRPr lang="zh-TW" altLang="en-US" sz="1100" dirty="0"/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79DD6DD6-86F6-8B04-E16D-8244A88DBC30}"/>
              </a:ext>
            </a:extLst>
          </p:cNvPr>
          <p:cNvSpPr txBox="1"/>
          <p:nvPr/>
        </p:nvSpPr>
        <p:spPr>
          <a:xfrm>
            <a:off x="6695713" y="5585944"/>
            <a:ext cx="42446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zh-TW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people</a:t>
            </a:r>
            <a:r>
              <a:rPr lang="en-US" altLang="zh-TW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zh-TW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People(</a:t>
            </a:r>
            <a:r>
              <a:rPr lang="en-US" altLang="zh-TW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"Jackson"</a:t>
            </a:r>
            <a:r>
              <a:rPr lang="en-US" altLang="zh-TW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52B449B6-18CA-2E49-09A9-67F0C99F93FE}"/>
              </a:ext>
            </a:extLst>
          </p:cNvPr>
          <p:cNvSpPr/>
          <p:nvPr/>
        </p:nvSpPr>
        <p:spPr>
          <a:xfrm>
            <a:off x="1999129" y="5549154"/>
            <a:ext cx="3532095" cy="4661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9709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714B6A-129D-0EEE-01F0-053F27FD9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什麼是 </a:t>
            </a:r>
            <a:r>
              <a:rPr lang="en-US" altLang="zh-TW" dirty="0"/>
              <a:t>JDK</a:t>
            </a:r>
            <a:r>
              <a:rPr lang="zh-TW" altLang="en-US" dirty="0"/>
              <a:t>、</a:t>
            </a:r>
            <a:r>
              <a:rPr lang="en-US" altLang="zh-TW" dirty="0"/>
              <a:t>JRE</a:t>
            </a:r>
            <a:r>
              <a:rPr lang="zh-TW" altLang="en-US" dirty="0"/>
              <a:t>、</a:t>
            </a:r>
            <a:r>
              <a:rPr lang="en-US" altLang="zh-TW" dirty="0"/>
              <a:t>JVM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0849B98-CA19-B390-6AAB-853277ABAE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JDK</a:t>
            </a:r>
            <a:r>
              <a:rPr lang="zh-TW" altLang="en-US" dirty="0"/>
              <a:t>：</a:t>
            </a:r>
            <a:r>
              <a:rPr lang="en-US" altLang="zh-TW" dirty="0"/>
              <a:t>Java Development Kit</a:t>
            </a:r>
          </a:p>
          <a:p>
            <a:r>
              <a:rPr lang="en-US" altLang="zh-TW" dirty="0"/>
              <a:t>JRE</a:t>
            </a:r>
            <a:r>
              <a:rPr lang="zh-TW" altLang="en-US" dirty="0"/>
              <a:t>：</a:t>
            </a:r>
            <a:r>
              <a:rPr lang="en-US" altLang="zh-TW" dirty="0"/>
              <a:t>Java Runtime </a:t>
            </a:r>
            <a:r>
              <a:rPr lang="en-US" altLang="zh-TW" dirty="0" err="1"/>
              <a:t>Enviroment</a:t>
            </a:r>
            <a:endParaRPr lang="en-US" altLang="zh-TW" dirty="0"/>
          </a:p>
          <a:p>
            <a:r>
              <a:rPr lang="en-US" altLang="zh-TW" dirty="0"/>
              <a:t>JVM</a:t>
            </a:r>
            <a:r>
              <a:rPr lang="zh-TW" altLang="en-US" dirty="0"/>
              <a:t>：</a:t>
            </a:r>
            <a:r>
              <a:rPr lang="en-US" altLang="zh-TW" dirty="0"/>
              <a:t>Java Virtual Machine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68E9AA2-F481-9B2A-1066-092F20A3F2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0808" y="2484309"/>
            <a:ext cx="6966753" cy="3991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149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6E39E8-6CE6-0109-5978-769CEA84B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什麼是跨平台？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6726778-B133-C128-3855-B29B34D2EB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跨作業系統</a:t>
            </a:r>
            <a:r>
              <a:rPr lang="en-US" altLang="zh-TW" dirty="0"/>
              <a:t>(OS)</a:t>
            </a:r>
            <a:endParaRPr lang="zh-TW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94C7122-D25D-0C49-DF14-A73970DDC6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3106" y="2813672"/>
            <a:ext cx="7727576" cy="3254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354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3CC07E-1FE1-F33A-EE9D-3B582E43F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什麼是 </a:t>
            </a:r>
            <a:r>
              <a:rPr lang="en-US" altLang="zh-TW" dirty="0"/>
              <a:t>Complier</a:t>
            </a:r>
            <a:r>
              <a:rPr lang="zh-TW" altLang="en-US" dirty="0"/>
              <a:t>？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1508167-0913-55E9-A408-55ADB889D6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編譯、</a:t>
            </a:r>
            <a:r>
              <a:rPr lang="en-US" altLang="zh-TW" dirty="0"/>
              <a:t>class </a:t>
            </a:r>
            <a:r>
              <a:rPr lang="zh-TW" altLang="en-US" dirty="0"/>
              <a:t>檔。</a:t>
            </a:r>
            <a:endParaRPr lang="en-US" altLang="zh-TW" dirty="0"/>
          </a:p>
          <a:p>
            <a:r>
              <a:rPr lang="zh-TW" altLang="en-US" dirty="0"/>
              <a:t>開發的時候，會有 </a:t>
            </a:r>
            <a:r>
              <a:rPr lang="en-US" altLang="zh-TW" dirty="0"/>
              <a:t>IDE</a:t>
            </a:r>
            <a:r>
              <a:rPr lang="zh-TW" altLang="en-US" dirty="0"/>
              <a:t> 工具，會幫你編譯除錯。看看語法是否錯誤。以提高程式的正確性。</a:t>
            </a:r>
          </a:p>
        </p:txBody>
      </p:sp>
    </p:spTree>
    <p:extLst>
      <p:ext uri="{BB962C8B-B14F-4D97-AF65-F5344CB8AC3E}">
        <p14:creationId xmlns:p14="http://schemas.microsoft.com/office/powerpoint/2010/main" val="3726812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3CC07E-1FE1-F33A-EE9D-3B582E43F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Java</a:t>
            </a:r>
            <a:r>
              <a:rPr lang="zh-TW" altLang="en-US" dirty="0"/>
              <a:t>有哪些「基本資料型別」？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1508167-0913-55E9-A408-55ADB889D6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boolean</a:t>
            </a:r>
            <a:endParaRPr lang="en-US" altLang="zh-TW" dirty="0"/>
          </a:p>
          <a:p>
            <a:r>
              <a:rPr lang="en-US" altLang="zh-TW" dirty="0"/>
              <a:t>byte</a:t>
            </a:r>
          </a:p>
          <a:p>
            <a:r>
              <a:rPr lang="en-US" altLang="zh-TW" dirty="0"/>
              <a:t>short</a:t>
            </a:r>
          </a:p>
          <a:p>
            <a:r>
              <a:rPr lang="en-US" altLang="zh-TW" dirty="0"/>
              <a:t>int</a:t>
            </a:r>
          </a:p>
          <a:p>
            <a:r>
              <a:rPr lang="en-US" altLang="zh-TW" dirty="0"/>
              <a:t>long</a:t>
            </a:r>
          </a:p>
          <a:p>
            <a:r>
              <a:rPr lang="en-US" altLang="zh-TW" dirty="0"/>
              <a:t>float</a:t>
            </a:r>
          </a:p>
          <a:p>
            <a:r>
              <a:rPr lang="en-US" altLang="zh-TW" dirty="0"/>
              <a:t>double</a:t>
            </a:r>
          </a:p>
          <a:p>
            <a:r>
              <a:rPr lang="en-US" altLang="zh-TW" dirty="0"/>
              <a:t>char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02866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3CC07E-1FE1-F33A-EE9D-3B582E43F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 </a:t>
            </a:r>
            <a:r>
              <a:rPr lang="en-US" altLang="zh-TW" dirty="0" err="1"/>
              <a:t>i</a:t>
            </a:r>
            <a:r>
              <a:rPr lang="en-US" altLang="zh-TW" dirty="0"/>
              <a:t>++ </a:t>
            </a:r>
            <a:r>
              <a:rPr lang="zh-TW" altLang="en-US" dirty="0"/>
              <a:t>和 </a:t>
            </a:r>
            <a:r>
              <a:rPr lang="en-US" altLang="zh-TW" dirty="0"/>
              <a:t>++</a:t>
            </a:r>
            <a:r>
              <a:rPr lang="en-US" altLang="zh-TW" dirty="0" err="1"/>
              <a:t>i</a:t>
            </a:r>
            <a:r>
              <a:rPr lang="en-US" altLang="zh-TW" dirty="0"/>
              <a:t> </a:t>
            </a:r>
            <a:r>
              <a:rPr lang="zh-TW" altLang="en-US" dirty="0"/>
              <a:t>差異？ 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1508167-0913-55E9-A408-55ADB889D6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int var = age++;  </a:t>
            </a:r>
          </a:p>
          <a:p>
            <a:r>
              <a:rPr lang="en-US" altLang="zh-TW" dirty="0"/>
              <a:t>int var = age;		</a:t>
            </a:r>
          </a:p>
          <a:p>
            <a:r>
              <a:rPr lang="en-US" altLang="zh-TW" dirty="0"/>
              <a:t>age = age + 1;</a:t>
            </a:r>
          </a:p>
          <a:p>
            <a:endParaRPr lang="en-US" altLang="zh-TW" dirty="0"/>
          </a:p>
          <a:p>
            <a:r>
              <a:rPr lang="en-US" altLang="zh-TW" dirty="0"/>
              <a:t>int var = ++age;</a:t>
            </a:r>
          </a:p>
          <a:p>
            <a:r>
              <a:rPr lang="en-US" altLang="zh-TW" dirty="0"/>
              <a:t>age = age + 1;</a:t>
            </a:r>
          </a:p>
          <a:p>
            <a:r>
              <a:rPr lang="en-US" altLang="zh-TW" dirty="0"/>
              <a:t>int var = age;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22045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3CC07E-1FE1-F33A-EE9D-3B582E43F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&amp;&amp; </a:t>
            </a:r>
            <a:r>
              <a:rPr lang="zh-TW" altLang="en-US" dirty="0"/>
              <a:t>和 </a:t>
            </a:r>
            <a:r>
              <a:rPr lang="en-US" altLang="zh-TW" dirty="0"/>
              <a:t>&amp; </a:t>
            </a:r>
            <a:r>
              <a:rPr lang="zh-TW" altLang="en-US" dirty="0"/>
              <a:t>的差異？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1508167-0913-55E9-A408-55ADB889D6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節省效能。</a:t>
            </a:r>
            <a:r>
              <a:rPr lang="en-US" altLang="zh-TW" dirty="0"/>
              <a:t>&amp;&amp; </a:t>
            </a:r>
            <a:r>
              <a:rPr lang="zh-TW" altLang="en-US" dirty="0"/>
              <a:t>只要一邊為 </a:t>
            </a:r>
            <a:r>
              <a:rPr lang="en-US" altLang="zh-TW" dirty="0"/>
              <a:t>false </a:t>
            </a:r>
            <a:r>
              <a:rPr lang="zh-TW" altLang="en-US" dirty="0"/>
              <a:t>就不會執行另一邊。</a:t>
            </a:r>
          </a:p>
        </p:txBody>
      </p:sp>
    </p:spTree>
    <p:extLst>
      <p:ext uri="{BB962C8B-B14F-4D97-AF65-F5344CB8AC3E}">
        <p14:creationId xmlns:p14="http://schemas.microsoft.com/office/powerpoint/2010/main" val="2026636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3CC07E-1FE1-F33A-EE9D-3B582E43F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什麼是物件導向</a:t>
            </a:r>
            <a:r>
              <a:rPr lang="en-US" altLang="zh-TW" dirty="0"/>
              <a:t>(Object Orient)</a:t>
            </a:r>
            <a:r>
              <a:rPr lang="zh-TW" altLang="en-US" dirty="0"/>
              <a:t>？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1508167-0913-55E9-A408-55ADB889D6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模組化</a:t>
            </a:r>
            <a:r>
              <a:rPr lang="en-US" altLang="zh-TW" dirty="0"/>
              <a:t>(</a:t>
            </a:r>
            <a:r>
              <a:rPr lang="zh-TW" altLang="en-US" dirty="0"/>
              <a:t>功能獨立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抽象化</a:t>
            </a:r>
            <a:r>
              <a:rPr lang="en-US" altLang="zh-TW" dirty="0"/>
              <a:t>(</a:t>
            </a:r>
            <a:r>
              <a:rPr lang="zh-TW" altLang="en-US" dirty="0"/>
              <a:t>共用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成員</a:t>
            </a:r>
            <a:endParaRPr lang="en-US" altLang="zh-TW" dirty="0"/>
          </a:p>
          <a:p>
            <a:r>
              <a:rPr lang="zh-TW" altLang="en-US" dirty="0"/>
              <a:t>方法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FFA9FA5-B50B-9E22-BB47-4BC40FE996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5885" y="2286001"/>
            <a:ext cx="4050927" cy="2430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17726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3CC07E-1FE1-F33A-EE9D-3B582E43F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有聽過 </a:t>
            </a:r>
            <a:r>
              <a:rPr lang="en-US" altLang="zh-TW" dirty="0"/>
              <a:t>UML (Unified Modeling Language) </a:t>
            </a:r>
            <a:r>
              <a:rPr lang="zh-TW" altLang="en-US" dirty="0"/>
              <a:t>嗎？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1508167-0913-55E9-A408-55ADB889D6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017060"/>
            <a:ext cx="10178322" cy="3593591"/>
          </a:xfrm>
        </p:spPr>
        <p:txBody>
          <a:bodyPr/>
          <a:lstStyle/>
          <a:p>
            <a:r>
              <a:rPr lang="en-US" altLang="zh-TW" dirty="0"/>
              <a:t>SD </a:t>
            </a:r>
            <a:r>
              <a:rPr lang="zh-TW" altLang="en-US" dirty="0"/>
              <a:t>與 </a:t>
            </a:r>
            <a:r>
              <a:rPr lang="en-US" altLang="zh-TW" dirty="0"/>
              <a:t>PG </a:t>
            </a:r>
            <a:r>
              <a:rPr lang="zh-TW" altLang="en-US" dirty="0"/>
              <a:t>溝通規格文件的一種方式，包含類別、成員、建構子、方法等。</a:t>
            </a:r>
            <a:endParaRPr lang="en-US" altLang="zh-TW" dirty="0"/>
          </a:p>
          <a:p>
            <a:r>
              <a:rPr lang="zh-TW" altLang="en-US" dirty="0"/>
              <a:t>參考 </a:t>
            </a:r>
            <a:r>
              <a:rPr lang="en-US" altLang="zh-TW" dirty="0" err="1"/>
              <a:t>VisualParadigm</a:t>
            </a:r>
            <a:r>
              <a:rPr lang="en-US" altLang="zh-TW" dirty="0"/>
              <a:t> </a:t>
            </a:r>
            <a:r>
              <a:rPr lang="en-US" altLang="zh-TW" dirty="0">
                <a:hlinkClick r:id="rId2"/>
              </a:rPr>
              <a:t>https://online.visual-paradigm.com/drive/#diagramlist:proj=0&amp;diagram=list</a:t>
            </a:r>
            <a:r>
              <a:rPr lang="zh-TW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81695111"/>
      </p:ext>
    </p:extLst>
  </p:cSld>
  <p:clrMapOvr>
    <a:masterClrMapping/>
  </p:clrMapOvr>
</p:sld>
</file>

<file path=ppt/theme/theme1.xml><?xml version="1.0" encoding="utf-8"?>
<a:theme xmlns:a="http://schemas.openxmlformats.org/drawingml/2006/main" name="徽章">
  <a:themeElements>
    <a:clrScheme name="徽章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徽章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徽章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TM10001106[[fn=徽章]]</Template>
  <TotalTime>165</TotalTime>
  <Words>494</Words>
  <Application>Microsoft Office PowerPoint</Application>
  <PresentationFormat>寬螢幕</PresentationFormat>
  <Paragraphs>85</Paragraphs>
  <Slides>14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19" baseType="lpstr">
      <vt:lpstr>Arial</vt:lpstr>
      <vt:lpstr>Consolas</vt:lpstr>
      <vt:lpstr>Gill Sans MT</vt:lpstr>
      <vt:lpstr>Impact</vt:lpstr>
      <vt:lpstr>徽章</vt:lpstr>
      <vt:lpstr>面試常問Java</vt:lpstr>
      <vt:lpstr>什麼是 JDK、JRE、JVM</vt:lpstr>
      <vt:lpstr>什麼是跨平台？</vt:lpstr>
      <vt:lpstr>什麼是 Complier？</vt:lpstr>
      <vt:lpstr>Java有哪些「基本資料型別」？</vt:lpstr>
      <vt:lpstr> i++ 和 ++i 差異？ </vt:lpstr>
      <vt:lpstr>&amp;&amp; 和 &amp; 的差異？</vt:lpstr>
      <vt:lpstr>什麼是物件導向(Object Orient)？</vt:lpstr>
      <vt:lpstr>有聽過 UML (Unified Modeling Language) 嗎？</vt:lpstr>
      <vt:lpstr>JVM 記憶體配置 - Stack 與 Heap 差異？</vt:lpstr>
      <vt:lpstr>PowerPoint 簡報</vt:lpstr>
      <vt:lpstr>String Pool (字串池)</vt:lpstr>
      <vt:lpstr>Call by value (傳值呼叫)</vt:lpstr>
      <vt:lpstr>Call by value (傳址呼叫)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面試常問Java</dc:title>
  <dc:creator>偉 阿</dc:creator>
  <cp:lastModifiedBy>偉 阿</cp:lastModifiedBy>
  <cp:revision>73</cp:revision>
  <dcterms:created xsi:type="dcterms:W3CDTF">2023-10-25T13:15:19Z</dcterms:created>
  <dcterms:modified xsi:type="dcterms:W3CDTF">2024-02-03T07:47:27Z</dcterms:modified>
</cp:coreProperties>
</file>