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5" r:id="rId2"/>
    <p:sldId id="257" r:id="rId3"/>
    <p:sldId id="263" r:id="rId4"/>
    <p:sldId id="258" r:id="rId5"/>
    <p:sldId id="264" r:id="rId6"/>
    <p:sldId id="259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8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8E8B-4C97-4B7F-866D-E74DAB80B58C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5017-37A3-454E-A8A7-372768627D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04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0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8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6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45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336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49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2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05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91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6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6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9122-A27D-464C-A546-6AE6742C4A1F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86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76AD-6936-F002-E161-4260360D4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物件繼承、實作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328E09-FF82-15BF-4AE0-BE38BA797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36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0A6B7D-2028-C749-5292-C3380727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5129"/>
            <a:ext cx="8596668" cy="645459"/>
          </a:xfrm>
        </p:spPr>
        <p:txBody>
          <a:bodyPr/>
          <a:lstStyle/>
          <a:p>
            <a:r>
              <a:rPr lang="zh-TW" altLang="en-US" dirty="0"/>
              <a:t>有繼承，為什麼還需要介面？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B2B691-DFF2-2D1E-EE0F-04E9E3BD1FB0}"/>
              </a:ext>
            </a:extLst>
          </p:cNvPr>
          <p:cNvSpPr txBox="1"/>
          <p:nvPr/>
        </p:nvSpPr>
        <p:spPr>
          <a:xfrm>
            <a:off x="5075713" y="1654321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類別：定義 「成員」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屬性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 與「行為」</a:t>
            </a:r>
            <a:r>
              <a:rPr lang="en-US" altLang="zh-TW" sz="1600" b="1" dirty="0">
                <a:latin typeface="+mn-ea"/>
              </a:rPr>
              <a:t> 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繼承：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定義類別與類別間的「 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is-a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」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關係，並擁有父類別的成員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屬性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與行為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介面：定義「行為」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latin typeface="+mn-ea"/>
              </a:rPr>
              <a:t>與 「常數」。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實作：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定義類別擁有什麼介面定義的行為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37FFB3-CDBA-3077-1B1A-7CD970A509E5}"/>
              </a:ext>
            </a:extLst>
          </p:cNvPr>
          <p:cNvSpPr txBox="1"/>
          <p:nvPr/>
        </p:nvSpPr>
        <p:spPr>
          <a:xfrm>
            <a:off x="5075713" y="4472522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AutoNum type="arabicPeriod"/>
              <a:defRPr b="1">
                <a:latin typeface="+mn-ea"/>
              </a:defRPr>
            </a:lvl1pPr>
          </a:lstStyle>
          <a:p>
            <a:r>
              <a:rPr lang="zh-TW" altLang="en-US" sz="1600" dirty="0"/>
              <a:t>貓是動物，也是寵物 </a:t>
            </a:r>
            <a:r>
              <a:rPr lang="en-US" altLang="zh-TW" sz="1600" dirty="0"/>
              <a:t>!</a:t>
            </a:r>
            <a:r>
              <a:rPr lang="zh-TW" altLang="en-US" sz="1600" dirty="0">
                <a:solidFill>
                  <a:srgbClr val="FF0000"/>
                </a:solidFill>
              </a:rPr>
              <a:t>為何不能貓繼承寵物？</a:t>
            </a:r>
            <a:r>
              <a:rPr lang="zh-TW" altLang="en-US" sz="1600" dirty="0"/>
              <a:t>如圖二。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可以</a:t>
            </a:r>
            <a:r>
              <a:rPr lang="zh-TW" altLang="en-US" sz="1600" dirty="0"/>
              <a:t>。但問題是如果一開始設計時，就說貓是動物了，之後才說貓也是寵物。那怎麼辦？違反單一繼承原則。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介面就是用解決單一繼承的問題</a:t>
            </a:r>
            <a:r>
              <a:rPr lang="zh-TW" altLang="en-US" sz="1600" dirty="0"/>
              <a:t>。讓後來的設計，或是一開始的設計保持彈性。</a:t>
            </a:r>
            <a:endParaRPr lang="en-US" altLang="zh-TW" sz="1600"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CF8FA1B-034C-FCFD-E9D7-76C711A22B70}"/>
              </a:ext>
            </a:extLst>
          </p:cNvPr>
          <p:cNvGrpSpPr/>
          <p:nvPr/>
        </p:nvGrpSpPr>
        <p:grpSpPr>
          <a:xfrm>
            <a:off x="705324" y="1388997"/>
            <a:ext cx="3702424" cy="2797220"/>
            <a:chOff x="677334" y="1416010"/>
            <a:chExt cx="3702424" cy="2797220"/>
          </a:xfrm>
        </p:grpSpPr>
        <p:pic>
          <p:nvPicPr>
            <p:cNvPr id="1026" name="Picture 2" descr="Lab Exercise 7: Use Interfaces and Abstract Classes">
              <a:extLst>
                <a:ext uri="{FF2B5EF4-FFF2-40B4-BE49-F238E27FC236}">
                  <a16:creationId xmlns:a16="http://schemas.microsoft.com/office/drawing/2014/main" id="{BE577A02-66B9-31A8-2129-1171372F9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4" y="1416010"/>
              <a:ext cx="3702424" cy="247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DD62D8D-D5D7-BAAA-D8BB-02A332E1AE06}"/>
                </a:ext>
              </a:extLst>
            </p:cNvPr>
            <p:cNvSpPr txBox="1"/>
            <p:nvPr/>
          </p:nvSpPr>
          <p:spPr>
            <a:xfrm>
              <a:off x="1958093" y="3967009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圖一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D986CE5-0C27-A2E2-3CAB-A77588D2466D}"/>
              </a:ext>
            </a:extLst>
          </p:cNvPr>
          <p:cNvGrpSpPr/>
          <p:nvPr/>
        </p:nvGrpSpPr>
        <p:grpSpPr>
          <a:xfrm>
            <a:off x="978249" y="4431646"/>
            <a:ext cx="3429499" cy="2306362"/>
            <a:chOff x="950259" y="4436334"/>
            <a:chExt cx="3429499" cy="2306362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D05E2917-1412-789E-BAB2-9DDC39BE1E2C}"/>
                </a:ext>
              </a:extLst>
            </p:cNvPr>
            <p:cNvGrpSpPr/>
            <p:nvPr/>
          </p:nvGrpSpPr>
          <p:grpSpPr>
            <a:xfrm>
              <a:off x="950259" y="4436334"/>
              <a:ext cx="3429499" cy="1946537"/>
              <a:chOff x="5486400" y="4186399"/>
              <a:chExt cx="2606133" cy="154863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4C1EFFD-0B6A-F9DD-6BF9-6E77A091FDE9}"/>
                  </a:ext>
                </a:extLst>
              </p:cNvPr>
              <p:cNvSpPr/>
              <p:nvPr/>
            </p:nvSpPr>
            <p:spPr>
              <a:xfrm>
                <a:off x="6006353" y="4186399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Animal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B49F24E-0CC6-DE82-EC9D-79A8D84E55B5}"/>
                  </a:ext>
                </a:extLst>
              </p:cNvPr>
              <p:cNvSpPr/>
              <p:nvPr/>
            </p:nvSpPr>
            <p:spPr>
              <a:xfrm>
                <a:off x="6006353" y="4803222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4B4A2B78-C154-8BBC-4445-AD26DFD5CF3E}"/>
                  </a:ext>
                </a:extLst>
              </p:cNvPr>
              <p:cNvSpPr/>
              <p:nvPr/>
            </p:nvSpPr>
            <p:spPr>
              <a:xfrm>
                <a:off x="7376181" y="4803221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Non-Pet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F6F441EA-C34C-571D-7534-3538CE2F4C10}"/>
                  </a:ext>
                </a:extLst>
              </p:cNvPr>
              <p:cNvSpPr/>
              <p:nvPr/>
            </p:nvSpPr>
            <p:spPr>
              <a:xfrm>
                <a:off x="5486400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Cat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4A966900-14F2-5552-CC06-56954130B02C}"/>
                  </a:ext>
                </a:extLst>
              </p:cNvPr>
              <p:cNvSpPr/>
              <p:nvPr/>
            </p:nvSpPr>
            <p:spPr>
              <a:xfrm>
                <a:off x="6498051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Fish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EFEB0F93-1D5D-0F28-3410-B1F83A81FA2B}"/>
                  </a:ext>
                </a:extLst>
              </p:cNvPr>
              <p:cNvSpPr/>
              <p:nvPr/>
            </p:nvSpPr>
            <p:spPr>
              <a:xfrm>
                <a:off x="7376181" y="5394370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Spider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D56AAAFA-5879-295A-F23F-C21A0692CA26}"/>
                  </a:ext>
                </a:extLst>
              </p:cNvPr>
              <p:cNvCxnSpPr>
                <a:stCxn id="13" idx="0"/>
                <a:endCxn id="12" idx="2"/>
              </p:cNvCxnSpPr>
              <p:nvPr/>
            </p:nvCxnSpPr>
            <p:spPr>
              <a:xfrm flipV="1">
                <a:off x="6364529" y="4516952"/>
                <a:ext cx="0" cy="286270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接點: 肘形 20">
                <a:extLst>
                  <a:ext uri="{FF2B5EF4-FFF2-40B4-BE49-F238E27FC236}">
                    <a16:creationId xmlns:a16="http://schemas.microsoft.com/office/drawing/2014/main" id="{0EA97D12-F3C7-C0A4-BF9A-8668E99DF467}"/>
                  </a:ext>
                </a:extLst>
              </p:cNvPr>
              <p:cNvCxnSpPr>
                <a:stCxn id="15" idx="0"/>
                <a:endCxn id="13" idx="2"/>
              </p:cNvCxnSpPr>
              <p:nvPr/>
            </p:nvCxnSpPr>
            <p:spPr>
              <a:xfrm rot="5400000" flipH="1" flipV="1">
                <a:off x="5969201" y="5009150"/>
                <a:ext cx="270702" cy="519953"/>
              </a:xfrm>
              <a:prstGeom prst="bentConnector3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接點: 肘形 21">
                <a:extLst>
                  <a:ext uri="{FF2B5EF4-FFF2-40B4-BE49-F238E27FC236}">
                    <a16:creationId xmlns:a16="http://schemas.microsoft.com/office/drawing/2014/main" id="{A59464E1-30F3-E0AD-8CEB-9103ED516AC6}"/>
                  </a:ext>
                </a:extLst>
              </p:cNvPr>
              <p:cNvCxnSpPr>
                <a:cxnSpLocks/>
                <a:stCxn id="16" idx="0"/>
                <a:endCxn id="13" idx="2"/>
              </p:cNvCxnSpPr>
              <p:nvPr/>
            </p:nvCxnSpPr>
            <p:spPr>
              <a:xfrm rot="16200000" flipV="1">
                <a:off x="6475027" y="5023277"/>
                <a:ext cx="270702" cy="4916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9125C119-BE58-7C15-DC63-F1278985D2E7}"/>
                  </a:ext>
                </a:extLst>
              </p:cNvPr>
              <p:cNvCxnSpPr>
                <a:cxnSpLocks/>
                <a:stCxn id="14" idx="0"/>
                <a:endCxn id="12" idx="3"/>
              </p:cNvCxnSpPr>
              <p:nvPr/>
            </p:nvCxnSpPr>
            <p:spPr>
              <a:xfrm rot="16200000" flipV="1">
                <a:off x="7002759" y="4071623"/>
                <a:ext cx="451545" cy="1011652"/>
              </a:xfrm>
              <a:prstGeom prst="bentConnector2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1386DB6F-C9F3-FFB1-1D94-61D13711FF2A}"/>
                  </a:ext>
                </a:extLst>
              </p:cNvPr>
              <p:cNvCxnSpPr>
                <a:cxnSpLocks/>
                <a:stCxn id="17" idx="0"/>
                <a:endCxn id="14" idx="2"/>
              </p:cNvCxnSpPr>
              <p:nvPr/>
            </p:nvCxnSpPr>
            <p:spPr>
              <a:xfrm flipV="1">
                <a:off x="7734357" y="5133774"/>
                <a:ext cx="0" cy="260596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22DD845-A36F-1274-7BB6-6161DD131709}"/>
                </a:ext>
              </a:extLst>
            </p:cNvPr>
            <p:cNvSpPr txBox="1"/>
            <p:nvPr/>
          </p:nvSpPr>
          <p:spPr>
            <a:xfrm>
              <a:off x="1958093" y="6496475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圖二</a:t>
              </a:r>
            </a:p>
          </p:txBody>
        </p:sp>
      </p:grpSp>
      <p:sp>
        <p:nvSpPr>
          <p:cNvPr id="47" name="星形: 五角 46">
            <a:extLst>
              <a:ext uri="{FF2B5EF4-FFF2-40B4-BE49-F238E27FC236}">
                <a16:creationId xmlns:a16="http://schemas.microsoft.com/office/drawing/2014/main" id="{3CB7611C-E13E-1D65-7010-73F70609D720}"/>
              </a:ext>
            </a:extLst>
          </p:cNvPr>
          <p:cNvSpPr/>
          <p:nvPr/>
        </p:nvSpPr>
        <p:spPr>
          <a:xfrm>
            <a:off x="4878490" y="2106705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B796C110-0BE7-AF75-E23A-E3EE3ABDE20B}"/>
              </a:ext>
            </a:extLst>
          </p:cNvPr>
          <p:cNvSpPr/>
          <p:nvPr/>
        </p:nvSpPr>
        <p:spPr>
          <a:xfrm>
            <a:off x="4877056" y="3274621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>
            <a:extLst>
              <a:ext uri="{FF2B5EF4-FFF2-40B4-BE49-F238E27FC236}">
                <a16:creationId xmlns:a16="http://schemas.microsoft.com/office/drawing/2014/main" id="{810861BD-D032-3479-E784-E28258CDF9EB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實體類別、抽象類別、介面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2EE0BB-FCDE-05D8-BBC7-43F03E26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59796"/>
              </p:ext>
            </p:extLst>
          </p:nvPr>
        </p:nvGraphicFramePr>
        <p:xfrm>
          <a:off x="869575" y="1152862"/>
          <a:ext cx="10452847" cy="2164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4707">
                  <a:extLst>
                    <a:ext uri="{9D8B030D-6E8A-4147-A177-3AD203B41FA5}">
                      <a16:colId xmlns:a16="http://schemas.microsoft.com/office/drawing/2014/main" val="2942109555"/>
                    </a:ext>
                  </a:extLst>
                </a:gridCol>
                <a:gridCol w="2668614">
                  <a:extLst>
                    <a:ext uri="{9D8B030D-6E8A-4147-A177-3AD203B41FA5}">
                      <a16:colId xmlns:a16="http://schemas.microsoft.com/office/drawing/2014/main" val="390852351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890538261"/>
                    </a:ext>
                  </a:extLst>
                </a:gridCol>
                <a:gridCol w="3010526">
                  <a:extLst>
                    <a:ext uri="{9D8B030D-6E8A-4147-A177-3AD203B41FA5}">
                      <a16:colId xmlns:a16="http://schemas.microsoft.com/office/drawing/2014/main" val="351685578"/>
                    </a:ext>
                  </a:extLst>
                </a:gridCol>
              </a:tblGrid>
              <a:tr h="177843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比較點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實體類別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抽象類別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介面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967313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1. </a:t>
                      </a:r>
                      <a:r>
                        <a:rPr lang="zh-TW" altLang="en-US" sz="1400" dirty="0"/>
                        <a:t>關鍵字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class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abstract class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interface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957756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2. </a:t>
                      </a:r>
                      <a:r>
                        <a:rPr lang="zh-TW" altLang="en-US" sz="1400" dirty="0"/>
                        <a:t>成員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靜態屬性、實體屬性、常數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皆為 </a:t>
                      </a:r>
                      <a:r>
                        <a:rPr lang="en-US" altLang="zh-TW" sz="1400" dirty="0"/>
                        <a:t>[public] [static] [final]</a:t>
                      </a:r>
                      <a:r>
                        <a:rPr lang="zh-TW" altLang="en-US" sz="1400" dirty="0"/>
                        <a:t>。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常數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579319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 修飾字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protected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private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default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73860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4. </a:t>
                      </a:r>
                      <a:r>
                        <a:rPr lang="zh-TW" altLang="en-US" sz="1400" dirty="0"/>
                        <a:t>建構子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09642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5. </a:t>
                      </a:r>
                      <a:r>
                        <a:rPr lang="zh-TW" altLang="en-US" sz="14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實體方法、類別方法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實體方法、靜態方法、抽象方法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預設方法、靜態方法、抽象方法</a:t>
                      </a:r>
                      <a:endParaRPr lang="en-US" altLang="zh-TW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67891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6. </a:t>
                      </a:r>
                      <a:r>
                        <a:rPr lang="zh-TW" altLang="en-US" sz="1400" dirty="0"/>
                        <a:t>實例化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可實例化，也可當型別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586178"/>
                  </a:ext>
                </a:extLst>
              </a:tr>
            </a:tbl>
          </a:graphicData>
        </a:graphic>
      </p:graphicFrame>
      <p:grpSp>
        <p:nvGrpSpPr>
          <p:cNvPr id="66" name="群組 65">
            <a:extLst>
              <a:ext uri="{FF2B5EF4-FFF2-40B4-BE49-F238E27FC236}">
                <a16:creationId xmlns:a16="http://schemas.microsoft.com/office/drawing/2014/main" id="{A0806272-3C6B-45BF-0FF0-9B7AC65D749E}"/>
              </a:ext>
            </a:extLst>
          </p:cNvPr>
          <p:cNvGrpSpPr/>
          <p:nvPr/>
        </p:nvGrpSpPr>
        <p:grpSpPr>
          <a:xfrm>
            <a:off x="869574" y="1579529"/>
            <a:ext cx="11322426" cy="5278471"/>
            <a:chOff x="869574" y="1579529"/>
            <a:chExt cx="11322426" cy="5278471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5BD419F-853A-E308-AAC5-DECE2159C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574" y="3605067"/>
              <a:ext cx="10452847" cy="3139134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93E23F0-5C0B-E8A5-868B-A497E7878B9A}"/>
                </a:ext>
              </a:extLst>
            </p:cNvPr>
            <p:cNvSpPr txBox="1"/>
            <p:nvPr/>
          </p:nvSpPr>
          <p:spPr>
            <a:xfrm>
              <a:off x="9236571" y="5864971"/>
              <a:ext cx="2955429" cy="993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getName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setName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(String name);</a:t>
              </a:r>
              <a:endParaRPr lang="zh-TW" altLang="en-US" sz="800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play();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default void show() {}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static void display(){}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01B9ED5-D2BE-E873-622F-7390DE733816}"/>
                </a:ext>
              </a:extLst>
            </p:cNvPr>
            <p:cNvSpPr txBox="1"/>
            <p:nvPr/>
          </p:nvSpPr>
          <p:spPr>
            <a:xfrm>
              <a:off x="99957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FC08F08-688D-162F-C1EB-DD6DC941FFDB}"/>
                </a:ext>
              </a:extLst>
            </p:cNvPr>
            <p:cNvSpPr txBox="1"/>
            <p:nvPr/>
          </p:nvSpPr>
          <p:spPr>
            <a:xfrm>
              <a:off x="999570" y="460275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2EF82D2-7283-BA33-69C2-767A489ED4F8}"/>
                </a:ext>
              </a:extLst>
            </p:cNvPr>
            <p:cNvSpPr txBox="1"/>
            <p:nvPr/>
          </p:nvSpPr>
          <p:spPr>
            <a:xfrm>
              <a:off x="999570" y="532171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55E28C26-796B-ACF5-0F45-5C5B86CF6B32}"/>
                </a:ext>
              </a:extLst>
            </p:cNvPr>
            <p:cNvSpPr txBox="1"/>
            <p:nvPr/>
          </p:nvSpPr>
          <p:spPr>
            <a:xfrm>
              <a:off x="426093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989C460-61F3-290B-D8D1-82723C2F1AA3}"/>
                </a:ext>
              </a:extLst>
            </p:cNvPr>
            <p:cNvSpPr txBox="1"/>
            <p:nvPr/>
          </p:nvSpPr>
          <p:spPr>
            <a:xfrm>
              <a:off x="4260930" y="452721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831C3B5-AB3B-CBEB-9E85-1280AF32D1CB}"/>
                </a:ext>
              </a:extLst>
            </p:cNvPr>
            <p:cNvSpPr txBox="1"/>
            <p:nvPr/>
          </p:nvSpPr>
          <p:spPr>
            <a:xfrm>
              <a:off x="4260930" y="477096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976344C-7488-EC1F-F921-CF7B9ED4C54A}"/>
                </a:ext>
              </a:extLst>
            </p:cNvPr>
            <p:cNvSpPr txBox="1"/>
            <p:nvPr/>
          </p:nvSpPr>
          <p:spPr>
            <a:xfrm>
              <a:off x="4260930" y="5013934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72E7629-5A2B-C4A2-192E-6FCD4E077D64}"/>
                </a:ext>
              </a:extLst>
            </p:cNvPr>
            <p:cNvSpPr txBox="1"/>
            <p:nvPr/>
          </p:nvSpPr>
          <p:spPr>
            <a:xfrm>
              <a:off x="4260930" y="525385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7581FA2-1B10-47C4-7B32-BAC20C23307E}"/>
                </a:ext>
              </a:extLst>
            </p:cNvPr>
            <p:cNvSpPr txBox="1"/>
            <p:nvPr/>
          </p:nvSpPr>
          <p:spPr>
            <a:xfrm>
              <a:off x="4260930" y="55088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0743476-2E94-6710-6FE8-6C1103268080}"/>
                </a:ext>
              </a:extLst>
            </p:cNvPr>
            <p:cNvSpPr txBox="1"/>
            <p:nvPr/>
          </p:nvSpPr>
          <p:spPr>
            <a:xfrm>
              <a:off x="8116650" y="477095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D56538C-92F1-1928-E918-79366482A346}"/>
                </a:ext>
              </a:extLst>
            </p:cNvPr>
            <p:cNvSpPr txBox="1"/>
            <p:nvPr/>
          </p:nvSpPr>
          <p:spPr>
            <a:xfrm>
              <a:off x="8116650" y="5047958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05FCA3DD-CFB3-6947-5A97-49A23C34513C}"/>
                </a:ext>
              </a:extLst>
            </p:cNvPr>
            <p:cNvSpPr txBox="1"/>
            <p:nvPr/>
          </p:nvSpPr>
          <p:spPr>
            <a:xfrm>
              <a:off x="8116650" y="5508834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7F7F3EE-7498-C0BC-2593-E20093C0621D}"/>
                </a:ext>
              </a:extLst>
            </p:cNvPr>
            <p:cNvSpPr txBox="1"/>
            <p:nvPr/>
          </p:nvSpPr>
          <p:spPr>
            <a:xfrm>
              <a:off x="3097593" y="158395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1A663739-70E1-B987-903E-613FB0984B68}"/>
                </a:ext>
              </a:extLst>
            </p:cNvPr>
            <p:cNvSpPr txBox="1"/>
            <p:nvPr/>
          </p:nvSpPr>
          <p:spPr>
            <a:xfrm>
              <a:off x="2471580" y="2423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4D3D30-E0D8-BB88-AA9B-C3096A78AA14}"/>
                </a:ext>
              </a:extLst>
            </p:cNvPr>
            <p:cNvSpPr txBox="1"/>
            <p:nvPr/>
          </p:nvSpPr>
          <p:spPr>
            <a:xfrm>
              <a:off x="1990170" y="271883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498CAD4-09DA-59BC-AB8A-B4D4C1992202}"/>
                </a:ext>
              </a:extLst>
            </p:cNvPr>
            <p:cNvSpPr txBox="1"/>
            <p:nvPr/>
          </p:nvSpPr>
          <p:spPr>
            <a:xfrm>
              <a:off x="1990170" y="1797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3465553-D639-87F7-005A-9BC314343D37}"/>
                </a:ext>
              </a:extLst>
            </p:cNvPr>
            <p:cNvSpPr txBox="1"/>
            <p:nvPr/>
          </p:nvSpPr>
          <p:spPr>
            <a:xfrm>
              <a:off x="3294906" y="157952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332389BE-F231-AA94-EC8C-2A53A800E7C1}"/>
                </a:ext>
              </a:extLst>
            </p:cNvPr>
            <p:cNvSpPr txBox="1"/>
            <p:nvPr/>
          </p:nvSpPr>
          <p:spPr>
            <a:xfrm>
              <a:off x="2726544" y="2423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B261DD1C-B200-52F3-CF46-23D09E891916}"/>
                </a:ext>
              </a:extLst>
            </p:cNvPr>
            <p:cNvSpPr txBox="1"/>
            <p:nvPr/>
          </p:nvSpPr>
          <p:spPr>
            <a:xfrm>
              <a:off x="6882060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EA48616-FE8E-FB47-DDB7-A34737089DCF}"/>
                </a:ext>
              </a:extLst>
            </p:cNvPr>
            <p:cNvSpPr txBox="1"/>
            <p:nvPr/>
          </p:nvSpPr>
          <p:spPr>
            <a:xfrm>
              <a:off x="5112328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A58E1A0-E00C-C92E-6F44-D03BB9BC4B8B}"/>
                </a:ext>
              </a:extLst>
            </p:cNvPr>
            <p:cNvSpPr txBox="1"/>
            <p:nvPr/>
          </p:nvSpPr>
          <p:spPr>
            <a:xfrm>
              <a:off x="5997194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7C46BA3-17AB-997C-E008-24FD1B3F091A}"/>
                </a:ext>
              </a:extLst>
            </p:cNvPr>
            <p:cNvSpPr txBox="1"/>
            <p:nvPr/>
          </p:nvSpPr>
          <p:spPr>
            <a:xfrm>
              <a:off x="10198999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AA9F7291-0745-A160-890E-52F50CDEAEAE}"/>
                </a:ext>
              </a:extLst>
            </p:cNvPr>
            <p:cNvSpPr txBox="1"/>
            <p:nvPr/>
          </p:nvSpPr>
          <p:spPr>
            <a:xfrm>
              <a:off x="853584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BD1C6FB-CC07-F95E-FE3F-312C80703C18}"/>
                </a:ext>
              </a:extLst>
            </p:cNvPr>
            <p:cNvSpPr txBox="1"/>
            <p:nvPr/>
          </p:nvSpPr>
          <p:spPr>
            <a:xfrm>
              <a:off x="932975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90B2040-AA98-EB96-A98A-F794597B23DE}"/>
              </a:ext>
            </a:extLst>
          </p:cNvPr>
          <p:cNvGrpSpPr/>
          <p:nvPr/>
        </p:nvGrpSpPr>
        <p:grpSpPr>
          <a:xfrm>
            <a:off x="983169" y="1184946"/>
            <a:ext cx="2800189" cy="2275606"/>
            <a:chOff x="557377" y="1829976"/>
            <a:chExt cx="3401978" cy="2940427"/>
          </a:xfrm>
        </p:grpSpPr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19E39862-55CB-96E6-A30D-755FCF7F439B}"/>
                </a:ext>
              </a:extLst>
            </p:cNvPr>
            <p:cNvGrpSpPr/>
            <p:nvPr/>
          </p:nvGrpSpPr>
          <p:grpSpPr>
            <a:xfrm>
              <a:off x="557377" y="1829976"/>
              <a:ext cx="3401978" cy="2940427"/>
              <a:chOff x="261111" y="1243374"/>
              <a:chExt cx="3401978" cy="294042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D89479C1-66F9-9F19-70CD-1580C014B27C}"/>
                  </a:ext>
                </a:extLst>
              </p:cNvPr>
              <p:cNvGrpSpPr/>
              <p:nvPr/>
            </p:nvGrpSpPr>
            <p:grpSpPr>
              <a:xfrm>
                <a:off x="261111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48430CB8-8196-3120-643C-FE8440AFE240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62051D6-59BA-7A05-6D97-25A4309FD9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6DF5B5D4-EF36-4BDE-706C-00951E3E8BF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126" name="矩形: 圓角 125">
                  <a:extLst>
                    <a:ext uri="{FF2B5EF4-FFF2-40B4-BE49-F238E27FC236}">
                      <a16:creationId xmlns:a16="http://schemas.microsoft.com/office/drawing/2014/main" id="{9F8D9173-FCE7-EC86-5C51-16E6B2DDBEC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135BA92D-3E80-DC86-6919-7F4E198B44D3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28" name="矩形: 圓角 127">
                  <a:extLst>
                    <a:ext uri="{FF2B5EF4-FFF2-40B4-BE49-F238E27FC236}">
                      <a16:creationId xmlns:a16="http://schemas.microsoft.com/office/drawing/2014/main" id="{4E525832-043A-D9F2-4A56-E790F2136D1C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B423CEF3-20ED-69D3-394E-D9AE6CBB9E2E}"/>
                  </a:ext>
                </a:extLst>
              </p:cNvPr>
              <p:cNvGrpSpPr/>
              <p:nvPr/>
            </p:nvGrpSpPr>
            <p:grpSpPr>
              <a:xfrm>
                <a:off x="2538146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7F2208FA-D294-7DB2-780A-324D9C94DE4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75C78F9-CF3B-276D-F41A-306BA5CE1A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1750EFB0-51C0-97E3-8C98-9C199431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21" name="矩形: 圓角 20">
                  <a:extLst>
                    <a:ext uri="{FF2B5EF4-FFF2-40B4-BE49-F238E27FC236}">
                      <a16:creationId xmlns:a16="http://schemas.microsoft.com/office/drawing/2014/main" id="{18B63ACE-F6FB-9137-3C62-8D564B71E702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16593D92-6000-235D-590B-24953434FB76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3" name="矩形: 圓角 22">
                  <a:extLst>
                    <a:ext uri="{FF2B5EF4-FFF2-40B4-BE49-F238E27FC236}">
                      <a16:creationId xmlns:a16="http://schemas.microsoft.com/office/drawing/2014/main" id="{B3174884-94B9-47A1-E096-40149D6E8CE0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C7EAEEB-C14B-87DD-71BE-59EA2A0DD4A9}"/>
                  </a:ext>
                </a:extLst>
              </p:cNvPr>
              <p:cNvCxnSpPr>
                <a:stCxn id="22" idx="1"/>
                <a:endCxn id="127" idx="3"/>
              </p:cNvCxnSpPr>
              <p:nvPr/>
            </p:nvCxnSpPr>
            <p:spPr>
              <a:xfrm flipH="1">
                <a:off x="1244322" y="1869464"/>
                <a:ext cx="1454961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B13826D7-50B4-B09E-D3AE-E7CC9D14F420}"/>
                  </a:ext>
                </a:extLst>
              </p:cNvPr>
              <p:cNvCxnSpPr>
                <a:cxnSpLocks/>
                <a:stCxn id="22" idx="1"/>
                <a:endCxn id="126" idx="3"/>
              </p:cNvCxnSpPr>
              <p:nvPr/>
            </p:nvCxnSpPr>
            <p:spPr>
              <a:xfrm flipH="1">
                <a:off x="1244322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9AEB517E-519A-5BD3-C505-2F236839445B}"/>
                  </a:ext>
                </a:extLst>
              </p:cNvPr>
              <p:cNvCxnSpPr>
                <a:cxnSpLocks/>
                <a:endCxn id="128" idx="3"/>
              </p:cNvCxnSpPr>
              <p:nvPr/>
            </p:nvCxnSpPr>
            <p:spPr>
              <a:xfrm flipH="1">
                <a:off x="1244322" y="1873106"/>
                <a:ext cx="1454961" cy="1857019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418CE5E8-63C8-44F1-FC30-57372D49A84F}"/>
                </a:ext>
              </a:extLst>
            </p:cNvPr>
            <p:cNvSpPr txBox="1"/>
            <p:nvPr/>
          </p:nvSpPr>
          <p:spPr>
            <a:xfrm>
              <a:off x="1676577" y="3924310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95BDE2CC-A295-632D-660E-FE554EB66E67}"/>
                </a:ext>
              </a:extLst>
            </p:cNvPr>
            <p:cNvSpPr txBox="1"/>
            <p:nvPr/>
          </p:nvSpPr>
          <p:spPr>
            <a:xfrm>
              <a:off x="1641081" y="2558196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983169" y="393889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類別的繼承與實作</a:t>
            </a: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1287F152-9FFB-1DBA-B98D-538574B7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17558"/>
              </p:ext>
            </p:extLst>
          </p:nvPr>
        </p:nvGraphicFramePr>
        <p:xfrm>
          <a:off x="4257399" y="1306810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實體方法可選改寫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D7E7764-11BC-4C48-B829-306CA62228E1}"/>
              </a:ext>
            </a:extLst>
          </p:cNvPr>
          <p:cNvGrpSpPr/>
          <p:nvPr/>
        </p:nvGrpSpPr>
        <p:grpSpPr>
          <a:xfrm>
            <a:off x="1063578" y="2227345"/>
            <a:ext cx="10452847" cy="4612255"/>
            <a:chOff x="1063578" y="2227345"/>
            <a:chExt cx="10452847" cy="4612255"/>
          </a:xfrm>
        </p:grpSpPr>
        <p:pic>
          <p:nvPicPr>
            <p:cNvPr id="220" name="圖片 219">
              <a:extLst>
                <a:ext uri="{FF2B5EF4-FFF2-40B4-BE49-F238E27FC236}">
                  <a16:creationId xmlns:a16="http://schemas.microsoft.com/office/drawing/2014/main" id="{DEF8D408-8D66-4444-AC99-F1A6652D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578" y="3700466"/>
              <a:ext cx="10452847" cy="3139134"/>
            </a:xfrm>
            <a:prstGeom prst="rect">
              <a:avLst/>
            </a:prstGeom>
          </p:spPr>
        </p:pic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ABF698E5-D6FB-A5A0-8989-6C3661FEF214}"/>
                </a:ext>
              </a:extLst>
            </p:cNvPr>
            <p:cNvSpPr txBox="1"/>
            <p:nvPr/>
          </p:nvSpPr>
          <p:spPr>
            <a:xfrm>
              <a:off x="1219026" y="50922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文字方塊 221">
              <a:extLst>
                <a:ext uri="{FF2B5EF4-FFF2-40B4-BE49-F238E27FC236}">
                  <a16:creationId xmlns:a16="http://schemas.microsoft.com/office/drawing/2014/main" id="{22F9BBA8-1A70-6CC4-A22D-87225AE78002}"/>
                </a:ext>
              </a:extLst>
            </p:cNvPr>
            <p:cNvSpPr txBox="1"/>
            <p:nvPr/>
          </p:nvSpPr>
          <p:spPr>
            <a:xfrm>
              <a:off x="8055690" y="2655068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文字方塊 222">
              <a:extLst>
                <a:ext uri="{FF2B5EF4-FFF2-40B4-BE49-F238E27FC236}">
                  <a16:creationId xmlns:a16="http://schemas.microsoft.com/office/drawing/2014/main" id="{10A9EB10-6A37-6798-67B4-AA3B0B2E301E}"/>
                </a:ext>
              </a:extLst>
            </p:cNvPr>
            <p:cNvSpPr txBox="1"/>
            <p:nvPr/>
          </p:nvSpPr>
          <p:spPr>
            <a:xfrm>
              <a:off x="1219026" y="534797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文字方塊 223">
              <a:extLst>
                <a:ext uri="{FF2B5EF4-FFF2-40B4-BE49-F238E27FC236}">
                  <a16:creationId xmlns:a16="http://schemas.microsoft.com/office/drawing/2014/main" id="{A7587819-48BF-DA21-C523-FD21EC8082DD}"/>
                </a:ext>
              </a:extLst>
            </p:cNvPr>
            <p:cNvSpPr txBox="1"/>
            <p:nvPr/>
          </p:nvSpPr>
          <p:spPr>
            <a:xfrm>
              <a:off x="8073978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6FA37BAA-8389-BA93-6A77-9CEC6B98D49C}"/>
                </a:ext>
              </a:extLst>
            </p:cNvPr>
            <p:cNvSpPr txBox="1"/>
            <p:nvPr/>
          </p:nvSpPr>
          <p:spPr>
            <a:xfrm>
              <a:off x="4502223" y="5624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文字方塊 225">
              <a:extLst>
                <a:ext uri="{FF2B5EF4-FFF2-40B4-BE49-F238E27FC236}">
                  <a16:creationId xmlns:a16="http://schemas.microsoft.com/office/drawing/2014/main" id="{F4E96E6B-D42B-B175-C2A7-E3D86A496F32}"/>
                </a:ext>
              </a:extLst>
            </p:cNvPr>
            <p:cNvSpPr txBox="1"/>
            <p:nvPr/>
          </p:nvSpPr>
          <p:spPr>
            <a:xfrm>
              <a:off x="8073978" y="243894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09C30AD4-73D4-99B8-84EB-D96B90BD4381}"/>
                </a:ext>
              </a:extLst>
            </p:cNvPr>
            <p:cNvSpPr txBox="1"/>
            <p:nvPr/>
          </p:nvSpPr>
          <p:spPr>
            <a:xfrm>
              <a:off x="10172612" y="265506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文字方塊 227">
              <a:extLst>
                <a:ext uri="{FF2B5EF4-FFF2-40B4-BE49-F238E27FC236}">
                  <a16:creationId xmlns:a16="http://schemas.microsoft.com/office/drawing/2014/main" id="{E1B35170-9FC5-04F1-D3E3-BDECAF6C9414}"/>
                </a:ext>
              </a:extLst>
            </p:cNvPr>
            <p:cNvSpPr txBox="1"/>
            <p:nvPr/>
          </p:nvSpPr>
          <p:spPr>
            <a:xfrm>
              <a:off x="1106761" y="584906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左大括弧 228">
              <a:extLst>
                <a:ext uri="{FF2B5EF4-FFF2-40B4-BE49-F238E27FC236}">
                  <a16:creationId xmlns:a16="http://schemas.microsoft.com/office/drawing/2014/main" id="{73C32E4E-6247-8EE4-DFD7-47C720F22397}"/>
                </a:ext>
              </a:extLst>
            </p:cNvPr>
            <p:cNvSpPr/>
            <p:nvPr/>
          </p:nvSpPr>
          <p:spPr>
            <a:xfrm>
              <a:off x="1455668" y="5763469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文字方塊 229">
              <a:extLst>
                <a:ext uri="{FF2B5EF4-FFF2-40B4-BE49-F238E27FC236}">
                  <a16:creationId xmlns:a16="http://schemas.microsoft.com/office/drawing/2014/main" id="{EADF1D16-74D3-0635-1CA1-72508F275551}"/>
                </a:ext>
              </a:extLst>
            </p:cNvPr>
            <p:cNvSpPr txBox="1"/>
            <p:nvPr/>
          </p:nvSpPr>
          <p:spPr>
            <a:xfrm>
              <a:off x="8327805" y="456812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1" name="左大括弧 230">
              <a:extLst>
                <a:ext uri="{FF2B5EF4-FFF2-40B4-BE49-F238E27FC236}">
                  <a16:creationId xmlns:a16="http://schemas.microsoft.com/office/drawing/2014/main" id="{E9BA31C0-8B32-68E3-3E90-F232E94B6AF9}"/>
                </a:ext>
              </a:extLst>
            </p:cNvPr>
            <p:cNvSpPr/>
            <p:nvPr/>
          </p:nvSpPr>
          <p:spPr>
            <a:xfrm>
              <a:off x="8625824" y="4492708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2" name="文字方塊 231">
              <a:extLst>
                <a:ext uri="{FF2B5EF4-FFF2-40B4-BE49-F238E27FC236}">
                  <a16:creationId xmlns:a16="http://schemas.microsoft.com/office/drawing/2014/main" id="{BBF355F9-8B6C-E740-F843-2D8D9A532DDC}"/>
                </a:ext>
              </a:extLst>
            </p:cNvPr>
            <p:cNvSpPr txBox="1"/>
            <p:nvPr/>
          </p:nvSpPr>
          <p:spPr>
            <a:xfrm>
              <a:off x="8335494" y="56099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文字方塊 232">
              <a:extLst>
                <a:ext uri="{FF2B5EF4-FFF2-40B4-BE49-F238E27FC236}">
                  <a16:creationId xmlns:a16="http://schemas.microsoft.com/office/drawing/2014/main" id="{68B51084-4C0C-AD48-D885-9E8CBE11A75F}"/>
                </a:ext>
              </a:extLst>
            </p:cNvPr>
            <p:cNvSpPr txBox="1"/>
            <p:nvPr/>
          </p:nvSpPr>
          <p:spPr>
            <a:xfrm>
              <a:off x="10190900" y="243894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文字方塊 233">
              <a:extLst>
                <a:ext uri="{FF2B5EF4-FFF2-40B4-BE49-F238E27FC236}">
                  <a16:creationId xmlns:a16="http://schemas.microsoft.com/office/drawing/2014/main" id="{733617EC-702D-6880-BA16-825FF451D384}"/>
                </a:ext>
              </a:extLst>
            </p:cNvPr>
            <p:cNvSpPr txBox="1"/>
            <p:nvPr/>
          </p:nvSpPr>
          <p:spPr>
            <a:xfrm>
              <a:off x="8335494" y="5103306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5" name="文字方塊 234">
              <a:extLst>
                <a:ext uri="{FF2B5EF4-FFF2-40B4-BE49-F238E27FC236}">
                  <a16:creationId xmlns:a16="http://schemas.microsoft.com/office/drawing/2014/main" id="{6A778C6B-FC74-666E-4E85-3B3B1C51AD3E}"/>
                </a:ext>
              </a:extLst>
            </p:cNvPr>
            <p:cNvSpPr txBox="1"/>
            <p:nvPr/>
          </p:nvSpPr>
          <p:spPr>
            <a:xfrm>
              <a:off x="10188500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抽象類別與介面的繼承與實作</a:t>
            </a:r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FF2BB6B7-CFEF-F454-2D7F-731B18320E6E}"/>
              </a:ext>
            </a:extLst>
          </p:cNvPr>
          <p:cNvGrpSpPr/>
          <p:nvPr/>
        </p:nvGrpSpPr>
        <p:grpSpPr>
          <a:xfrm>
            <a:off x="1166023" y="1331771"/>
            <a:ext cx="2828341" cy="2280843"/>
            <a:chOff x="4442986" y="1829975"/>
            <a:chExt cx="3401978" cy="2940427"/>
          </a:xfrm>
        </p:grpSpPr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BC531F0E-7A88-9DEE-4BE5-579766EEBFE1}"/>
                </a:ext>
              </a:extLst>
            </p:cNvPr>
            <p:cNvGrpSpPr/>
            <p:nvPr/>
          </p:nvGrpSpPr>
          <p:grpSpPr>
            <a:xfrm>
              <a:off x="4442986" y="1829975"/>
              <a:ext cx="3401978" cy="2940427"/>
              <a:chOff x="4252709" y="1243374"/>
              <a:chExt cx="3401978" cy="2940427"/>
            </a:xfrm>
          </p:grpSpPr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CBDCAE7C-354C-BAD3-0433-1674680F2CF4}"/>
                  </a:ext>
                </a:extLst>
              </p:cNvPr>
              <p:cNvGrpSpPr/>
              <p:nvPr/>
            </p:nvGrpSpPr>
            <p:grpSpPr>
              <a:xfrm>
                <a:off x="4252709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1" name="群組 200">
                  <a:extLst>
                    <a:ext uri="{FF2B5EF4-FFF2-40B4-BE49-F238E27FC236}">
                      <a16:creationId xmlns:a16="http://schemas.microsoft.com/office/drawing/2014/main" id="{1ECB6751-E29A-49CB-1E0B-1A71CFB7AFE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816D9F2F-D43C-9CEA-4B79-D7CF38C296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6" name="文字方塊 205">
                    <a:extLst>
                      <a:ext uri="{FF2B5EF4-FFF2-40B4-BE49-F238E27FC236}">
                        <a16:creationId xmlns:a16="http://schemas.microsoft.com/office/drawing/2014/main" id="{8907760E-3628-694C-5FAB-1AD070E0BC6A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202" name="矩形: 圓角 201">
                  <a:extLst>
                    <a:ext uri="{FF2B5EF4-FFF2-40B4-BE49-F238E27FC236}">
                      <a16:creationId xmlns:a16="http://schemas.microsoft.com/office/drawing/2014/main" id="{067247FF-8BDD-ADDF-13E8-1BDF2251A39A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03" name="矩形: 圓角 202">
                  <a:extLst>
                    <a:ext uri="{FF2B5EF4-FFF2-40B4-BE49-F238E27FC236}">
                      <a16:creationId xmlns:a16="http://schemas.microsoft.com/office/drawing/2014/main" id="{04AF4D16-3EB3-DAC6-1ACC-1B2047383D6D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04" name="矩形: 圓角 203">
                  <a:extLst>
                    <a:ext uri="{FF2B5EF4-FFF2-40B4-BE49-F238E27FC236}">
                      <a16:creationId xmlns:a16="http://schemas.microsoft.com/office/drawing/2014/main" id="{DA20CE83-4F1F-9C31-3571-60988E1EF825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68CB6DCE-7EE6-477D-A8AD-B26ED128CC0F}"/>
                  </a:ext>
                </a:extLst>
              </p:cNvPr>
              <p:cNvGrpSpPr/>
              <p:nvPr/>
            </p:nvGrpSpPr>
            <p:grpSpPr>
              <a:xfrm>
                <a:off x="6529744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95" name="群組 194">
                  <a:extLst>
                    <a:ext uri="{FF2B5EF4-FFF2-40B4-BE49-F238E27FC236}">
                      <a16:creationId xmlns:a16="http://schemas.microsoft.com/office/drawing/2014/main" id="{FB4F5B91-CADC-EDD9-A36D-37D99C6B27BF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47B52ECE-D3A4-FBFB-ECB3-0C503432E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0" name="文字方塊 199">
                    <a:extLst>
                      <a:ext uri="{FF2B5EF4-FFF2-40B4-BE49-F238E27FC236}">
                        <a16:creationId xmlns:a16="http://schemas.microsoft.com/office/drawing/2014/main" id="{CC1FBED8-5681-6AE4-4B71-DC2FACE2FC09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96" name="矩形: 圓角 195">
                  <a:extLst>
                    <a:ext uri="{FF2B5EF4-FFF2-40B4-BE49-F238E27FC236}">
                      <a16:creationId xmlns:a16="http://schemas.microsoft.com/office/drawing/2014/main" id="{C3618A28-E9F3-82E1-7CDD-227A83F18769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97" name="矩形: 圓角 196">
                  <a:extLst>
                    <a:ext uri="{FF2B5EF4-FFF2-40B4-BE49-F238E27FC236}">
                      <a16:creationId xmlns:a16="http://schemas.microsoft.com/office/drawing/2014/main" id="{65811372-83DC-9421-ADEC-9D42F3025688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98" name="矩形: 圓角 197">
                  <a:extLst>
                    <a:ext uri="{FF2B5EF4-FFF2-40B4-BE49-F238E27FC236}">
                      <a16:creationId xmlns:a16="http://schemas.microsoft.com/office/drawing/2014/main" id="{6B4FFCA5-369F-B8D5-ABA6-2702498B7D2A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92" name="直線單箭頭接點 191">
                <a:extLst>
                  <a:ext uri="{FF2B5EF4-FFF2-40B4-BE49-F238E27FC236}">
                    <a16:creationId xmlns:a16="http://schemas.microsoft.com/office/drawing/2014/main" id="{7CF17DFB-F26C-9EA5-A645-671261D82DF7}"/>
                  </a:ext>
                </a:extLst>
              </p:cNvPr>
              <p:cNvCxnSpPr>
                <a:cxnSpLocks/>
                <a:stCxn id="196" idx="1"/>
                <a:endCxn id="203" idx="3"/>
              </p:cNvCxnSpPr>
              <p:nvPr/>
            </p:nvCxnSpPr>
            <p:spPr>
              <a:xfrm flipH="1" flipV="1">
                <a:off x="5235920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單箭頭接點 192">
                <a:extLst>
                  <a:ext uri="{FF2B5EF4-FFF2-40B4-BE49-F238E27FC236}">
                    <a16:creationId xmlns:a16="http://schemas.microsoft.com/office/drawing/2014/main" id="{E5BA6AE0-4240-179A-319E-9DC4377693BE}"/>
                  </a:ext>
                </a:extLst>
              </p:cNvPr>
              <p:cNvCxnSpPr>
                <a:cxnSpLocks/>
                <a:stCxn id="196" idx="1"/>
                <a:endCxn id="202" idx="3"/>
              </p:cNvCxnSpPr>
              <p:nvPr/>
            </p:nvCxnSpPr>
            <p:spPr>
              <a:xfrm flipH="1">
                <a:off x="5235920" y="2803436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單箭頭接點 193">
                <a:extLst>
                  <a:ext uri="{FF2B5EF4-FFF2-40B4-BE49-F238E27FC236}">
                    <a16:creationId xmlns:a16="http://schemas.microsoft.com/office/drawing/2014/main" id="{AA7AEF40-433F-310A-7E49-084A45701320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flipH="1">
                <a:off x="5267791" y="2803436"/>
                <a:ext cx="1423090" cy="866657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4D5E89BD-9C0A-2FFC-C9EC-2EA4D6A5922D}"/>
                </a:ext>
              </a:extLst>
            </p:cNvPr>
            <p:cNvSpPr txBox="1"/>
            <p:nvPr/>
          </p:nvSpPr>
          <p:spPr>
            <a:xfrm>
              <a:off x="5313755" y="3017234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712A96C6-63AB-9F35-50F1-B1EAB4C2B875}"/>
                </a:ext>
              </a:extLst>
            </p:cNvPr>
            <p:cNvSpPr txBox="1"/>
            <p:nvPr/>
          </p:nvSpPr>
          <p:spPr>
            <a:xfrm>
              <a:off x="5655718" y="4062399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A1261E50-6BF6-D1CF-356D-935F6B7CC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98605"/>
              </p:ext>
            </p:extLst>
          </p:nvPr>
        </p:nvGraphicFramePr>
        <p:xfrm>
          <a:off x="4544089" y="1470820"/>
          <a:ext cx="616942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1996530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抽象類別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實體方法可選改寫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預設方法可選改寫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6E3A6660-D004-3631-A673-AFBFD5E534D4}"/>
              </a:ext>
            </a:extLst>
          </p:cNvPr>
          <p:cNvGrpSpPr/>
          <p:nvPr/>
        </p:nvGrpSpPr>
        <p:grpSpPr>
          <a:xfrm>
            <a:off x="1184155" y="4047904"/>
            <a:ext cx="2834705" cy="2302024"/>
            <a:chOff x="8411742" y="1829974"/>
            <a:chExt cx="3401978" cy="294042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058DB9-64B7-9936-EDFF-3BDC03C8E620}"/>
                </a:ext>
              </a:extLst>
            </p:cNvPr>
            <p:cNvGrpSpPr/>
            <p:nvPr/>
          </p:nvGrpSpPr>
          <p:grpSpPr>
            <a:xfrm>
              <a:off x="8411742" y="1829974"/>
              <a:ext cx="3401978" cy="2940427"/>
              <a:chOff x="8116497" y="1243374"/>
              <a:chExt cx="3401978" cy="294042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296C6DF-50F8-68F0-3A41-6F5073FF72B0}"/>
                  </a:ext>
                </a:extLst>
              </p:cNvPr>
              <p:cNvGrpSpPr/>
              <p:nvPr/>
            </p:nvGrpSpPr>
            <p:grpSpPr>
              <a:xfrm>
                <a:off x="8116497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00B4F44C-92D4-D1B9-0DE3-FD4AA672779D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224AA98-BBDB-8F68-2694-52A4755879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4D805831-6B1E-91DE-8541-2BBDED6FBD3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31" name="矩形: 圓角 30">
                  <a:extLst>
                    <a:ext uri="{FF2B5EF4-FFF2-40B4-BE49-F238E27FC236}">
                      <a16:creationId xmlns:a16="http://schemas.microsoft.com/office/drawing/2014/main" id="{92388F1B-9810-4A69-A296-D9B04AD18F7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32" name="矩形: 圓角 31">
                  <a:extLst>
                    <a:ext uri="{FF2B5EF4-FFF2-40B4-BE49-F238E27FC236}">
                      <a16:creationId xmlns:a16="http://schemas.microsoft.com/office/drawing/2014/main" id="{7D2FAC1D-096D-0CCE-063E-5731B3E026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34" name="矩形: 圓角 33">
                  <a:extLst>
                    <a:ext uri="{FF2B5EF4-FFF2-40B4-BE49-F238E27FC236}">
                      <a16:creationId xmlns:a16="http://schemas.microsoft.com/office/drawing/2014/main" id="{3426B45C-1A05-4E9B-BEC3-B082C4EBE10F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1034B51D-92A6-2B00-D39E-8095D030E272}"/>
                  </a:ext>
                </a:extLst>
              </p:cNvPr>
              <p:cNvGrpSpPr/>
              <p:nvPr/>
            </p:nvGrpSpPr>
            <p:grpSpPr>
              <a:xfrm>
                <a:off x="10393532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B21F7C28-5F1E-8B0A-67AD-EDDAB9C527A9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37F68E5-D95D-BE9A-BF77-95F785032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5837D15-6E8C-9BE4-0256-5AD5B7B0A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AE0BCD96-22BD-B827-A6BB-B9D577EBA0F4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0BFA4F0C-74F9-F49F-8634-641880DDC5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559556BA-6F37-842D-0F3A-0F8F28E22166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431589D0-6F4B-8460-3D6F-67C241450C54}"/>
                  </a:ext>
                </a:extLst>
              </p:cNvPr>
              <p:cNvCxnSpPr>
                <a:cxnSpLocks/>
                <a:stCxn id="27" idx="1"/>
                <a:endCxn id="34" idx="3"/>
              </p:cNvCxnSpPr>
              <p:nvPr/>
            </p:nvCxnSpPr>
            <p:spPr>
              <a:xfrm flipH="1">
                <a:off x="9099708" y="3730125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9C268E7-8EF3-7923-ABDD-05FB793F7B0F}"/>
                </a:ext>
              </a:extLst>
            </p:cNvPr>
            <p:cNvSpPr txBox="1"/>
            <p:nvPr/>
          </p:nvSpPr>
          <p:spPr>
            <a:xfrm>
              <a:off x="9624138" y="4055115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38803F47-F311-AB8B-1CC9-4E617B4B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66843"/>
              </p:ext>
            </p:extLst>
          </p:nvPr>
        </p:nvGraphicFramePr>
        <p:xfrm>
          <a:off x="4544089" y="4265939"/>
          <a:ext cx="41728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介面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不能改寫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繼承個數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多重繼承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89645-765B-64F2-68A4-1EFD7AF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「多型」與「存取」與「呼叫」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A301E8-F0E3-C6A6-3642-D18C2393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70" y="1587926"/>
            <a:ext cx="7239822" cy="44379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6EE175-A153-9A8F-D4A3-B278664D4976}"/>
              </a:ext>
            </a:extLst>
          </p:cNvPr>
          <p:cNvSpPr txBox="1"/>
          <p:nvPr/>
        </p:nvSpPr>
        <p:spPr>
          <a:xfrm>
            <a:off x="275652" y="1930400"/>
            <a:ext cx="4700016" cy="37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多型？</a:t>
            </a:r>
            <a:r>
              <a:rPr lang="zh-TW" altLang="en-US" dirty="0">
                <a:latin typeface="+mn-ea"/>
              </a:rPr>
              <a:t>一個「物件」有多種「資料型態」。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存取？</a:t>
            </a:r>
            <a:r>
              <a:rPr lang="zh-TW" altLang="en-US" dirty="0">
                <a:latin typeface="+mn-ea"/>
              </a:rPr>
              <a:t>雖然擁有父類別的成員屬性，但是還是要看修飾字權限的規定，才能存取。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呼叫？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編譯時：父類別是否有該方法。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執行時：執行子類別的方法，沒有則執行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                父類的方法。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F00C07-8881-877D-B4BE-6FADAC94AC1B}"/>
              </a:ext>
            </a:extLst>
          </p:cNvPr>
          <p:cNvSpPr txBox="1"/>
          <p:nvPr/>
        </p:nvSpPr>
        <p:spPr>
          <a:xfrm>
            <a:off x="9006984" y="5711371"/>
            <a:ext cx="303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圖片來源：參考鄭老師的第九章</a:t>
            </a:r>
            <a:r>
              <a:rPr lang="en-US" altLang="zh-TW" sz="1200" dirty="0"/>
              <a:t>PPT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6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0C080-CF00-CA58-04B7-11D2178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C1F45-10AE-6AEA-2F71-2ABD7EEF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66229"/>
            <a:ext cx="8596668" cy="3880773"/>
          </a:xfrm>
        </p:spPr>
        <p:txBody>
          <a:bodyPr/>
          <a:lstStyle/>
          <a:p>
            <a:r>
              <a:rPr lang="zh-TW" altLang="en-US" dirty="0"/>
              <a:t>異質集合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多型參數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1536FBB-DCD2-AF69-C085-7B66458832E0}"/>
              </a:ext>
            </a:extLst>
          </p:cNvPr>
          <p:cNvGrpSpPr/>
          <p:nvPr/>
        </p:nvGrpSpPr>
        <p:grpSpPr>
          <a:xfrm>
            <a:off x="979086" y="3642519"/>
            <a:ext cx="6791391" cy="3202960"/>
            <a:chOff x="677334" y="2750227"/>
            <a:chExt cx="6791391" cy="32029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07DFB35-05AB-E412-83F7-0329006BF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785" r="53880"/>
            <a:stretch/>
          </p:blipFill>
          <p:spPr>
            <a:xfrm>
              <a:off x="677334" y="2750227"/>
              <a:ext cx="2624328" cy="320296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BB6DB4E-776C-0C22-BAD6-D68A3B133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3480" y="2970987"/>
              <a:ext cx="3635245" cy="118736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2EEF6D-56B8-DCD1-4B37-B73C84BAE59F}"/>
                </a:ext>
              </a:extLst>
            </p:cNvPr>
            <p:cNvSpPr/>
            <p:nvPr/>
          </p:nvSpPr>
          <p:spPr>
            <a:xfrm>
              <a:off x="1024806" y="3408595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CEA07A-5566-B81F-012B-D00CE6368C73}"/>
                </a:ext>
              </a:extLst>
            </p:cNvPr>
            <p:cNvSpPr/>
            <p:nvPr/>
          </p:nvSpPr>
          <p:spPr>
            <a:xfrm>
              <a:off x="1024806" y="3941499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AA9066-2160-2E1E-492B-C6A33D07601F}"/>
                </a:ext>
              </a:extLst>
            </p:cNvPr>
            <p:cNvSpPr/>
            <p:nvPr/>
          </p:nvSpPr>
          <p:spPr>
            <a:xfrm>
              <a:off x="1024806" y="4474403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B1E77A-49DC-396C-AE36-E542E60BB227}"/>
                </a:ext>
              </a:extLst>
            </p:cNvPr>
            <p:cNvSpPr/>
            <p:nvPr/>
          </p:nvSpPr>
          <p:spPr>
            <a:xfrm>
              <a:off x="1024806" y="5007307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427618-DF0D-381B-A20E-0D5119733731}"/>
                </a:ext>
              </a:extLst>
            </p:cNvPr>
            <p:cNvSpPr/>
            <p:nvPr/>
          </p:nvSpPr>
          <p:spPr>
            <a:xfrm>
              <a:off x="4154679" y="3406720"/>
              <a:ext cx="2319951" cy="175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68E91457-56D1-8FA5-240B-38F72C19B63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2981622" y="3494526"/>
              <a:ext cx="1173057" cy="93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0EF2DC6E-8381-3D06-4FF5-782966F4EEFE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2981622" y="3494526"/>
              <a:ext cx="1173057" cy="5338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BD7BB7AD-CA69-252A-F0B2-322016AA7937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2981622" y="3494526"/>
              <a:ext cx="1173057" cy="10667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E8D89B6C-F410-8566-2B56-7832813E427B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2981622" y="3494526"/>
              <a:ext cx="1173057" cy="15996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435A491C-3109-FEBA-717A-BF91ABDEF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86" y="1930400"/>
            <a:ext cx="2624328" cy="11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395-FDF0-7F5E-1925-F001995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348D5-59A1-3AC1-14AB-482D7A55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52466" cy="3880773"/>
          </a:xfrm>
        </p:spPr>
        <p:txBody>
          <a:bodyPr/>
          <a:lstStyle/>
          <a:p>
            <a:r>
              <a:rPr lang="zh-TW" altLang="en-US" dirty="0"/>
              <a:t>一定要自己透過 </a:t>
            </a:r>
            <a:r>
              <a:rPr lang="en-US" altLang="zh-TW" dirty="0"/>
              <a:t>IDE</a:t>
            </a:r>
            <a:r>
              <a:rPr lang="zh-TW" altLang="en-US" dirty="0"/>
              <a:t>，幫助自己驗證繼承、實作各種關係 </a:t>
            </a:r>
            <a:r>
              <a:rPr lang="en-US" altLang="zh-TW" dirty="0"/>
              <a:t>(</a:t>
            </a:r>
            <a:r>
              <a:rPr lang="zh-TW" altLang="en-US" dirty="0"/>
              <a:t>擁有、存取權限、改寫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D950E-473A-6C6A-F3BE-559539BC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2935"/>
              </p:ext>
            </p:extLst>
          </p:nvPr>
        </p:nvGraphicFramePr>
        <p:xfrm>
          <a:off x="1148439" y="2751562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實體方法可選改寫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004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4288</TotalTime>
  <Words>926</Words>
  <Application>Microsoft Office PowerPoint</Application>
  <PresentationFormat>寬螢幕</PresentationFormat>
  <Paragraphs>205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Trebuchet MS</vt:lpstr>
      <vt:lpstr>Wingdings 3</vt:lpstr>
      <vt:lpstr>多面向</vt:lpstr>
      <vt:lpstr>Java 物件繼承、實作</vt:lpstr>
      <vt:lpstr>有繼承，為什麼還需要介面？</vt:lpstr>
      <vt:lpstr>PowerPoint 簡報</vt:lpstr>
      <vt:lpstr>PowerPoint 簡報</vt:lpstr>
      <vt:lpstr>PowerPoint 簡報</vt:lpstr>
      <vt:lpstr>「多型」與「存取」與「呼叫」</vt:lpstr>
      <vt:lpstr>多型應用</vt:lpstr>
      <vt:lpstr>學習分享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繼承、改寫、抽象類別與實作</dc:title>
  <dc:creator>偉 阿</dc:creator>
  <cp:lastModifiedBy>偉 阿</cp:lastModifiedBy>
  <cp:revision>474</cp:revision>
  <dcterms:created xsi:type="dcterms:W3CDTF">2023-11-03T13:45:08Z</dcterms:created>
  <dcterms:modified xsi:type="dcterms:W3CDTF">2023-11-06T13:19:14Z</dcterms:modified>
</cp:coreProperties>
</file>