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4" r:id="rId3"/>
    <p:sldId id="258" r:id="rId4"/>
    <p:sldId id="259" r:id="rId5"/>
    <p:sldId id="261" r:id="rId6"/>
    <p:sldId id="265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4FA5E-B430-45F1-A8EF-E898822FD798}" type="datetimeFigureOut">
              <a:rPr lang="zh-TW" altLang="en-US" smtClean="0"/>
              <a:t>2023/11/2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811C5-2E6F-4C54-9B85-963CBEF3D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38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4811C5-2E6F-4C54-9B85-963CBEF3DC4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2875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9D0F-AD36-4E76-BBEE-C11748002234}" type="datetimeFigureOut">
              <a:rPr lang="zh-TW" altLang="en-US" smtClean="0"/>
              <a:t>2023/11/2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6E062-24A9-42EC-AA66-4427BB68AA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9205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9D0F-AD36-4E76-BBEE-C11748002234}" type="datetimeFigureOut">
              <a:rPr lang="zh-TW" altLang="en-US" smtClean="0"/>
              <a:t>2023/11/2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6E062-24A9-42EC-AA66-4427BB68AA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500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9D0F-AD36-4E76-BBEE-C11748002234}" type="datetimeFigureOut">
              <a:rPr lang="zh-TW" altLang="en-US" smtClean="0"/>
              <a:t>2023/11/2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6E062-24A9-42EC-AA66-4427BB68AAE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3612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9D0F-AD36-4E76-BBEE-C11748002234}" type="datetimeFigureOut">
              <a:rPr lang="zh-TW" altLang="en-US" smtClean="0"/>
              <a:t>2023/11/2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6E062-24A9-42EC-AA66-4427BB68AA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8313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9D0F-AD36-4E76-BBEE-C11748002234}" type="datetimeFigureOut">
              <a:rPr lang="zh-TW" altLang="en-US" smtClean="0"/>
              <a:t>2023/11/2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6E062-24A9-42EC-AA66-4427BB68AAE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3511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9D0F-AD36-4E76-BBEE-C11748002234}" type="datetimeFigureOut">
              <a:rPr lang="zh-TW" altLang="en-US" smtClean="0"/>
              <a:t>2023/11/2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6E062-24A9-42EC-AA66-4427BB68AA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5267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9D0F-AD36-4E76-BBEE-C11748002234}" type="datetimeFigureOut">
              <a:rPr lang="zh-TW" altLang="en-US" smtClean="0"/>
              <a:t>2023/11/2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6E062-24A9-42EC-AA66-4427BB68AA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0748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9D0F-AD36-4E76-BBEE-C11748002234}" type="datetimeFigureOut">
              <a:rPr lang="zh-TW" altLang="en-US" smtClean="0"/>
              <a:t>2023/11/2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6E062-24A9-42EC-AA66-4427BB68AA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076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9D0F-AD36-4E76-BBEE-C11748002234}" type="datetimeFigureOut">
              <a:rPr lang="zh-TW" altLang="en-US" smtClean="0"/>
              <a:t>2023/11/2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6E062-24A9-42EC-AA66-4427BB68AA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1499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9D0F-AD36-4E76-BBEE-C11748002234}" type="datetimeFigureOut">
              <a:rPr lang="zh-TW" altLang="en-US" smtClean="0"/>
              <a:t>2023/11/2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6E062-24A9-42EC-AA66-4427BB68AA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570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9D0F-AD36-4E76-BBEE-C11748002234}" type="datetimeFigureOut">
              <a:rPr lang="zh-TW" altLang="en-US" smtClean="0"/>
              <a:t>2023/11/2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6E062-24A9-42EC-AA66-4427BB68AA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052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9D0F-AD36-4E76-BBEE-C11748002234}" type="datetimeFigureOut">
              <a:rPr lang="zh-TW" altLang="en-US" smtClean="0"/>
              <a:t>2023/11/2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6E062-24A9-42EC-AA66-4427BB68AA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4599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9D0F-AD36-4E76-BBEE-C11748002234}" type="datetimeFigureOut">
              <a:rPr lang="zh-TW" altLang="en-US" smtClean="0"/>
              <a:t>2023/11/2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6E062-24A9-42EC-AA66-4427BB68AA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665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9D0F-AD36-4E76-BBEE-C11748002234}" type="datetimeFigureOut">
              <a:rPr lang="zh-TW" altLang="en-US" smtClean="0"/>
              <a:t>2023/11/2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6E062-24A9-42EC-AA66-4427BB68AA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8851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9D0F-AD36-4E76-BBEE-C11748002234}" type="datetimeFigureOut">
              <a:rPr lang="zh-TW" altLang="en-US" smtClean="0"/>
              <a:t>2023/11/2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6E062-24A9-42EC-AA66-4427BB68AA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4907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9D0F-AD36-4E76-BBEE-C11748002234}" type="datetimeFigureOut">
              <a:rPr lang="zh-TW" altLang="en-US" smtClean="0"/>
              <a:t>2023/11/2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6E062-24A9-42EC-AA66-4427BB68AA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52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59D0F-AD36-4E76-BBEE-C11748002234}" type="datetimeFigureOut">
              <a:rPr lang="zh-TW" altLang="en-US" smtClean="0"/>
              <a:t>2023/11/2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936E062-24A9-42EC-AA66-4427BB68AA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584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clipse-color-theme.github.io/updat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unoob.com/eclipse/eclipse-shortcuts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rules.sonarsource.com/java/type/Code%20Smell/RSPEC-2209/" TargetMode="External"/><Relationship Id="rId7" Type="http://schemas.openxmlformats.org/officeDocument/2006/relationships/image" Target="../media/image13.png"/><Relationship Id="rId2" Type="http://schemas.openxmlformats.org/officeDocument/2006/relationships/hyperlink" Target="https://rules.sonarsource.com/java/type/Bu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F514D5-30C4-D776-BB0D-DE12CC0A47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Eclipse </a:t>
            </a:r>
            <a:r>
              <a:rPr lang="zh-TW" altLang="en-US" dirty="0"/>
              <a:t>補充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1113888-19F4-E6A6-A8DD-1E4665EB4C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455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0B64C6-0535-721E-4EEC-7377DD757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301472-B44A-07E8-223D-0CD54CFC4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Java </a:t>
            </a:r>
            <a:r>
              <a:rPr lang="zh-TW" altLang="en-US" dirty="0"/>
              <a:t>字體大小</a:t>
            </a:r>
            <a:endParaRPr lang="en-US" altLang="zh-TW" dirty="0"/>
          </a:p>
          <a:p>
            <a:r>
              <a:rPr lang="en-US" altLang="zh-TW" dirty="0"/>
              <a:t>Eclipse Color Theme</a:t>
            </a:r>
          </a:p>
          <a:p>
            <a:r>
              <a:rPr lang="en-US" altLang="zh-TW" dirty="0"/>
              <a:t>Eclipse </a:t>
            </a:r>
            <a:r>
              <a:rPr lang="zh-TW" altLang="en-US" dirty="0"/>
              <a:t>主視窗變更主題</a:t>
            </a:r>
            <a:endParaRPr lang="en-US" altLang="zh-TW" dirty="0"/>
          </a:p>
          <a:p>
            <a:r>
              <a:rPr lang="zh-TW" altLang="en-US" dirty="0"/>
              <a:t>快捷鍵</a:t>
            </a:r>
            <a:endParaRPr lang="en-US" altLang="zh-TW" dirty="0"/>
          </a:p>
          <a:p>
            <a:r>
              <a:rPr lang="zh-TW" altLang="en-US" dirty="0"/>
              <a:t>快捷鍵變更</a:t>
            </a:r>
            <a:endParaRPr lang="en-US" altLang="zh-TW" dirty="0"/>
          </a:p>
          <a:p>
            <a:r>
              <a:rPr lang="zh-TW" altLang="en-US" dirty="0"/>
              <a:t>源碼掃描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 err="1"/>
              <a:t>SonarLint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433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6A21F6-7680-1344-83F3-4DA311386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 </a:t>
            </a:r>
            <a:r>
              <a:rPr lang="zh-TW" altLang="en-US" dirty="0"/>
              <a:t>字體大小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CDF6C9-8C21-CB8F-59E1-7CAA41509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8476"/>
            <a:ext cx="9238191" cy="3880773"/>
          </a:xfrm>
        </p:spPr>
        <p:txBody>
          <a:bodyPr/>
          <a:lstStyle/>
          <a:p>
            <a:r>
              <a:rPr lang="en-US" altLang="zh-TW" dirty="0"/>
              <a:t>Window &gt; Preference &gt;</a:t>
            </a:r>
            <a:r>
              <a:rPr lang="zh-TW" altLang="en-US" dirty="0"/>
              <a:t> </a:t>
            </a:r>
            <a:r>
              <a:rPr lang="en-US" altLang="zh-TW" dirty="0"/>
              <a:t>General &gt; Appearance &gt; Colors and Fonts &gt; Java &gt; Java Editor Text Font</a:t>
            </a:r>
            <a:r>
              <a:rPr lang="zh-TW" altLang="en-US" dirty="0"/>
              <a:t> </a:t>
            </a:r>
            <a:r>
              <a:rPr lang="en-US" altLang="zh-TW" dirty="0"/>
              <a:t>(overrides default: Text Font)</a:t>
            </a:r>
            <a:r>
              <a:rPr lang="zh-TW" altLang="en-US" dirty="0"/>
              <a:t> 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4FBB593-C357-F81D-B85D-DCAD64289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450" y="2310576"/>
            <a:ext cx="8077900" cy="435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399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6A21F6-7680-1344-83F3-4DA311386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Eclipse Color Theme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CDF6C9-8C21-CB8F-59E1-7CAA41509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8926"/>
            <a:ext cx="9238191" cy="3880773"/>
          </a:xfrm>
        </p:spPr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en-US" altLang="zh-TW" dirty="0"/>
              <a:t>Help &gt; Install New Software &gt; </a:t>
            </a:r>
            <a:r>
              <a:rPr lang="zh-TW" altLang="en-US" dirty="0"/>
              <a:t>輸入 「</a:t>
            </a:r>
            <a:r>
              <a:rPr lang="en-US" altLang="zh-TW" b="0" i="0" u="sng" dirty="0">
                <a:effectLst/>
                <a:latin typeface="-apple-system"/>
                <a:hlinkClick r:id="rId2"/>
              </a:rPr>
              <a:t>https://eclipse-color-theme.github.io/update/</a:t>
            </a:r>
            <a:r>
              <a:rPr lang="zh-TW" altLang="en-US" dirty="0"/>
              <a:t>」。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 安裝完後，會自動重啟 </a:t>
            </a:r>
            <a:r>
              <a:rPr lang="en-US" altLang="zh-TW" dirty="0"/>
              <a:t>Eclipse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3.</a:t>
            </a:r>
            <a:r>
              <a:rPr lang="zh-TW" altLang="en-US" dirty="0"/>
              <a:t> </a:t>
            </a:r>
            <a:r>
              <a:rPr lang="en-US" altLang="zh-TW" dirty="0"/>
              <a:t>Windows &gt; Preferences &gt; General &gt; Appearance &gt; Color Theme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6C6E5C8D-B7C2-9992-2322-FA182A25F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9" y="2755923"/>
            <a:ext cx="2190406" cy="286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C0C9011E-4277-978C-71C5-E512ADD61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583" y="2833958"/>
            <a:ext cx="4605338" cy="3732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00C12F6-A712-915A-FA75-8D5FB81F6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029" y="2829998"/>
            <a:ext cx="4840421" cy="373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608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6A21F6-7680-1344-83F3-4DA311386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Eclipse </a:t>
            </a:r>
            <a:r>
              <a:rPr lang="zh-TW" altLang="en-US" dirty="0"/>
              <a:t>主視窗變更主題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CDF6C9-8C21-CB8F-59E1-7CAA41509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8926"/>
            <a:ext cx="9238191" cy="3880773"/>
          </a:xfrm>
        </p:spPr>
        <p:txBody>
          <a:bodyPr/>
          <a:lstStyle/>
          <a:p>
            <a:r>
              <a:rPr lang="en-US" altLang="zh-TW" dirty="0"/>
              <a:t>Windows &gt; Preferences &gt; General &gt; Appearance &gt; Theme</a:t>
            </a:r>
            <a:r>
              <a:rPr lang="zh-TW" altLang="en-US" dirty="0"/>
              <a:t> 下拉選單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B0D1BA7-C7A9-F4EE-D335-A5ECD4642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71" y="1816997"/>
            <a:ext cx="5755453" cy="478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221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DEB520-975E-4B9D-8CF6-7CB70D2B1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Project Explorer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4AE0A3-D934-4681-8C7F-E9781E64E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0073"/>
            <a:ext cx="8596668" cy="3880773"/>
          </a:xfrm>
        </p:spPr>
        <p:txBody>
          <a:bodyPr/>
          <a:lstStyle/>
          <a:p>
            <a:r>
              <a:rPr lang="zh-TW" altLang="en-US" dirty="0"/>
              <a:t>選單</a:t>
            </a:r>
            <a:r>
              <a:rPr lang="en-US" altLang="zh-TW" dirty="0"/>
              <a:t>(</a:t>
            </a:r>
            <a:r>
              <a:rPr lang="zh-TW" altLang="en-US" dirty="0"/>
              <a:t>垂直三個點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&gt;</a:t>
            </a:r>
            <a:r>
              <a:rPr lang="zh-TW" altLang="en-US" dirty="0"/>
              <a:t> </a:t>
            </a:r>
            <a:r>
              <a:rPr lang="en-US" altLang="zh-TW" dirty="0"/>
              <a:t>Package</a:t>
            </a:r>
            <a:r>
              <a:rPr lang="zh-TW" altLang="en-US" dirty="0"/>
              <a:t> </a:t>
            </a:r>
            <a:r>
              <a:rPr lang="en-US" altLang="zh-TW" dirty="0"/>
              <a:t>Presentation &gt; Hierarchical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146EBA9-04F0-458D-947F-B76648740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871" y="2922896"/>
            <a:ext cx="2733675" cy="253365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A6C05E7-7172-4D2B-94FC-737D1DCBA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083" y="2922896"/>
            <a:ext cx="2686050" cy="26479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B47DA78-737E-4014-984F-69B57182C484}"/>
              </a:ext>
            </a:extLst>
          </p:cNvPr>
          <p:cNvSpPr/>
          <p:nvPr/>
        </p:nvSpPr>
        <p:spPr>
          <a:xfrm>
            <a:off x="5012894" y="2553564"/>
            <a:ext cx="13484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dirty="0"/>
              <a:t>Hierarchical</a:t>
            </a:r>
            <a:endParaRPr lang="zh-TW" altLang="en-US" sz="1600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152E5C9-F06C-40EA-81BD-40DFFBCE2E28}"/>
              </a:ext>
            </a:extLst>
          </p:cNvPr>
          <p:cNvSpPr/>
          <p:nvPr/>
        </p:nvSpPr>
        <p:spPr>
          <a:xfrm>
            <a:off x="1470893" y="2541481"/>
            <a:ext cx="5565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dirty="0"/>
              <a:t>Flat</a:t>
            </a:r>
            <a:endParaRPr lang="zh-TW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80284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435B66-1FA0-46AE-F7F2-BA02278DB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快捷鍵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33A6B9-08C5-6C3E-E76E-1DA6DBF17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2101"/>
            <a:ext cx="8596668" cy="4479262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ALT+SHIFT+A</a:t>
            </a:r>
            <a:r>
              <a:rPr lang="zh-TW" altLang="en-US" dirty="0"/>
              <a:t>：區塊選取</a:t>
            </a:r>
            <a:r>
              <a:rPr lang="en-US" altLang="zh-TW" dirty="0"/>
              <a:t>/</a:t>
            </a:r>
            <a:r>
              <a:rPr lang="zh-TW" altLang="en-US" dirty="0"/>
              <a:t>取消區塊選取。</a:t>
            </a:r>
            <a:endParaRPr lang="en-US" altLang="zh-TW" dirty="0"/>
          </a:p>
          <a:p>
            <a:r>
              <a:rPr lang="en-US" altLang="zh-TW" dirty="0"/>
              <a:t>CTRL+/</a:t>
            </a:r>
            <a:r>
              <a:rPr lang="zh-TW" altLang="en-US" dirty="0"/>
              <a:t>：註解</a:t>
            </a:r>
            <a:r>
              <a:rPr lang="en-US" altLang="zh-TW" dirty="0"/>
              <a:t>/</a:t>
            </a:r>
            <a:r>
              <a:rPr lang="zh-TW" altLang="en-US" dirty="0"/>
              <a:t>取消註解。</a:t>
            </a:r>
            <a:endParaRPr lang="en-US" altLang="zh-TW" dirty="0"/>
          </a:p>
          <a:p>
            <a:r>
              <a:rPr lang="zh-TW" altLang="en-US" dirty="0"/>
              <a:t>點選並觀看類別的資訊：</a:t>
            </a:r>
            <a:r>
              <a:rPr lang="en-US" altLang="zh-TW" dirty="0"/>
              <a:t>CTRL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選擇 </a:t>
            </a:r>
            <a:r>
              <a:rPr lang="en-US" altLang="zh-TW" dirty="0"/>
              <a:t>Open Declaration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ALT+</a:t>
            </a:r>
            <a:r>
              <a:rPr lang="zh-TW" altLang="en-US" dirty="0"/>
              <a:t>方向鍵上：該行上移一行。</a:t>
            </a:r>
            <a:endParaRPr lang="en-US" altLang="zh-TW" dirty="0"/>
          </a:p>
          <a:p>
            <a:r>
              <a:rPr lang="en-US" altLang="zh-TW" dirty="0"/>
              <a:t>ALT+</a:t>
            </a:r>
            <a:r>
              <a:rPr lang="zh-TW" altLang="en-US" dirty="0"/>
              <a:t>方向鍵下：該行下移一行。</a:t>
            </a:r>
            <a:endParaRPr lang="en-US" altLang="zh-TW" dirty="0"/>
          </a:p>
          <a:p>
            <a:r>
              <a:rPr lang="en-US" altLang="zh-TW" dirty="0"/>
              <a:t>CTRL+ALT+</a:t>
            </a:r>
            <a:r>
              <a:rPr lang="zh-TW" altLang="en-US" dirty="0"/>
              <a:t>方向鍵下：複製該行的內容於下一行。</a:t>
            </a:r>
            <a:endParaRPr lang="en-US" altLang="zh-TW" dirty="0"/>
          </a:p>
          <a:p>
            <a:r>
              <a:rPr lang="en-US" altLang="zh-TW" dirty="0"/>
              <a:t>CTRL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+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D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：刪除該行。</a:t>
            </a:r>
            <a:endParaRPr lang="en-US" altLang="zh-TW" dirty="0"/>
          </a:p>
          <a:p>
            <a:r>
              <a:rPr lang="en-US" altLang="zh-TW" dirty="0"/>
              <a:t>CTRL+SHIFT+O</a:t>
            </a:r>
            <a:r>
              <a:rPr lang="zh-TW" altLang="en-US" dirty="0"/>
              <a:t>：自動 </a:t>
            </a:r>
            <a:r>
              <a:rPr lang="en-US" altLang="zh-TW" dirty="0"/>
              <a:t>Import</a:t>
            </a:r>
            <a:r>
              <a:rPr lang="zh-TW" altLang="en-US" dirty="0"/>
              <a:t> 與 自動刪除沒有使用到的 </a:t>
            </a:r>
            <a:r>
              <a:rPr lang="en-US" altLang="zh-TW" dirty="0"/>
              <a:t>Import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CTRL+SHIFT+F</a:t>
            </a:r>
            <a:r>
              <a:rPr lang="zh-TW" altLang="en-US" dirty="0"/>
              <a:t>：格式化文件。</a:t>
            </a:r>
            <a:endParaRPr lang="en-US" altLang="zh-TW" dirty="0"/>
          </a:p>
          <a:p>
            <a:r>
              <a:rPr lang="en-US" altLang="zh-TW" dirty="0"/>
              <a:t>ALT+SHIFT+R</a:t>
            </a:r>
            <a:r>
              <a:rPr lang="zh-TW" altLang="en-US" dirty="0"/>
              <a:t>：重新命名。</a:t>
            </a:r>
            <a:endParaRPr lang="en-US" altLang="zh-TW" dirty="0"/>
          </a:p>
          <a:p>
            <a:r>
              <a:rPr lang="en-US" altLang="zh-TW" dirty="0"/>
              <a:t>CTRL+L</a:t>
            </a:r>
            <a:r>
              <a:rPr lang="zh-TW" altLang="en-US" dirty="0"/>
              <a:t>：搜索指定行。</a:t>
            </a:r>
            <a:endParaRPr lang="en-US" altLang="zh-TW" dirty="0"/>
          </a:p>
          <a:p>
            <a:r>
              <a:rPr lang="en-US" altLang="zh-TW" dirty="0"/>
              <a:t>ALT + /</a:t>
            </a:r>
            <a:r>
              <a:rPr lang="zh-TW" altLang="en-US" dirty="0"/>
              <a:t>：自動完成程式碼。例如：</a:t>
            </a:r>
            <a:r>
              <a:rPr lang="en-US" altLang="zh-TW" dirty="0" err="1"/>
              <a:t>sysout</a:t>
            </a:r>
            <a:r>
              <a:rPr lang="zh-TW" altLang="en-US" dirty="0"/>
              <a:t> 會自動幫你打 </a:t>
            </a:r>
            <a:r>
              <a:rPr lang="en-US" altLang="zh-TW" dirty="0" err="1"/>
              <a:t>System.out.println</a:t>
            </a:r>
            <a:r>
              <a:rPr lang="en-US" altLang="zh-TW" dirty="0"/>
              <a:t>();</a:t>
            </a:r>
          </a:p>
          <a:p>
            <a:r>
              <a:rPr lang="zh-TW" altLang="en-US" dirty="0"/>
              <a:t>更多：</a:t>
            </a:r>
            <a:r>
              <a:rPr lang="en-US" altLang="zh-TW" dirty="0"/>
              <a:t> </a:t>
            </a:r>
            <a:r>
              <a:rPr lang="en-US" altLang="zh-TW" dirty="0">
                <a:hlinkClick r:id="rId2"/>
              </a:rPr>
              <a:t>https://www.runoob.com/eclipse/eclipse-shortcuts.html</a:t>
            </a:r>
            <a:r>
              <a:rPr lang="en-US" altLang="zh-TW" dirty="0"/>
              <a:t> 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68774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B23B5F-34F8-C2BA-AA17-FE1B011A5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快捷鍵變更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796437-1E2C-71B3-4E1F-C6875E7B8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7801"/>
            <a:ext cx="8596668" cy="4593562"/>
          </a:xfrm>
        </p:spPr>
        <p:txBody>
          <a:bodyPr/>
          <a:lstStyle/>
          <a:p>
            <a:r>
              <a:rPr lang="en-US" altLang="zh-TW" dirty="0"/>
              <a:t>Window &gt; Preference &gt; General &gt; Keys</a:t>
            </a:r>
          </a:p>
          <a:p>
            <a:r>
              <a:rPr lang="zh-TW" altLang="en-US" dirty="0"/>
              <a:t>請修改兩個快捷鍵：</a:t>
            </a:r>
            <a:endParaRPr lang="en-US" altLang="zh-TW" dirty="0"/>
          </a:p>
          <a:p>
            <a:pPr lvl="1"/>
            <a:r>
              <a:rPr lang="zh-TW" altLang="en-US" dirty="0"/>
              <a:t>收合 </a:t>
            </a:r>
            <a:r>
              <a:rPr lang="en-US" altLang="zh-TW" dirty="0"/>
              <a:t>Collapse All (</a:t>
            </a:r>
            <a:r>
              <a:rPr lang="zh-TW" altLang="en-US" dirty="0"/>
              <a:t>選 </a:t>
            </a:r>
            <a:r>
              <a:rPr lang="en-US" altLang="zh-TW" dirty="0"/>
              <a:t>Category </a:t>
            </a:r>
            <a:r>
              <a:rPr lang="zh-TW" altLang="en-US" dirty="0"/>
              <a:t>欄位為 </a:t>
            </a:r>
            <a:r>
              <a:rPr lang="en-US" altLang="zh-TW" dirty="0"/>
              <a:t>Text Editing)</a:t>
            </a:r>
            <a:r>
              <a:rPr lang="zh-TW" altLang="en-US" dirty="0"/>
              <a:t>：</a:t>
            </a:r>
            <a:r>
              <a:rPr lang="en-US" altLang="zh-TW" dirty="0"/>
              <a:t>CTRL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SHIFT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,</a:t>
            </a:r>
          </a:p>
          <a:p>
            <a:pPr lvl="1"/>
            <a:r>
              <a:rPr lang="zh-TW" altLang="en-US" dirty="0"/>
              <a:t>展開 </a:t>
            </a:r>
            <a:r>
              <a:rPr lang="en-US" altLang="zh-TW" dirty="0"/>
              <a:t>Expand All (</a:t>
            </a:r>
            <a:r>
              <a:rPr lang="zh-TW" altLang="en-US" dirty="0"/>
              <a:t>選 </a:t>
            </a:r>
            <a:r>
              <a:rPr lang="en-US" altLang="zh-TW" dirty="0"/>
              <a:t>Category </a:t>
            </a:r>
            <a:r>
              <a:rPr lang="zh-TW" altLang="en-US" dirty="0"/>
              <a:t>欄位為 </a:t>
            </a:r>
            <a:r>
              <a:rPr lang="en-US" altLang="zh-TW" dirty="0"/>
              <a:t>Text Editing)</a:t>
            </a:r>
            <a:r>
              <a:rPr lang="zh-TW" altLang="en-US" dirty="0"/>
              <a:t>：</a:t>
            </a:r>
            <a:r>
              <a:rPr lang="en-US" altLang="zh-TW" dirty="0"/>
              <a:t>CTRL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SHIFT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.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3E22614-8463-9131-D8CB-6F4F38A41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05" y="3269139"/>
            <a:ext cx="5519183" cy="297926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8135528-D442-6A1A-9252-1D29ADF9B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297314"/>
            <a:ext cx="5528153" cy="295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93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80FCF6-AFD6-4462-6B40-BE67241AB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源碼掃描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 err="1"/>
              <a:t>SonarLint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168320-40E5-DD10-847E-49DB27A3E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9700"/>
            <a:ext cx="8596668" cy="4355437"/>
          </a:xfrm>
        </p:spPr>
        <p:txBody>
          <a:bodyPr/>
          <a:lstStyle/>
          <a:p>
            <a:r>
              <a:rPr lang="en-US" altLang="zh-TW" dirty="0"/>
              <a:t>Help &gt; Eclipse Marketplace &gt; </a:t>
            </a:r>
            <a:r>
              <a:rPr lang="zh-TW" altLang="en-US" dirty="0"/>
              <a:t>輸入「</a:t>
            </a:r>
            <a:r>
              <a:rPr lang="en-US" altLang="zh-TW" b="0" i="0" dirty="0" err="1">
                <a:solidFill>
                  <a:srgbClr val="4C4D4E"/>
                </a:solidFill>
                <a:effectLst/>
                <a:latin typeface="Roboto" panose="02000000000000000000" pitchFamily="2" charset="0"/>
              </a:rPr>
              <a:t>SonarLint</a:t>
            </a:r>
            <a:r>
              <a:rPr lang="zh-TW" altLang="en-US" b="0" i="0" dirty="0">
                <a:solidFill>
                  <a:srgbClr val="4C4D4E"/>
                </a:solidFill>
                <a:effectLst/>
                <a:latin typeface="Roboto" panose="02000000000000000000" pitchFamily="2" charset="0"/>
              </a:rPr>
              <a:t>」</a:t>
            </a:r>
            <a:r>
              <a:rPr lang="en-US" altLang="zh-TW" b="0" i="0" dirty="0">
                <a:solidFill>
                  <a:srgbClr val="4C4D4E"/>
                </a:solidFill>
                <a:effectLst/>
                <a:latin typeface="Roboto" panose="02000000000000000000" pitchFamily="2" charset="0"/>
              </a:rPr>
              <a:t>&gt;</a:t>
            </a:r>
            <a:r>
              <a:rPr lang="zh-TW" altLang="en-US" b="0" i="0" dirty="0">
                <a:solidFill>
                  <a:srgbClr val="4C4D4E"/>
                </a:solidFill>
                <a:effectLst/>
                <a:latin typeface="Roboto" panose="02000000000000000000" pitchFamily="2" charset="0"/>
              </a:rPr>
              <a:t> 安裝完畢需要重啟 </a:t>
            </a:r>
            <a:r>
              <a:rPr lang="en-US" altLang="zh-TW" b="0" i="0" dirty="0" err="1">
                <a:solidFill>
                  <a:srgbClr val="4C4D4E"/>
                </a:solidFill>
                <a:effectLst/>
                <a:latin typeface="Roboto" panose="02000000000000000000" pitchFamily="2" charset="0"/>
              </a:rPr>
              <a:t>Exclipse</a:t>
            </a:r>
            <a:endParaRPr lang="en-US" altLang="zh-TW" b="0" i="0" dirty="0">
              <a:solidFill>
                <a:srgbClr val="4C4D4E"/>
              </a:solidFill>
              <a:effectLst/>
              <a:latin typeface="Roboto" panose="02000000000000000000" pitchFamily="2" charset="0"/>
            </a:endParaRPr>
          </a:p>
          <a:p>
            <a:r>
              <a:rPr lang="zh-TW" altLang="en-US" b="0" i="0" dirty="0">
                <a:solidFill>
                  <a:srgbClr val="4C4D4E"/>
                </a:solidFill>
                <a:effectLst/>
                <a:latin typeface="Roboto" panose="02000000000000000000" pitchFamily="2" charset="0"/>
              </a:rPr>
              <a:t>規則：</a:t>
            </a:r>
            <a:r>
              <a:rPr lang="en-US" altLang="zh-TW" b="0" i="0" dirty="0">
                <a:solidFill>
                  <a:srgbClr val="4C4D4E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zh-TW" b="0" i="0" dirty="0">
                <a:solidFill>
                  <a:srgbClr val="4C4D4E"/>
                </a:solidFill>
                <a:effectLst/>
                <a:latin typeface="Roboto" panose="02000000000000000000" pitchFamily="2" charset="0"/>
                <a:hlinkClick r:id="rId2"/>
              </a:rPr>
              <a:t>https://rules.sonarsource.com/java/type/Bug/</a:t>
            </a:r>
            <a:r>
              <a:rPr lang="zh-TW" altLang="en-US" b="0" i="0" dirty="0">
                <a:solidFill>
                  <a:srgbClr val="4C4D4E"/>
                </a:solidFill>
                <a:effectLst/>
                <a:latin typeface="Roboto" panose="02000000000000000000" pitchFamily="2" charset="0"/>
              </a:rPr>
              <a:t> </a:t>
            </a:r>
            <a:endParaRPr lang="en-US" altLang="zh-TW" b="0" i="0" dirty="0">
              <a:solidFill>
                <a:srgbClr val="4C4D4E"/>
              </a:solidFill>
              <a:effectLst/>
              <a:latin typeface="Roboto" panose="02000000000000000000" pitchFamily="2" charset="0"/>
            </a:endParaRPr>
          </a:p>
          <a:p>
            <a:endParaRPr lang="en-US" altLang="zh-TW" b="0" i="0" dirty="0">
              <a:solidFill>
                <a:srgbClr val="4C4D4E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altLang="zh-TW" b="0" i="0" dirty="0">
              <a:solidFill>
                <a:srgbClr val="4C4D4E"/>
              </a:solidFill>
              <a:effectLst/>
              <a:latin typeface="Roboto" panose="02000000000000000000" pitchFamily="2" charset="0"/>
            </a:endParaRPr>
          </a:p>
          <a:p>
            <a:r>
              <a:rPr lang="zh-TW" altLang="en-US" b="0" i="0" dirty="0">
                <a:solidFill>
                  <a:srgbClr val="4C4D4E"/>
                </a:solidFill>
                <a:effectLst/>
                <a:latin typeface="Roboto" panose="02000000000000000000" pitchFamily="2" charset="0"/>
              </a:rPr>
              <a:t>舉例：</a:t>
            </a:r>
            <a:r>
              <a:rPr lang="en-US" altLang="zh-TW" b="0" i="0" dirty="0">
                <a:solidFill>
                  <a:srgbClr val="4C4D4E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zh-TW" altLang="en-US" b="0" i="0" dirty="0">
                <a:solidFill>
                  <a:srgbClr val="4C4D4E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zh-TW" b="0" i="0" dirty="0">
                <a:solidFill>
                  <a:srgbClr val="4C4D4E"/>
                </a:solidFill>
                <a:effectLst/>
                <a:latin typeface="Roboto" panose="02000000000000000000" pitchFamily="2" charset="0"/>
              </a:rPr>
              <a:t>“static” members should be accessed statically</a:t>
            </a:r>
            <a:r>
              <a:rPr lang="zh-TW" altLang="en-US" b="0" i="0" dirty="0">
                <a:solidFill>
                  <a:srgbClr val="4C4D4E"/>
                </a:solidFill>
                <a:effectLst/>
                <a:latin typeface="Roboto" panose="02000000000000000000" pitchFamily="2" charset="0"/>
              </a:rPr>
              <a:t>。 </a:t>
            </a:r>
            <a:r>
              <a:rPr lang="en-US" altLang="zh-TW" b="0" i="0" dirty="0">
                <a:solidFill>
                  <a:srgbClr val="4C4D4E"/>
                </a:solidFill>
                <a:effectLst/>
                <a:latin typeface="Roboto" panose="02000000000000000000" pitchFamily="2" charset="0"/>
                <a:hlinkClick r:id="rId3"/>
              </a:rPr>
              <a:t>https://rules.sonarsource.com/java/type/Code%20Smell/RSPEC-2209/</a:t>
            </a:r>
            <a:r>
              <a:rPr lang="zh-TW" altLang="en-US" b="0" i="0" dirty="0">
                <a:solidFill>
                  <a:srgbClr val="4C4D4E"/>
                </a:solidFill>
                <a:effectLst/>
                <a:latin typeface="Roboto" panose="02000000000000000000" pitchFamily="2" charset="0"/>
              </a:rPr>
              <a:t> </a:t>
            </a:r>
            <a:endParaRPr lang="en-US" altLang="zh-TW" b="0" i="0" dirty="0">
              <a:solidFill>
                <a:srgbClr val="4C4D4E"/>
              </a:solidFill>
              <a:effectLst/>
              <a:latin typeface="Roboto" panose="02000000000000000000" pitchFamily="2" charset="0"/>
            </a:endParaRPr>
          </a:p>
          <a:p>
            <a:r>
              <a:rPr lang="zh-TW" altLang="en-US" b="0" i="0" dirty="0">
                <a:solidFill>
                  <a:srgbClr val="4C4D4E"/>
                </a:solidFill>
                <a:effectLst/>
                <a:latin typeface="Roboto" panose="02000000000000000000" pitchFamily="2" charset="0"/>
              </a:rPr>
              <a:t>程式碼有</a:t>
            </a:r>
            <a:r>
              <a:rPr lang="zh-TW" altLang="en-US" b="1" i="0" dirty="0">
                <a:solidFill>
                  <a:srgbClr val="00B0F0"/>
                </a:solidFill>
                <a:effectLst/>
                <a:latin typeface="Roboto" panose="02000000000000000000" pitchFamily="2" charset="0"/>
              </a:rPr>
              <a:t>藍色波浪</a:t>
            </a:r>
            <a:r>
              <a:rPr lang="zh-TW" altLang="en-US" b="0" i="0" dirty="0">
                <a:solidFill>
                  <a:srgbClr val="4C4D4E"/>
                </a:solidFill>
                <a:effectLst/>
                <a:latin typeface="Roboto" panose="02000000000000000000" pitchFamily="2" charset="0"/>
              </a:rPr>
              <a:t>代表被掃描到不好的，是有</a:t>
            </a:r>
            <a:r>
              <a:rPr lang="zh-TW" altLang="en-US" b="1" i="0" dirty="0">
                <a:solidFill>
                  <a:srgbClr val="00B0F0"/>
                </a:solidFill>
                <a:effectLst/>
                <a:latin typeface="Roboto" panose="02000000000000000000" pitchFamily="2" charset="0"/>
              </a:rPr>
              <a:t>潛在風險</a:t>
            </a:r>
            <a:r>
              <a:rPr lang="zh-TW" altLang="en-US" b="0" i="0" dirty="0">
                <a:solidFill>
                  <a:srgbClr val="4C4D4E"/>
                </a:solidFill>
                <a:effectLst/>
                <a:latin typeface="Roboto" panose="02000000000000000000" pitchFamily="2" charset="0"/>
              </a:rPr>
              <a:t>的。</a:t>
            </a:r>
            <a:r>
              <a:rPr lang="en-US" altLang="zh-TW" b="0" i="0" dirty="0">
                <a:solidFill>
                  <a:srgbClr val="4C4D4E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zh-TW" altLang="en-US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紅色波浪是錯誤的</a:t>
            </a:r>
            <a:r>
              <a:rPr lang="en-US" altLang="zh-TW" b="0" i="0" dirty="0">
                <a:solidFill>
                  <a:srgbClr val="4C4D4E"/>
                </a:solidFill>
                <a:effectLst/>
                <a:latin typeface="Roboto" panose="02000000000000000000" pitchFamily="2" charset="0"/>
              </a:rPr>
              <a:t>)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4CCDF9F-2FC6-1F4F-CF85-910F0B5CA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0149" y="92324"/>
            <a:ext cx="3193555" cy="133747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DAF97EA-81EA-E5DF-240D-3158F79644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172" y="2266663"/>
            <a:ext cx="7862991" cy="59276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B5F5F81-1803-FC66-BD3E-96008F53FE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585" y="4309146"/>
            <a:ext cx="3743738" cy="246669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238296EA-7A38-D9BD-66BC-943E662DEF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1003" y="4229106"/>
            <a:ext cx="3009993" cy="2626777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642B4A13-94FD-607C-77B8-E1878FA6DB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30957" y="4251003"/>
            <a:ext cx="3545989" cy="262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779423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119</TotalTime>
  <Words>443</Words>
  <Application>Microsoft Office PowerPoint</Application>
  <PresentationFormat>寬螢幕</PresentationFormat>
  <Paragraphs>47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9" baseType="lpstr">
      <vt:lpstr>-apple-system</vt:lpstr>
      <vt:lpstr>Helvetica Neue</vt:lpstr>
      <vt:lpstr>Roboto</vt:lpstr>
      <vt:lpstr>微軟正黑體</vt:lpstr>
      <vt:lpstr>新細明體</vt:lpstr>
      <vt:lpstr>Arial</vt:lpstr>
      <vt:lpstr>Calibri</vt:lpstr>
      <vt:lpstr>Trebuchet MS</vt:lpstr>
      <vt:lpstr>Wingdings 3</vt:lpstr>
      <vt:lpstr>多面向</vt:lpstr>
      <vt:lpstr>Eclipse 補充</vt:lpstr>
      <vt:lpstr>大綱</vt:lpstr>
      <vt:lpstr>Java 字體大小</vt:lpstr>
      <vt:lpstr>Eclipse Color Theme</vt:lpstr>
      <vt:lpstr>Eclipse 主視窗變更主題</vt:lpstr>
      <vt:lpstr>Project Explorer</vt:lpstr>
      <vt:lpstr>快捷鍵</vt:lpstr>
      <vt:lpstr>快捷鍵變更</vt:lpstr>
      <vt:lpstr>源碼掃描 - SonarLint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Eclipse 補充</dc:title>
  <dc:creator>偉 阿</dc:creator>
  <cp:lastModifiedBy>NTPU</cp:lastModifiedBy>
  <cp:revision>64</cp:revision>
  <dcterms:created xsi:type="dcterms:W3CDTF">2023-11-01T11:09:41Z</dcterms:created>
  <dcterms:modified xsi:type="dcterms:W3CDTF">2023-11-02T02:01:22Z</dcterms:modified>
</cp:coreProperties>
</file>