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1333" r:id="rId5"/>
    <p:sldId id="1346" r:id="rId6"/>
    <p:sldId id="1341" r:id="rId7"/>
    <p:sldId id="1377" r:id="rId8"/>
    <p:sldId id="1388" r:id="rId9"/>
    <p:sldId id="1378" r:id="rId10"/>
    <p:sldId id="1379" r:id="rId11"/>
    <p:sldId id="1380" r:id="rId12"/>
    <p:sldId id="1381" r:id="rId13"/>
    <p:sldId id="1389" r:id="rId14"/>
    <p:sldId id="1391" r:id="rId15"/>
    <p:sldId id="1390" r:id="rId16"/>
    <p:sldId id="1392" r:id="rId17"/>
    <p:sldId id="1384" r:id="rId18"/>
    <p:sldId id="1385" r:id="rId19"/>
    <p:sldId id="1386" r:id="rId2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F0BF41-22E9-E98C-25B6-5024C9EAF0D2}" name="Mumenthaler Fabian" initials="MF" userId="S::fabian.mumenthaler@epfl.ch::d29d98c9-427f-4520-9298-c911c9a51d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8B80"/>
    <a:srgbClr val="E4C100"/>
    <a:srgbClr val="F6D000"/>
    <a:srgbClr val="A7CE99"/>
    <a:srgbClr val="80AF8C"/>
    <a:srgbClr val="2B6D73"/>
    <a:srgbClr val="5B9483"/>
    <a:srgbClr val="A7030B"/>
    <a:srgbClr val="413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2" autoAdjust="0"/>
    <p:restoredTop sz="93197"/>
  </p:normalViewPr>
  <p:slideViewPr>
    <p:cSldViewPr snapToGrid="0" snapToObjects="1" showGuides="1">
      <p:cViewPr varScale="1">
        <p:scale>
          <a:sx n="109" d="100"/>
          <a:sy n="109" d="100"/>
        </p:scale>
        <p:origin x="200" y="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23.08.23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23/08/2023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7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68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3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10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4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96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7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459938"/>
            <a:ext cx="7812087" cy="468356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389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Patrick Jermann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Patrick Jermann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Patrick Jermann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Patrick Jermann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dirty="0"/>
              <a:t>NOTO </a:t>
            </a:r>
            <a:r>
              <a:rPr lang="fr-CH" dirty="0" err="1"/>
              <a:t>Community</a:t>
            </a:r>
            <a:r>
              <a:rPr lang="fr-CH" dirty="0"/>
              <a:t> Event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Patrick Jermann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3" r:id="rId3"/>
    <p:sldLayoutId id="2147483681" r:id="rId4"/>
    <p:sldLayoutId id="2147483673" r:id="rId5"/>
    <p:sldLayoutId id="2147483662" r:id="rId6"/>
    <p:sldLayoutId id="2147483674" r:id="rId7"/>
    <p:sldLayoutId id="2147483675" r:id="rId8"/>
    <p:sldLayoutId id="2147483682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83" r:id="rId17"/>
    <p:sldLayoutId id="214748368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89E7-F201-9992-C5B6-D8B20EF58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Factor structure of the learning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6174-0248-67DC-6D92-EC587AAFA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F418-10FF-B3F8-7D9A-59B9331D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1926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022" y="3255119"/>
            <a:ext cx="3980216" cy="390189"/>
          </a:xfrm>
        </p:spPr>
        <p:txBody>
          <a:bodyPr>
            <a:normAutofit fontScale="92500"/>
          </a:bodyPr>
          <a:lstStyle/>
          <a:p>
            <a:r>
              <a:rPr lang="en-CH" dirty="0"/>
              <a:t>Cronbach’s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alpha = .68, AVE = 33%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042503" cy="1072753"/>
          </a:xfrm>
        </p:spPr>
        <p:txBody>
          <a:bodyPr/>
          <a:lstStyle/>
          <a:p>
            <a:r>
              <a:rPr lang="en-CH" dirty="0"/>
              <a:t>Metacognition: Monitoring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894468"/>
                  </p:ext>
                </p:extLst>
              </p:nvPr>
            </p:nvGraphicFramePr>
            <p:xfrm>
              <a:off x="287753" y="973922"/>
              <a:ext cx="8726538" cy="186118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063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d'identifier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les concepts que je ne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pas bien.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studying, I try to determine which concepts I don't understand well.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vérifie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régulièrement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atteint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studying, I periodically check if I'm achieving my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retrouve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analyser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l'utilité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stratégies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find myself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analyzing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the usefulness of strategies while I study.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m'arrête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régulièrement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pour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vérifier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compréhension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find myself pausing regularly to check my comprehension.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894468"/>
                  </p:ext>
                </p:extLst>
              </p:nvPr>
            </p:nvGraphicFramePr>
            <p:xfrm>
              <a:off x="287753" y="973922"/>
              <a:ext cx="8726538" cy="186118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6250" t="-4167" r="-521875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26866" t="-4167" r="-2985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d'identifier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les concepts que je ne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pas bien.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studying, I try to determine which concepts I don't understand well.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vérifie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régulièrement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atteint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studying, I periodically check if I'm achieving my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retrouve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analyser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l'utilité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stratégies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find myself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analyzing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the usefulness of strategies while I study.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m'arrête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régulièrement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pour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vérifier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compréhension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find myself pausing regularly to check my comprehension.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118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022" y="3836440"/>
            <a:ext cx="3980216" cy="390189"/>
          </a:xfrm>
        </p:spPr>
        <p:txBody>
          <a:bodyPr>
            <a:normAutofit fontScale="92500"/>
          </a:bodyPr>
          <a:lstStyle/>
          <a:p>
            <a:r>
              <a:rPr lang="en-CH" dirty="0"/>
              <a:t>Cronbach’s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alpha = .62, AVE = 40%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042503" cy="1072753"/>
          </a:xfrm>
        </p:spPr>
        <p:txBody>
          <a:bodyPr/>
          <a:lstStyle/>
          <a:p>
            <a:r>
              <a:rPr lang="en-CH" dirty="0"/>
              <a:t>Metacognition: Regulation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86952"/>
                  </p:ext>
                </p:extLst>
              </p:nvPr>
            </p:nvGraphicFramePr>
            <p:xfrm>
              <a:off x="62857" y="844570"/>
              <a:ext cx="8726538" cy="257175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063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Les techniques de lecture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rigoureuses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impliquent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engagement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approfondi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systématique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avec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(par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exemple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survolant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[titres,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],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fixant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lecture,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prenant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notes,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résumant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). Si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difficile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j'applique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techniques de lecture plus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rigoureuses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Rigorous reading techniques involve thorough and systematic engagement with a text (e.g., previewing the text [headings, key terms], setting reading goals, taking notes, summarizing). If a text is difficult to understand, I apply more rigorous reading techniques.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m'embrouille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prenant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notes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m'assure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les clarifier par la suite.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If I get confused taking notes in class, I make sure I sort it out afterwards.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distrait.e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rapidement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nouveau sur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cours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I get distracted, I try to refocus on the lecture quickly.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hypothèses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confus.e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reevaluate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my assumptions when I get confused.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86952"/>
                  </p:ext>
                </p:extLst>
              </p:nvPr>
            </p:nvGraphicFramePr>
            <p:xfrm>
              <a:off x="62857" y="844570"/>
              <a:ext cx="8726538" cy="257175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6250" t="-4167" r="-523438" b="-7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28358" t="-4167" r="-2985" b="-7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110680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Les techniques de lecture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rigoureuses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impliquent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engagement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approfondi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systématique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avec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(par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exemple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survolant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[titres,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],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fixant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lecture,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prenant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notes,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résumant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). Si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texte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difficile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j'applique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techniques de lecture plus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rigoureuses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Rigorous reading techniques involve thorough and systematic engagement with a text (e.g., previewing the text [headings, key terms], setting reading goals, taking notes, summarizing). If a text is difficult to understand, I apply more rigorous reading techniques.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m'embrouille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prenant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notes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m'assure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les clarifier par la suite.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If I get confused taking notes in class, I make sure I sort it out afterwards.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distrait.e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rapidement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nouveau sur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cours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I get distracted, I try to refocus on the lecture quickly.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hypothèses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confus.e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reevaluate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my assumptions when I get confused.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06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022" y="3255119"/>
            <a:ext cx="3980216" cy="390189"/>
          </a:xfrm>
        </p:spPr>
        <p:txBody>
          <a:bodyPr>
            <a:normAutofit fontScale="92500"/>
          </a:bodyPr>
          <a:lstStyle/>
          <a:p>
            <a:r>
              <a:rPr lang="en-CH" dirty="0"/>
              <a:t>Cronbach’s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alpha = .72, AVE = 42%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042503" cy="1072753"/>
          </a:xfrm>
        </p:spPr>
        <p:txBody>
          <a:bodyPr/>
          <a:lstStyle/>
          <a:p>
            <a:r>
              <a:rPr lang="en-CH" dirty="0"/>
              <a:t>Metacognition: Evaluation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659426"/>
                  </p:ext>
                </p:extLst>
              </p:nvPr>
            </p:nvGraphicFramePr>
            <p:xfrm>
              <a:off x="287753" y="973922"/>
              <a:ext cx="8726538" cy="18821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063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pose des questions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moi-même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pour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m'assurer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la matière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étudiée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ask myself questions to make sure I understand the material I have been studying.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Après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atteint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After studying, I ask myself if I achieved my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demande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s'il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n'y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aurait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façon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plus simple de faire les choses après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terminé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After I finish a task, I ask myself if there was an easier way to do things.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demande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autant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j'aurais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terminé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ask myself if I learned as much as I could have once I finish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659426"/>
                  </p:ext>
                </p:extLst>
              </p:nvPr>
            </p:nvGraphicFramePr>
            <p:xfrm>
              <a:off x="287753" y="973922"/>
              <a:ext cx="8726538" cy="18821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6250" t="-4167" r="-521875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26866" t="-4167" r="-2985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pose des questions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moi-même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pour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m'assurer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comprends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la matière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étudiée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ask myself questions to make sure I understand the material I have been studying.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Après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atteint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After studying, I ask myself if I achieved my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demande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s'il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n'y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aurait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façon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plus simple de faire les choses après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terminé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After I finish a task, I ask myself if there was an easier way to do things.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demande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autant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j'aurais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terminé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ask myself if I learned as much as I could have once I finish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8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022" y="3255119"/>
            <a:ext cx="3980216" cy="390189"/>
          </a:xfrm>
        </p:spPr>
        <p:txBody>
          <a:bodyPr>
            <a:normAutofit fontScale="92500"/>
          </a:bodyPr>
          <a:lstStyle/>
          <a:p>
            <a:r>
              <a:rPr lang="en-CH" dirty="0"/>
              <a:t>Cronbach’s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alpha = .88, AVE = 69%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042503" cy="1072753"/>
          </a:xfrm>
        </p:spPr>
        <p:txBody>
          <a:bodyPr/>
          <a:lstStyle/>
          <a:p>
            <a:r>
              <a:rPr lang="en-CH" dirty="0"/>
              <a:t>Metacognition: Concentration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11867"/>
                  </p:ext>
                </p:extLst>
              </p:nvPr>
            </p:nvGraphicFramePr>
            <p:xfrm>
              <a:off x="287753" y="973922"/>
              <a:ext cx="8726538" cy="186118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063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manque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souvent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points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importants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autre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chose.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class time I often miss important points because I'm thinking of other things.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j’analyse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activement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se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class time, I engage actively with what is being said.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souvent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constaté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esprit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s'égarait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 frequently find that my mind was wandering off during class time.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me laisse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facilement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distraire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par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événements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extérieurs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the lecture, I get distracted easily by external events.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11867"/>
                  </p:ext>
                </p:extLst>
              </p:nvPr>
            </p:nvGraphicFramePr>
            <p:xfrm>
              <a:off x="287753" y="973922"/>
              <a:ext cx="8726538" cy="186118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0178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10548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363738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50467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6250" t="-4167" r="-521875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26866" t="-4167" r="-2985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manque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souvent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points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importants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parce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autre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chose.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class time I often miss important points because I'm thinking of other things.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53728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j’analyse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activement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se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class time, I engage actively with what is being said.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247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J'ai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souvent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constaté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esprit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s'égarait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je suis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 frequently find that my mind was wandering off during class time.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5881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classe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me laisse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facilement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distraire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par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événements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extérieurs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During the lecture, I get distracted easily by external events.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683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226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0" y="3838989"/>
            <a:ext cx="4232693" cy="1173479"/>
          </a:xfrm>
        </p:spPr>
        <p:txBody>
          <a:bodyPr>
            <a:normAutofit lnSpcReduction="10000"/>
          </a:bodyPr>
          <a:lstStyle/>
          <a:p>
            <a:r>
              <a:rPr lang="en-CH" dirty="0"/>
              <a:t>Cronbach’s alpha: .81, AVE 47.7%</a:t>
            </a:r>
          </a:p>
          <a:p>
            <a:r>
              <a:rPr lang="en-CH" dirty="0"/>
              <a:t>Could be argued to be part of metacognition. Analyses fit well if included in simultaneous CFAs.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100438" cy="1072753"/>
          </a:xfrm>
        </p:spPr>
        <p:txBody>
          <a:bodyPr/>
          <a:lstStyle/>
          <a:p>
            <a:r>
              <a:rPr lang="en-CH" dirty="0"/>
              <a:t>Effort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89871"/>
              </p:ext>
            </p:extLst>
          </p:nvPr>
        </p:nvGraphicFramePr>
        <p:xfrm>
          <a:off x="135239" y="667408"/>
          <a:ext cx="8496000" cy="236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 me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souvent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tellement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paresseux.se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ennuyé.e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lorsque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j'étudie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que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j'abandonne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d'avoir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terminé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que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j'avais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prévu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faire.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often feel so lazy or bored when studying that I quit before I finish what I planned to do.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Même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supports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ennuyeux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inintéressants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parviens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travailler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jusqu'à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 when course materials are dull and uninteresting, I manage to keep working until I finish.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travaille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dur pour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réussir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même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n'aime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nous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faisons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work hard to do well in this class even if I don't like what we are doing.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Lorsque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 travail pour un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difficile,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j'abandonne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je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n'étudie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que les parties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faciles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course work is difficult, I give up or only study the easy parts.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4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89" y="3549020"/>
            <a:ext cx="4251149" cy="516607"/>
          </a:xfrm>
        </p:spPr>
        <p:txBody>
          <a:bodyPr>
            <a:normAutofit/>
          </a:bodyPr>
          <a:lstStyle/>
          <a:p>
            <a:r>
              <a:rPr lang="en-CH" dirty="0"/>
              <a:t>Cronbach’s alpha: .82, AVE 47%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Time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28879"/>
              </p:ext>
            </p:extLst>
          </p:nvPr>
        </p:nvGraphicFramePr>
        <p:xfrm>
          <a:off x="135239" y="667408"/>
          <a:ext cx="8496000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bon usage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d'étude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good use of my study time.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b="0" dirty="0"/>
                        <a:t>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m'assure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jour avec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révisions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devoirs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hebdomadaires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sure I keep up with the weekly readings and assignments.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constate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souvent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je ne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consacre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beaucoup de temps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étudier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raison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d'autres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activités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often find that I don't spend very much time on studying because of other activities.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889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J'ai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mal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tenir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programme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d'études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find it hard to stick to a study schedule.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prévois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généralement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suffisamment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temps pour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étudier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usually plan enough time for studying.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58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89" y="4268078"/>
            <a:ext cx="4251149" cy="516607"/>
          </a:xfrm>
        </p:spPr>
        <p:txBody>
          <a:bodyPr>
            <a:normAutofit/>
          </a:bodyPr>
          <a:lstStyle/>
          <a:p>
            <a:r>
              <a:rPr lang="en-CH" dirty="0"/>
              <a:t>Cronbach’s alpha: .90, AVE 64%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with peers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51719"/>
              </p:ext>
            </p:extLst>
          </p:nvPr>
        </p:nvGraphicFramePr>
        <p:xfrm>
          <a:off x="135239" y="667408"/>
          <a:ext cx="8496000" cy="3154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souvent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d'expliquer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matière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un.e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camarade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un.e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ami.e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often try to explain the material to a classmate or friend.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b="0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travailler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d'autres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étudiant.es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travaux du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work with other students to complete the course assignments.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me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réserve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souvent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temps pour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discuter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matière avec un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d'étudiant.es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often set aside time to discuss the course material with a group of students from the class.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l'aide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d'autres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étudiant.es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ne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parviens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résoudre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seek help from other students when I can't solve a problem.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rencontre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d'autres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étudiant.es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trouver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solution ensemble.</a:t>
                      </a:r>
                      <a:endParaRPr lang="en-CH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meet with other students to find a solution together.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100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5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8C6901-A2E4-957B-CA7B-2130D5B38B77}"/>
              </a:ext>
            </a:extLst>
          </p:cNvPr>
          <p:cNvSpPr txBox="1"/>
          <p:nvPr/>
        </p:nvSpPr>
        <p:spPr>
          <a:xfrm>
            <a:off x="3730428" y="123290"/>
            <a:ext cx="1683143" cy="3074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Learning 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0233C-E1F4-43D7-AAA9-9A572D69B7B9}"/>
              </a:ext>
            </a:extLst>
          </p:cNvPr>
          <p:cNvSpPr txBox="1"/>
          <p:nvPr/>
        </p:nvSpPr>
        <p:spPr>
          <a:xfrm>
            <a:off x="176592" y="656015"/>
            <a:ext cx="1142410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Motivational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4B23-28F9-0858-4AB3-F81BCB7137B2}"/>
              </a:ext>
            </a:extLst>
          </p:cNvPr>
          <p:cNvSpPr txBox="1"/>
          <p:nvPr/>
        </p:nvSpPr>
        <p:spPr>
          <a:xfrm>
            <a:off x="2002226" y="648600"/>
            <a:ext cx="996754" cy="3074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Cognitive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4012-B5A3-6E71-9E14-11745FF543B8}"/>
              </a:ext>
            </a:extLst>
          </p:cNvPr>
          <p:cNvSpPr txBox="1"/>
          <p:nvPr/>
        </p:nvSpPr>
        <p:spPr>
          <a:xfrm>
            <a:off x="4039271" y="656015"/>
            <a:ext cx="1290224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Metacognitive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2692F-A26A-3CFE-0F11-C6C3183A3711}"/>
              </a:ext>
            </a:extLst>
          </p:cNvPr>
          <p:cNvSpPr txBox="1"/>
          <p:nvPr/>
        </p:nvSpPr>
        <p:spPr>
          <a:xfrm>
            <a:off x="6323567" y="656015"/>
            <a:ext cx="1091337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4844F-A15C-6B05-35C9-7F08AE61024A}"/>
              </a:ext>
            </a:extLst>
          </p:cNvPr>
          <p:cNvCxnSpPr>
            <a:endCxn id="7" idx="1"/>
          </p:cNvCxnSpPr>
          <p:nvPr/>
        </p:nvCxnSpPr>
        <p:spPr>
          <a:xfrm flipV="1">
            <a:off x="971044" y="277039"/>
            <a:ext cx="2759384" cy="37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4F6C7B-DA07-E986-7192-E539C017DED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500603" y="424398"/>
            <a:ext cx="1229825" cy="22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E29DF6-E44A-D469-480F-E6334809208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515260" y="430787"/>
            <a:ext cx="169123" cy="22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9C258-7BE0-EFFF-ED00-E137DC33F74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flipH="1" flipV="1">
            <a:off x="5413571" y="277039"/>
            <a:ext cx="1455665" cy="37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CB7326-1838-D95E-7655-7E2B04CFD724}"/>
              </a:ext>
            </a:extLst>
          </p:cNvPr>
          <p:cNvSpPr txBox="1"/>
          <p:nvPr/>
        </p:nvSpPr>
        <p:spPr>
          <a:xfrm>
            <a:off x="267800" y="1092811"/>
            <a:ext cx="115460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Control beliefs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A3D36-6D21-7C81-3988-1F6E9A94AE2A}"/>
              </a:ext>
            </a:extLst>
          </p:cNvPr>
          <p:cNvSpPr txBox="1"/>
          <p:nvPr/>
        </p:nvSpPr>
        <p:spPr>
          <a:xfrm>
            <a:off x="2094500" y="1085396"/>
            <a:ext cx="101599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Note-taking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D2B42-2D92-C25D-7A54-51D254CD3BD4}"/>
              </a:ext>
            </a:extLst>
          </p:cNvPr>
          <p:cNvSpPr txBox="1"/>
          <p:nvPr/>
        </p:nvSpPr>
        <p:spPr>
          <a:xfrm>
            <a:off x="2088461" y="1413707"/>
            <a:ext cx="111670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Organization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5E642-ADA3-CC7D-22FB-AF9A64F754B0}"/>
              </a:ext>
            </a:extLst>
          </p:cNvPr>
          <p:cNvSpPr txBox="1"/>
          <p:nvPr/>
        </p:nvSpPr>
        <p:spPr>
          <a:xfrm>
            <a:off x="2093563" y="1742018"/>
            <a:ext cx="97913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Elaboration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14CC7-7E5B-D30E-17A1-7860EF3750A6}"/>
              </a:ext>
            </a:extLst>
          </p:cNvPr>
          <p:cNvSpPr txBox="1"/>
          <p:nvPr/>
        </p:nvSpPr>
        <p:spPr>
          <a:xfrm>
            <a:off x="4125164" y="1090189"/>
            <a:ext cx="7988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Planning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AAF8C-1FA2-1D1D-FBB9-C480D83036DC}"/>
              </a:ext>
            </a:extLst>
          </p:cNvPr>
          <p:cNvSpPr txBox="1"/>
          <p:nvPr/>
        </p:nvSpPr>
        <p:spPr>
          <a:xfrm>
            <a:off x="4125164" y="1421122"/>
            <a:ext cx="129022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Monitoring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42650-F4B5-B16C-496C-07414B0E044B}"/>
              </a:ext>
            </a:extLst>
          </p:cNvPr>
          <p:cNvSpPr txBox="1"/>
          <p:nvPr/>
        </p:nvSpPr>
        <p:spPr>
          <a:xfrm>
            <a:off x="4124794" y="1744854"/>
            <a:ext cx="92249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Regulation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DE7CC-0F78-6338-FFDC-68DA1DDF756F}"/>
              </a:ext>
            </a:extLst>
          </p:cNvPr>
          <p:cNvSpPr txBox="1"/>
          <p:nvPr/>
        </p:nvSpPr>
        <p:spPr>
          <a:xfrm>
            <a:off x="6415840" y="1254679"/>
            <a:ext cx="94648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Effort</a:t>
            </a:r>
            <a:r>
              <a:rPr lang="en-CH" sz="1200" dirty="0"/>
              <a:t> man.</a:t>
            </a:r>
            <a:endParaRPr lang="en-C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66AA2-713D-A5A3-B0C4-FCB7165A073E}"/>
              </a:ext>
            </a:extLst>
          </p:cNvPr>
          <p:cNvSpPr txBox="1"/>
          <p:nvPr/>
        </p:nvSpPr>
        <p:spPr>
          <a:xfrm>
            <a:off x="6427152" y="1628476"/>
            <a:ext cx="93140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Time</a:t>
            </a:r>
            <a:r>
              <a:rPr lang="en-CH" sz="1200" dirty="0"/>
              <a:t> man.</a:t>
            </a:r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4C5C2-DFE7-BEEA-98DE-7E774BDD5B57}"/>
              </a:ext>
            </a:extLst>
          </p:cNvPr>
          <p:cNvSpPr txBox="1"/>
          <p:nvPr/>
        </p:nvSpPr>
        <p:spPr>
          <a:xfrm>
            <a:off x="7813872" y="1254678"/>
            <a:ext cx="111670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Environment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014724-9F00-6A71-09E7-E82D08D1398E}"/>
              </a:ext>
            </a:extLst>
          </p:cNvPr>
          <p:cNvSpPr txBox="1"/>
          <p:nvPr/>
        </p:nvSpPr>
        <p:spPr>
          <a:xfrm>
            <a:off x="7814163" y="1624292"/>
            <a:ext cx="129924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/>
              <a:t>Learning </a:t>
            </a:r>
            <a:r>
              <a:rPr lang="en-CH" sz="1200" dirty="0">
                <a:solidFill>
                  <a:sysClr val="windowText" lastClr="000000"/>
                </a:solidFill>
              </a:rPr>
              <a:t>groups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6453FA-CBC1-00F1-BF3E-1D0DA74E242E}"/>
              </a:ext>
            </a:extLst>
          </p:cNvPr>
          <p:cNvSpPr txBox="1"/>
          <p:nvPr/>
        </p:nvSpPr>
        <p:spPr>
          <a:xfrm>
            <a:off x="6468416" y="963512"/>
            <a:ext cx="9464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100" dirty="0"/>
              <a:t>internal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FC836-0872-4A36-F638-0737821AA542}"/>
              </a:ext>
            </a:extLst>
          </p:cNvPr>
          <p:cNvSpPr txBox="1"/>
          <p:nvPr/>
        </p:nvSpPr>
        <p:spPr>
          <a:xfrm>
            <a:off x="7879998" y="961197"/>
            <a:ext cx="9464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100" dirty="0"/>
              <a:t>external</a:t>
            </a:r>
            <a:endParaRPr lang="en-CH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BE861-D80A-A6A6-438B-2BC6E177ADB2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76592" y="806056"/>
            <a:ext cx="0" cy="42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5688F9-E24C-A4BE-1A81-140073CE0E96}"/>
              </a:ext>
            </a:extLst>
          </p:cNvPr>
          <p:cNvCxnSpPr>
            <a:cxnSpLocks/>
          </p:cNvCxnSpPr>
          <p:nvPr/>
        </p:nvCxnSpPr>
        <p:spPr>
          <a:xfrm flipH="1">
            <a:off x="176592" y="1230130"/>
            <a:ext cx="93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4CC060-7951-68C3-0F69-56E9B37383C1}"/>
              </a:ext>
            </a:extLst>
          </p:cNvPr>
          <p:cNvCxnSpPr>
            <a:cxnSpLocks/>
          </p:cNvCxnSpPr>
          <p:nvPr/>
        </p:nvCxnSpPr>
        <p:spPr>
          <a:xfrm flipH="1">
            <a:off x="2001289" y="948682"/>
            <a:ext cx="937" cy="128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5EBA01-A6ED-5968-6DE0-D383190FDE6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002226" y="1223892"/>
            <a:ext cx="9227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1B85A-25E8-AB18-B7E1-F1853115E06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01289" y="1552207"/>
            <a:ext cx="87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83D314-39C0-4DBE-FE3C-4019E7582843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2001289" y="1880516"/>
            <a:ext cx="9227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D6D3A0-6009-DB0C-0768-D8B730EED96E}"/>
              </a:ext>
            </a:extLst>
          </p:cNvPr>
          <p:cNvCxnSpPr>
            <a:cxnSpLocks/>
          </p:cNvCxnSpPr>
          <p:nvPr/>
        </p:nvCxnSpPr>
        <p:spPr>
          <a:xfrm flipH="1">
            <a:off x="4032522" y="956097"/>
            <a:ext cx="6749" cy="92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81F7CA-98B7-D293-1198-1CED971E2E2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4032891" y="1228686"/>
            <a:ext cx="92273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0BFA190-5E63-AB91-DB56-C746F88022C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039271" y="1559622"/>
            <a:ext cx="85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7E19FA-2AA8-0028-98AA-7AB505FBF6DC}"/>
              </a:ext>
            </a:extLst>
          </p:cNvPr>
          <p:cNvCxnSpPr>
            <a:cxnSpLocks/>
          </p:cNvCxnSpPr>
          <p:nvPr/>
        </p:nvCxnSpPr>
        <p:spPr>
          <a:xfrm flipH="1">
            <a:off x="4029837" y="1887931"/>
            <a:ext cx="100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80E6B2-2132-28DE-1565-F7A914B0ED12}"/>
              </a:ext>
            </a:extLst>
          </p:cNvPr>
          <p:cNvCxnSpPr>
            <a:cxnSpLocks/>
          </p:cNvCxnSpPr>
          <p:nvPr/>
        </p:nvCxnSpPr>
        <p:spPr>
          <a:xfrm flipH="1">
            <a:off x="6318072" y="956097"/>
            <a:ext cx="5495" cy="81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8A100D2-CF9D-CE26-C48F-BDF2CCE38CCD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6323567" y="1393177"/>
            <a:ext cx="9227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71F2C7-05E8-9ABF-04EE-422ED7BBAA0F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318072" y="1766973"/>
            <a:ext cx="109080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0E729E-8FC3-E5BB-37D3-7A6A92A0EDC6}"/>
              </a:ext>
            </a:extLst>
          </p:cNvPr>
          <p:cNvCxnSpPr>
            <a:cxnSpLocks/>
          </p:cNvCxnSpPr>
          <p:nvPr/>
        </p:nvCxnSpPr>
        <p:spPr>
          <a:xfrm flipH="1">
            <a:off x="7715373" y="963512"/>
            <a:ext cx="6227" cy="80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262080-07A2-F1B5-DDB8-11B81A64E21C}"/>
              </a:ext>
            </a:extLst>
          </p:cNvPr>
          <p:cNvCxnSpPr>
            <a:cxnSpLocks/>
          </p:cNvCxnSpPr>
          <p:nvPr/>
        </p:nvCxnSpPr>
        <p:spPr>
          <a:xfrm>
            <a:off x="7407364" y="956097"/>
            <a:ext cx="314236" cy="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406375-A40C-024B-A874-D116AF3FDD87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7721600" y="1393177"/>
            <a:ext cx="922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EBE1F4-5D44-9BEB-E4AD-E5C4FED20671}"/>
              </a:ext>
            </a:extLst>
          </p:cNvPr>
          <p:cNvCxnSpPr>
            <a:cxnSpLocks/>
          </p:cNvCxnSpPr>
          <p:nvPr/>
        </p:nvCxnSpPr>
        <p:spPr>
          <a:xfrm flipH="1" flipV="1">
            <a:off x="7715373" y="1762791"/>
            <a:ext cx="9879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B6AA26-C028-289C-B9D2-CA919E921C02}"/>
              </a:ext>
            </a:extLst>
          </p:cNvPr>
          <p:cNvCxnSpPr/>
          <p:nvPr/>
        </p:nvCxnSpPr>
        <p:spPr>
          <a:xfrm>
            <a:off x="9043592" y="1624292"/>
            <a:ext cx="0" cy="2769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6EF670-EC73-85DD-76A0-1B649DE20081}"/>
              </a:ext>
            </a:extLst>
          </p:cNvPr>
          <p:cNvSpPr/>
          <p:nvPr/>
        </p:nvSpPr>
        <p:spPr>
          <a:xfrm>
            <a:off x="9061046" y="1506118"/>
            <a:ext cx="104720" cy="477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5A4936-5EE7-BD9E-7665-32721337B531}"/>
              </a:ext>
            </a:extLst>
          </p:cNvPr>
          <p:cNvCxnSpPr/>
          <p:nvPr/>
        </p:nvCxnSpPr>
        <p:spPr>
          <a:xfrm>
            <a:off x="203200" y="2409405"/>
            <a:ext cx="8940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91F62AF-6DE9-E086-15A5-B0CD265B269F}"/>
              </a:ext>
            </a:extLst>
          </p:cNvPr>
          <p:cNvSpPr/>
          <p:nvPr/>
        </p:nvSpPr>
        <p:spPr>
          <a:xfrm>
            <a:off x="76200" y="123290"/>
            <a:ext cx="745067" cy="3074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A3600DD-2B13-9BAD-0C48-84C2DB852A95}"/>
              </a:ext>
            </a:extLst>
          </p:cNvPr>
          <p:cNvSpPr/>
          <p:nvPr/>
        </p:nvSpPr>
        <p:spPr>
          <a:xfrm>
            <a:off x="273049" y="4852022"/>
            <a:ext cx="423695" cy="2257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30E06A-E888-7509-67E9-15FA11E53A7C}"/>
              </a:ext>
            </a:extLst>
          </p:cNvPr>
          <p:cNvSpPr txBox="1"/>
          <p:nvPr/>
        </p:nvSpPr>
        <p:spPr>
          <a:xfrm>
            <a:off x="2088461" y="2094493"/>
            <a:ext cx="97726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Self-testing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E1AF2C-624B-B050-540A-A1105AFB8428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001289" y="2232993"/>
            <a:ext cx="87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1E7DAE-7A4A-04F3-401C-E8E54EDCE9D5}"/>
              </a:ext>
            </a:extLst>
          </p:cNvPr>
          <p:cNvSpPr txBox="1"/>
          <p:nvPr/>
        </p:nvSpPr>
        <p:spPr>
          <a:xfrm>
            <a:off x="3709650" y="2458302"/>
            <a:ext cx="1683143" cy="3074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Learning strategies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21F8B-D00C-CA2C-F925-DC07C7CAFC6D}"/>
              </a:ext>
            </a:extLst>
          </p:cNvPr>
          <p:cNvSpPr txBox="1"/>
          <p:nvPr/>
        </p:nvSpPr>
        <p:spPr>
          <a:xfrm>
            <a:off x="1981448" y="2983612"/>
            <a:ext cx="996754" cy="3074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Cognitive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354847-29C3-A2CF-B3A0-866AD0CA8591}"/>
              </a:ext>
            </a:extLst>
          </p:cNvPr>
          <p:cNvSpPr txBox="1"/>
          <p:nvPr/>
        </p:nvSpPr>
        <p:spPr>
          <a:xfrm>
            <a:off x="4018493" y="2991027"/>
            <a:ext cx="1290224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Metacognitive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C85F9-BB8F-AA21-D8BF-320B78ADCCB9}"/>
              </a:ext>
            </a:extLst>
          </p:cNvPr>
          <p:cNvSpPr txBox="1"/>
          <p:nvPr/>
        </p:nvSpPr>
        <p:spPr>
          <a:xfrm>
            <a:off x="6302789" y="2991027"/>
            <a:ext cx="1091337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Resources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E06CEE-6298-2727-3501-793811360A1F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479825" y="2759410"/>
            <a:ext cx="1229825" cy="22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6DF37E-0EBD-806B-C913-1D8CEBF69816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4494482" y="2765799"/>
            <a:ext cx="169123" cy="22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D2EDF5-D078-55E8-99AC-0A798E356205}"/>
              </a:ext>
            </a:extLst>
          </p:cNvPr>
          <p:cNvCxnSpPr>
            <a:stCxn id="73" idx="0"/>
            <a:endCxn id="69" idx="3"/>
          </p:cNvCxnSpPr>
          <p:nvPr/>
        </p:nvCxnSpPr>
        <p:spPr>
          <a:xfrm flipH="1" flipV="1">
            <a:off x="5392793" y="2612051"/>
            <a:ext cx="1455665" cy="37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B30E8C-17FC-FFB6-4487-747E52BFD745}"/>
              </a:ext>
            </a:extLst>
          </p:cNvPr>
          <p:cNvSpPr txBox="1"/>
          <p:nvPr/>
        </p:nvSpPr>
        <p:spPr>
          <a:xfrm>
            <a:off x="2073722" y="3420408"/>
            <a:ext cx="109094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Organization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7588BE-E4CA-8E12-5FC3-18A4E05E6903}"/>
              </a:ext>
            </a:extLst>
          </p:cNvPr>
          <p:cNvSpPr txBox="1"/>
          <p:nvPr/>
        </p:nvSpPr>
        <p:spPr>
          <a:xfrm>
            <a:off x="2067683" y="3748719"/>
            <a:ext cx="99129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Elaboration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58E9C9-BA02-01C9-B962-E72501130B6E}"/>
              </a:ext>
            </a:extLst>
          </p:cNvPr>
          <p:cNvSpPr txBox="1"/>
          <p:nvPr/>
        </p:nvSpPr>
        <p:spPr>
          <a:xfrm>
            <a:off x="2072785" y="4077030"/>
            <a:ext cx="97913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Self-testing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F1200-2187-32B8-8482-07C288E22165}"/>
              </a:ext>
            </a:extLst>
          </p:cNvPr>
          <p:cNvSpPr txBox="1"/>
          <p:nvPr/>
        </p:nvSpPr>
        <p:spPr>
          <a:xfrm>
            <a:off x="4104386" y="3425201"/>
            <a:ext cx="7988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Planning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875265-BA9B-14E7-FDBE-4A48BFC2DCE2}"/>
              </a:ext>
            </a:extLst>
          </p:cNvPr>
          <p:cNvSpPr txBox="1"/>
          <p:nvPr/>
        </p:nvSpPr>
        <p:spPr>
          <a:xfrm>
            <a:off x="4104386" y="3756134"/>
            <a:ext cx="129022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Monitoring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EB21E2-1591-A733-F880-395AC005CF9F}"/>
              </a:ext>
            </a:extLst>
          </p:cNvPr>
          <p:cNvSpPr txBox="1"/>
          <p:nvPr/>
        </p:nvSpPr>
        <p:spPr>
          <a:xfrm>
            <a:off x="4104016" y="4079866"/>
            <a:ext cx="92249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Regulation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A2561-FE80-3B33-AA80-51AA9426C443}"/>
              </a:ext>
            </a:extLst>
          </p:cNvPr>
          <p:cNvSpPr txBox="1"/>
          <p:nvPr/>
        </p:nvSpPr>
        <p:spPr>
          <a:xfrm>
            <a:off x="6395062" y="3589691"/>
            <a:ext cx="946488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Effort</a:t>
            </a:r>
            <a:r>
              <a:rPr lang="en-CH" sz="1200" dirty="0"/>
              <a:t> man.</a:t>
            </a:r>
            <a:endParaRPr lang="en-CH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A25703-E7E8-6F9E-7516-4A38B53389B2}"/>
              </a:ext>
            </a:extLst>
          </p:cNvPr>
          <p:cNvSpPr txBox="1"/>
          <p:nvPr/>
        </p:nvSpPr>
        <p:spPr>
          <a:xfrm>
            <a:off x="6406374" y="3963488"/>
            <a:ext cx="93140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Time</a:t>
            </a:r>
            <a:r>
              <a:rPr lang="en-CH" sz="1200" dirty="0"/>
              <a:t> man.</a:t>
            </a:r>
            <a:endParaRPr lang="en-CH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1A71B8-A669-1DC2-7989-EAE6DC888F1C}"/>
              </a:ext>
            </a:extLst>
          </p:cNvPr>
          <p:cNvSpPr txBox="1"/>
          <p:nvPr/>
        </p:nvSpPr>
        <p:spPr>
          <a:xfrm>
            <a:off x="7793094" y="3589690"/>
            <a:ext cx="111670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Learning with peers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F5AC51-034F-04A2-0800-C15359C3FF19}"/>
              </a:ext>
            </a:extLst>
          </p:cNvPr>
          <p:cNvSpPr txBox="1"/>
          <p:nvPr/>
        </p:nvSpPr>
        <p:spPr>
          <a:xfrm>
            <a:off x="6447638" y="3298524"/>
            <a:ext cx="9464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100" dirty="0"/>
              <a:t>internal</a:t>
            </a:r>
            <a:endParaRPr lang="en-CH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646754-BFA4-D674-80B0-32DB59DFCFAC}"/>
              </a:ext>
            </a:extLst>
          </p:cNvPr>
          <p:cNvSpPr txBox="1"/>
          <p:nvPr/>
        </p:nvSpPr>
        <p:spPr>
          <a:xfrm>
            <a:off x="7859220" y="3296209"/>
            <a:ext cx="9464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1100" dirty="0"/>
              <a:t>external</a:t>
            </a:r>
            <a:endParaRPr lang="en-CH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C8983C-BF0D-3EB4-674F-A8BF4666A41D}"/>
              </a:ext>
            </a:extLst>
          </p:cNvPr>
          <p:cNvCxnSpPr>
            <a:cxnSpLocks/>
          </p:cNvCxnSpPr>
          <p:nvPr/>
        </p:nvCxnSpPr>
        <p:spPr>
          <a:xfrm flipH="1">
            <a:off x="1974699" y="3283694"/>
            <a:ext cx="6749" cy="137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BC3B4C-8C69-6A0E-B11B-86050DFB6995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1981448" y="3558904"/>
            <a:ext cx="9227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03EA4F-4FBE-4F1B-EEC3-B066892C452D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980511" y="3887219"/>
            <a:ext cx="87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DEDEB2-B5F5-BC08-EEDE-CC6A627D192F}"/>
              </a:ext>
            </a:extLst>
          </p:cNvPr>
          <p:cNvCxnSpPr>
            <a:stCxn id="83" idx="1"/>
          </p:cNvCxnSpPr>
          <p:nvPr/>
        </p:nvCxnSpPr>
        <p:spPr>
          <a:xfrm flipH="1" flipV="1">
            <a:off x="1980511" y="4215528"/>
            <a:ext cx="9227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FCF0AE5-D1D3-5C97-CB3B-CFC9401232A3}"/>
              </a:ext>
            </a:extLst>
          </p:cNvPr>
          <p:cNvCxnSpPr>
            <a:cxnSpLocks/>
          </p:cNvCxnSpPr>
          <p:nvPr/>
        </p:nvCxnSpPr>
        <p:spPr>
          <a:xfrm flipH="1">
            <a:off x="4005900" y="3291109"/>
            <a:ext cx="12593" cy="170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60E3F7-F549-6CD6-F2AC-09FDCCF20736}"/>
              </a:ext>
            </a:extLst>
          </p:cNvPr>
          <p:cNvCxnSpPr>
            <a:stCxn id="85" idx="1"/>
          </p:cNvCxnSpPr>
          <p:nvPr/>
        </p:nvCxnSpPr>
        <p:spPr>
          <a:xfrm flipH="1" flipV="1">
            <a:off x="4012113" y="3563698"/>
            <a:ext cx="92273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C1FFC41-1F14-5908-4C7F-B49D87A4E14F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018493" y="3894634"/>
            <a:ext cx="85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3D93DD9-2A93-BD21-712B-64E41580400D}"/>
              </a:ext>
            </a:extLst>
          </p:cNvPr>
          <p:cNvCxnSpPr>
            <a:cxnSpLocks/>
          </p:cNvCxnSpPr>
          <p:nvPr/>
        </p:nvCxnSpPr>
        <p:spPr>
          <a:xfrm flipH="1">
            <a:off x="4009059" y="4222943"/>
            <a:ext cx="100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EA9B083-3174-C9C8-5B0B-1EED44A9267E}"/>
              </a:ext>
            </a:extLst>
          </p:cNvPr>
          <p:cNvCxnSpPr>
            <a:cxnSpLocks/>
          </p:cNvCxnSpPr>
          <p:nvPr/>
        </p:nvCxnSpPr>
        <p:spPr>
          <a:xfrm flipH="1">
            <a:off x="6297294" y="3291109"/>
            <a:ext cx="5495" cy="81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BEB2E2B-E8D3-3DB3-CF7C-C6A4FA3BF888}"/>
              </a:ext>
            </a:extLst>
          </p:cNvPr>
          <p:cNvCxnSpPr>
            <a:stCxn id="88" idx="1"/>
          </p:cNvCxnSpPr>
          <p:nvPr/>
        </p:nvCxnSpPr>
        <p:spPr>
          <a:xfrm flipH="1" flipV="1">
            <a:off x="6302789" y="3728189"/>
            <a:ext cx="9227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7E24D22-E7EF-0095-38E7-280B058DD73C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6297294" y="4101985"/>
            <a:ext cx="109080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BA6AC77-B883-4E8C-AE9C-B156A4698895}"/>
              </a:ext>
            </a:extLst>
          </p:cNvPr>
          <p:cNvCxnSpPr>
            <a:cxnSpLocks/>
          </p:cNvCxnSpPr>
          <p:nvPr/>
        </p:nvCxnSpPr>
        <p:spPr>
          <a:xfrm flipH="1">
            <a:off x="7696837" y="3298524"/>
            <a:ext cx="3985" cy="52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E6850DC-CB01-26E3-064F-96B141BD6550}"/>
              </a:ext>
            </a:extLst>
          </p:cNvPr>
          <p:cNvCxnSpPr>
            <a:cxnSpLocks/>
          </p:cNvCxnSpPr>
          <p:nvPr/>
        </p:nvCxnSpPr>
        <p:spPr>
          <a:xfrm>
            <a:off x="7386586" y="3291109"/>
            <a:ext cx="314236" cy="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20F072-0AEA-A413-1FCB-A93E3691E2EE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7696837" y="3820522"/>
            <a:ext cx="962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660F0E3-5DD9-1DA7-2BDA-41FE9CE72BAD}"/>
              </a:ext>
            </a:extLst>
          </p:cNvPr>
          <p:cNvSpPr txBox="1"/>
          <p:nvPr/>
        </p:nvSpPr>
        <p:spPr>
          <a:xfrm>
            <a:off x="2067682" y="4429505"/>
            <a:ext cx="1228887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Understanding proofs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1A56FD3-6AA4-199A-1F88-7CAF6A83AADC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1974699" y="4660338"/>
            <a:ext cx="92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07B10E8-4AB2-2C8D-90C4-AD1DD4B35C1E}"/>
              </a:ext>
            </a:extLst>
          </p:cNvPr>
          <p:cNvSpPr txBox="1"/>
          <p:nvPr/>
        </p:nvSpPr>
        <p:spPr>
          <a:xfrm>
            <a:off x="1127624" y="3430496"/>
            <a:ext cx="74156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Spacing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D5EB386-D3E4-49BD-3772-F17E6B55B136}"/>
              </a:ext>
            </a:extLst>
          </p:cNvPr>
          <p:cNvSpPr txBox="1"/>
          <p:nvPr/>
        </p:nvSpPr>
        <p:spPr>
          <a:xfrm>
            <a:off x="890902" y="3759028"/>
            <a:ext cx="97828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Memorizing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DECD0B-3A60-D658-B391-CC45F67B012B}"/>
              </a:ext>
            </a:extLst>
          </p:cNvPr>
          <p:cNvCxnSpPr>
            <a:cxnSpLocks/>
          </p:cNvCxnSpPr>
          <p:nvPr/>
        </p:nvCxnSpPr>
        <p:spPr>
          <a:xfrm flipH="1">
            <a:off x="1872760" y="3561285"/>
            <a:ext cx="111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5279BF-6E49-2B9A-0E1E-378D2E8E4C87}"/>
              </a:ext>
            </a:extLst>
          </p:cNvPr>
          <p:cNvCxnSpPr>
            <a:cxnSpLocks/>
          </p:cNvCxnSpPr>
          <p:nvPr/>
        </p:nvCxnSpPr>
        <p:spPr>
          <a:xfrm flipH="1">
            <a:off x="1869187" y="3894633"/>
            <a:ext cx="111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F36385E-57D2-0407-5B6A-A98819EB5290}"/>
              </a:ext>
            </a:extLst>
          </p:cNvPr>
          <p:cNvSpPr txBox="1"/>
          <p:nvPr/>
        </p:nvSpPr>
        <p:spPr>
          <a:xfrm>
            <a:off x="3704720" y="1983174"/>
            <a:ext cx="22697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N</a:t>
            </a:r>
            <a:r>
              <a:rPr lang="en-CH" sz="1100" dirty="0">
                <a:solidFill>
                  <a:srgbClr val="FF0000"/>
                </a:solidFill>
              </a:rPr>
              <a:t>ot clear which items belong to which factor…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C4B508-4FF6-4FF6-8114-27E78846E120}"/>
              </a:ext>
            </a:extLst>
          </p:cNvPr>
          <p:cNvSpPr txBox="1"/>
          <p:nvPr/>
        </p:nvSpPr>
        <p:spPr>
          <a:xfrm>
            <a:off x="4100856" y="4467307"/>
            <a:ext cx="1177155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Concentration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F5A2A4D-3F48-68C6-C176-11102D919F00}"/>
              </a:ext>
            </a:extLst>
          </p:cNvPr>
          <p:cNvCxnSpPr>
            <a:cxnSpLocks/>
          </p:cNvCxnSpPr>
          <p:nvPr/>
        </p:nvCxnSpPr>
        <p:spPr>
          <a:xfrm flipH="1">
            <a:off x="4005900" y="4610384"/>
            <a:ext cx="100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4F684D2-E666-4C7F-8A4F-D42B08C10FB7}"/>
              </a:ext>
            </a:extLst>
          </p:cNvPr>
          <p:cNvSpPr txBox="1"/>
          <p:nvPr/>
        </p:nvSpPr>
        <p:spPr>
          <a:xfrm>
            <a:off x="4100857" y="4853044"/>
            <a:ext cx="92249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>
                <a:solidFill>
                  <a:sysClr val="windowText" lastClr="000000"/>
                </a:solidFill>
              </a:rPr>
              <a:t>Evaluation</a:t>
            </a:r>
            <a:endParaRPr lang="en-CH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231F83A-6CC1-6B51-E215-6BFAC9626EF2}"/>
              </a:ext>
            </a:extLst>
          </p:cNvPr>
          <p:cNvCxnSpPr>
            <a:cxnSpLocks/>
          </p:cNvCxnSpPr>
          <p:nvPr/>
        </p:nvCxnSpPr>
        <p:spPr>
          <a:xfrm flipH="1">
            <a:off x="4005900" y="4996121"/>
            <a:ext cx="100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95DF16-F985-9923-CA3A-6BA01BA23227}"/>
              </a:ext>
            </a:extLst>
          </p:cNvPr>
          <p:cNvCxnSpPr>
            <a:cxnSpLocks/>
          </p:cNvCxnSpPr>
          <p:nvPr/>
        </p:nvCxnSpPr>
        <p:spPr>
          <a:xfrm flipV="1">
            <a:off x="102792" y="277039"/>
            <a:ext cx="8807002" cy="20944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3924E-F259-0D60-DB1B-94FCD58F939F}"/>
              </a:ext>
            </a:extLst>
          </p:cNvPr>
          <p:cNvCxnSpPr>
            <a:cxnSpLocks/>
          </p:cNvCxnSpPr>
          <p:nvPr/>
        </p:nvCxnSpPr>
        <p:spPr>
          <a:xfrm>
            <a:off x="120246" y="242400"/>
            <a:ext cx="8993160" cy="2129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49BB9A-4396-A124-EF89-D8CA0CC5B534}"/>
              </a:ext>
            </a:extLst>
          </p:cNvPr>
          <p:cNvSpPr txBox="1"/>
          <p:nvPr/>
        </p:nvSpPr>
        <p:spPr>
          <a:xfrm>
            <a:off x="5809976" y="57123"/>
            <a:ext cx="323123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sz="1100" dirty="0">
                <a:solidFill>
                  <a:srgbClr val="FF0000"/>
                </a:solidFill>
              </a:rPr>
              <a:t>This </a:t>
            </a:r>
            <a:r>
              <a:rPr lang="fr-CH" sz="1100" dirty="0" err="1">
                <a:solidFill>
                  <a:srgbClr val="FF0000"/>
                </a:solidFill>
              </a:rPr>
              <a:t>was</a:t>
            </a:r>
            <a:r>
              <a:rPr lang="fr-CH" sz="1100" dirty="0">
                <a:solidFill>
                  <a:srgbClr val="FF0000"/>
                </a:solidFill>
              </a:rPr>
              <a:t> factor structure in the </a:t>
            </a:r>
            <a:r>
              <a:rPr lang="fr-CH" sz="1100" dirty="0" err="1">
                <a:solidFill>
                  <a:srgbClr val="FF0000"/>
                </a:solidFill>
              </a:rPr>
              <a:t>previous</a:t>
            </a:r>
            <a:r>
              <a:rPr lang="fr-CH" sz="1100" dirty="0">
                <a:solidFill>
                  <a:srgbClr val="FF0000"/>
                </a:solidFill>
              </a:rPr>
              <a:t> Learning </a:t>
            </a:r>
            <a:r>
              <a:rPr lang="fr-CH" sz="1100" dirty="0" err="1">
                <a:solidFill>
                  <a:srgbClr val="FF0000"/>
                </a:solidFill>
              </a:rPr>
              <a:t>Companion</a:t>
            </a:r>
            <a:r>
              <a:rPr lang="fr-CH" sz="1100" dirty="0">
                <a:solidFill>
                  <a:srgbClr val="FF0000"/>
                </a:solidFill>
              </a:rPr>
              <a:t> questionnaire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8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178" y="3765665"/>
            <a:ext cx="4400060" cy="1182572"/>
          </a:xfrm>
        </p:spPr>
        <p:txBody>
          <a:bodyPr>
            <a:normAutofit/>
          </a:bodyPr>
          <a:lstStyle/>
          <a:p>
            <a:r>
              <a:rPr lang="en-CH" dirty="0"/>
              <a:t>Cronbach’s alpha: .80, AVE 47.9%</a:t>
            </a:r>
          </a:p>
          <a:p>
            <a:pPr marL="0" indent="0">
              <a:buNone/>
            </a:pPr>
            <a:r>
              <a:rPr lang="en-CH" dirty="0"/>
              <a:t>(AVE = average variance extracted)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Organization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147"/>
              </p:ext>
            </p:extLst>
          </p:nvPr>
        </p:nvGraphicFramePr>
        <p:xfrm>
          <a:off x="137123" y="771854"/>
          <a:ext cx="8496000" cy="2697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 (Prolific sample, N around 385)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rédige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courts résumés des concepts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write short summaries of the important concepts.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plan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m'aider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idées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outline the material to help me organize my thoughts.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diagrammes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schémas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tableaux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m'aider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diagrams, schemes or tables to help me organize the content of the lectures.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passe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revue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notes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concepts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review my lecture notes and make a list of important concepts.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4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5" y="4210669"/>
            <a:ext cx="4216893" cy="964206"/>
          </a:xfrm>
        </p:spPr>
        <p:txBody>
          <a:bodyPr>
            <a:normAutofit/>
          </a:bodyPr>
          <a:lstStyle/>
          <a:p>
            <a:r>
              <a:rPr lang="en-CH" dirty="0"/>
              <a:t>Cronbach’s alpha: .76, AVE 41%</a:t>
            </a:r>
          </a:p>
          <a:p>
            <a:r>
              <a:rPr lang="en-GB" dirty="0"/>
              <a:t>I</a:t>
            </a:r>
            <a:r>
              <a:rPr lang="en-CH" dirty="0"/>
              <a:t>f with only four items: Cronbachs alpha 0.76, AVE 45.6%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Elaboration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95511"/>
              </p:ext>
            </p:extLst>
          </p:nvPr>
        </p:nvGraphicFramePr>
        <p:xfrm>
          <a:off x="135239" y="667408"/>
          <a:ext cx="8496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possible,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idées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différents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possible, I try to link the ideas of different classes with each other.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comprendre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comment un nouveau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lié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j'ai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appris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précédemment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understand how new content is related to what I previously learned.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rassemble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provenant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différentes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sources,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notes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les documents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recommandés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discussions.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When I study, I gather information from different sources, such as my lecture notes, the recommended documents and discussions.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8410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J'invente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comprendre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énoncés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mathématiques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up examples to understand mathematical statements.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comment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exercices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sont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liés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 applications dans la vie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réelle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see how the exercises are related to real life applications.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4038381"/>
            <a:ext cx="4364038" cy="875422"/>
          </a:xfrm>
        </p:spPr>
        <p:txBody>
          <a:bodyPr>
            <a:normAutofit/>
          </a:bodyPr>
          <a:lstStyle/>
          <a:p>
            <a:r>
              <a:rPr lang="en-CH" dirty="0"/>
              <a:t>Cronbach’s alpha: .70, AVE 38.2%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Memorizing (MSLQ)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06838"/>
              </p:ext>
            </p:extLst>
          </p:nvPr>
        </p:nvGraphicFramePr>
        <p:xfrm>
          <a:off x="135239" y="667408"/>
          <a:ext cx="8496000" cy="2331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j'étudie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m'entraîne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répéter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matière encore et encore.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studying, I practice saying the material to myself over and over.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mémorise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mots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clés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me rappeler les concepts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memorize keywords to remind me of important concepts.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je les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mémorise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lists of important terms and memorize the lists.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me souvenir de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règles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 point de ne plus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oublier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remember all the important rules so well that I don’t forget them anymore.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4038381"/>
            <a:ext cx="4364038" cy="875422"/>
          </a:xfrm>
        </p:spPr>
        <p:txBody>
          <a:bodyPr>
            <a:normAutofit fontScale="85000" lnSpcReduction="10000"/>
          </a:bodyPr>
          <a:lstStyle/>
          <a:p>
            <a:r>
              <a:rPr lang="en-CH" dirty="0"/>
              <a:t>Cronbach’s alpha: .75, AVE 40.1%</a:t>
            </a:r>
          </a:p>
          <a:p>
            <a:r>
              <a:rPr lang="en-GB" dirty="0"/>
              <a:t>D</a:t>
            </a:r>
            <a:r>
              <a:rPr lang="en-CH" dirty="0"/>
              <a:t>eleting the last item </a:t>
            </a:r>
            <a:r>
              <a:rPr lang="en-CH" dirty="0">
                <a:sym typeface="Wingdings" pitchFamily="2" charset="2"/>
              </a:rPr>
              <a:t> alpha .80, AVE 44.9%</a:t>
            </a:r>
          </a:p>
          <a:p>
            <a:pPr marL="0" indent="0">
              <a:buNone/>
            </a:pPr>
            <a:r>
              <a:rPr lang="en-CH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CH" dirty="0">
                <a:solidFill>
                  <a:srgbClr val="FF0000"/>
                </a:solidFill>
                <a:sym typeface="Wingdings" pitchFamily="2" charset="2"/>
              </a:rPr>
              <a:t>o with the four best items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Self-testing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24803"/>
              </p:ext>
            </p:extLst>
          </p:nvPr>
        </p:nvGraphicFramePr>
        <p:xfrm>
          <a:off x="135239" y="667408"/>
          <a:ext cx="8496000" cy="28898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CH" dirty="0"/>
                        <a:t>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j'essaie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général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me souvenir au maximum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consulter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notes.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I work on exercises, I usually try to remember as much of the course content as possible before I look at my notes.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me teste pour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j'arrive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 rappeler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idées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clés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test myself to see if I can remember key ideas from the lessons.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me teste, je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m'efforce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me rappeler des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les consulter.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testing myself, I try really hard to retrieve stuff before I eventually look it up.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me teste sur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sujets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d'un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test myself on all the important topics of a lecture.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After testing myself, I control my answers with the solutions.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solidFill>
                            <a:srgbClr val="FF0000"/>
                          </a:solidFill>
                        </a:rPr>
                        <a:t>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875" y="3243014"/>
            <a:ext cx="4404362" cy="453275"/>
          </a:xfrm>
        </p:spPr>
        <p:txBody>
          <a:bodyPr>
            <a:normAutofit/>
          </a:bodyPr>
          <a:lstStyle/>
          <a:p>
            <a:r>
              <a:rPr lang="en-CH" dirty="0"/>
              <a:t>Cronbach’s alpha: .72, AVE 46.8%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100438" cy="1072753"/>
          </a:xfrm>
        </p:spPr>
        <p:txBody>
          <a:bodyPr/>
          <a:lstStyle/>
          <a:p>
            <a:r>
              <a:rPr lang="en-CH" dirty="0"/>
              <a:t>Spacing (new factor)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88941"/>
              </p:ext>
            </p:extLst>
          </p:nvPr>
        </p:nvGraphicFramePr>
        <p:xfrm>
          <a:off x="135239" y="667408"/>
          <a:ext cx="8496000" cy="236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898355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743597649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J'ai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l'habitude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bachoter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toutes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au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la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dernière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semaine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précédant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 examen.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usually cram all information during the last week before an exam.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révise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régulièrement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les concepts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appris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précédemment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tout au long du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semestre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periodically review previously learned concepts throughout the semester.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 commence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étudier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tôt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pour un examen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afin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ne pas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être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stressé.e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fin.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start studying early for an exam so I won't get stressed in the end.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Lorsque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nous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avons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 examen, je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parviens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généralement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étudier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suffisamment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concepts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importants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we have an exam, I usually manage to study all the important concepts sufficiently.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237" y="3859554"/>
            <a:ext cx="4383341" cy="453275"/>
          </a:xfrm>
        </p:spPr>
        <p:txBody>
          <a:bodyPr>
            <a:normAutofit fontScale="62500" lnSpcReduction="20000"/>
          </a:bodyPr>
          <a:lstStyle/>
          <a:p>
            <a:r>
              <a:rPr lang="en-CH" dirty="0"/>
              <a:t>Cronbach’s alpha: .81, AVE 49.1%</a:t>
            </a:r>
          </a:p>
          <a:p>
            <a:r>
              <a:rPr lang="en-CH" dirty="0"/>
              <a:t>with only four items: Cronbach’s alpha 0.85, AVE 60% 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100438" cy="1072753"/>
          </a:xfrm>
        </p:spPr>
        <p:txBody>
          <a:bodyPr/>
          <a:lstStyle/>
          <a:p>
            <a:r>
              <a:rPr lang="en-CH" dirty="0"/>
              <a:t>Understanding proofs (new scale)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7F391A0-11A1-FF50-ECB7-3DF7E63D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15982"/>
              </p:ext>
            </p:extLst>
          </p:nvPr>
        </p:nvGraphicFramePr>
        <p:xfrm>
          <a:off x="135238" y="757938"/>
          <a:ext cx="8495999" cy="29279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1645">
                  <a:extLst>
                    <a:ext uri="{9D8B030D-6E8A-4147-A177-3AD203B41FA5}">
                      <a16:colId xmlns:a16="http://schemas.microsoft.com/office/drawing/2014/main" val="272988479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262619059"/>
                    </a:ext>
                  </a:extLst>
                </a:gridCol>
                <a:gridCol w="3489434">
                  <a:extLst>
                    <a:ext uri="{9D8B030D-6E8A-4147-A177-3AD203B41FA5}">
                      <a16:colId xmlns:a16="http://schemas.microsoft.com/office/drawing/2014/main" val="581382477"/>
                    </a:ext>
                  </a:extLst>
                </a:gridCol>
                <a:gridCol w="853582">
                  <a:extLst>
                    <a:ext uri="{9D8B030D-6E8A-4147-A177-3AD203B41FA5}">
                      <a16:colId xmlns:a16="http://schemas.microsoft.com/office/drawing/2014/main" val="1611427307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Factor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8645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J'essaie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suivre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preuves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mathématiques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à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follow the mathematical proofs step by step.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b="0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22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J'essaie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comprendre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preuves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mathématiques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pour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pouvoir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utiliser dans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d'autres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tâches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try to understand mathematical proofs to be able to use them with other tasks.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94780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m'assure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bien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comprendre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preuves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mathématiques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make sure to understand the mathematical proofs.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71174"/>
                  </a:ext>
                </a:extLst>
              </a:tr>
              <a:tr h="228997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m'est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généralement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difficile de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comprendre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qui sous-tend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preuves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mathématiques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It is usually hard for me to understand the logic behind mathematical proofs.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7807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Avant de me lancer dans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démonstration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mathématique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je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m'assure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comprendre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hypothèses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sous-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jacentes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Before I go through a mathematical proof, I make sure to understand the underlying assumptions.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CH" sz="1100" dirty="0"/>
                        <a:t>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2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AF4DB-BDFD-B619-4ACC-91D7A206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467" y="3756779"/>
            <a:ext cx="4059238" cy="390189"/>
          </a:xfrm>
        </p:spPr>
        <p:txBody>
          <a:bodyPr>
            <a:normAutofit fontScale="92500"/>
          </a:bodyPr>
          <a:lstStyle/>
          <a:p>
            <a:r>
              <a:rPr lang="en-CH" dirty="0"/>
              <a:t>Cronbach’s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alpha = .73, AVE = 43.8%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E7397B-41A3-F56E-C5B5-61A89EF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042503" cy="1072753"/>
          </a:xfrm>
        </p:spPr>
        <p:txBody>
          <a:bodyPr/>
          <a:lstStyle/>
          <a:p>
            <a:r>
              <a:rPr lang="en-CH" dirty="0"/>
              <a:t>Metacognition: Planning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F362-7C24-B3C4-ED80-619913E9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Fabian Mumenthaler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EBB-D371-D5F6-D045-3AA1AAF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664288"/>
                  </p:ext>
                </p:extLst>
              </p:nvPr>
            </p:nvGraphicFramePr>
            <p:xfrm>
              <a:off x="135239" y="522367"/>
              <a:ext cx="8873522" cy="30708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6413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24201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420394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64792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063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fixe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spécifiques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set specific learning goals before I begin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092275"/>
                      </a:ext>
                    </a:extLst>
                  </a:tr>
                  <a:tr h="2063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d'étudier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réfléchir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sujet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et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décider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Before studying, I try to think through a topic and decide what I am supposed to learn from it.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794780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nous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avons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devoir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projet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commence par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diviser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petites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we have an assignment or project, I explicitly break it into smaller tasks.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71174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attentivement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les instructions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read instructions carefully before I begin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278075"/>
                      </a:ext>
                    </a:extLst>
                  </a:tr>
                  <a:tr h="20638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l'importance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Before I start studying, I rank the importance of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661979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Pendant la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préparation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séance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d’étude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aux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difficultés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pourraient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subvenir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During study preparation, I think of possible difficulties that may arise while studying.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37435"/>
                      </a:ext>
                    </a:extLst>
                  </a:tr>
                  <a:tr h="228997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Pendant la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préparation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séance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d’étude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aux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difficultés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pourraient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subvenir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952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97F391A0-11A1-FF50-ECB7-3DF7E63D3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664288"/>
                  </p:ext>
                </p:extLst>
              </p:nvPr>
            </p:nvGraphicFramePr>
            <p:xfrm>
              <a:off x="135239" y="522367"/>
              <a:ext cx="8873522" cy="30708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64135">
                      <a:extLst>
                        <a:ext uri="{9D8B030D-6E8A-4147-A177-3AD203B41FA5}">
                          <a16:colId xmlns:a16="http://schemas.microsoft.com/office/drawing/2014/main" val="2729884790"/>
                        </a:ext>
                      </a:extLst>
                    </a:gridCol>
                    <a:gridCol w="824201">
                      <a:extLst>
                        <a:ext uri="{9D8B030D-6E8A-4147-A177-3AD203B41FA5}">
                          <a16:colId xmlns:a16="http://schemas.microsoft.com/office/drawing/2014/main" val="2262619059"/>
                        </a:ext>
                      </a:extLst>
                    </a:gridCol>
                    <a:gridCol w="3420394">
                      <a:extLst>
                        <a:ext uri="{9D8B030D-6E8A-4147-A177-3AD203B41FA5}">
                          <a16:colId xmlns:a16="http://schemas.microsoft.com/office/drawing/2014/main" val="2898355842"/>
                        </a:ext>
                      </a:extLst>
                    </a:gridCol>
                    <a:gridCol w="864792">
                      <a:extLst>
                        <a:ext uri="{9D8B030D-6E8A-4147-A177-3AD203B41FA5}">
                          <a16:colId xmlns:a16="http://schemas.microsoft.com/office/drawing/2014/main" val="74359764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CH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6923" t="-4348" r="-523077" b="-9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CH" dirty="0"/>
                            <a:t>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29412" t="-4348" r="-2941" b="-9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186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me fixe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spécifiques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set specific learning goals before I begin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b="0" dirty="0"/>
                            <a:t>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0922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d'étudier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j'essaie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réfléchir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sujet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et de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décider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que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Before studying, I try to think through a topic and decide what I am supposed to learn from it.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7947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Lorsque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nous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avons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devoir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ou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un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projet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commence par le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diviser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petites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When we have an assignment or project, I explicitly break it into smaller tasks.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20711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attentivement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les instructions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tâche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 read instructions carefully before I begin a task.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278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Avant de commencer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à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étudier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j'évalue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l'importance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des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objectifs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d'apprentissage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Before I start studying, I rank the importance of learning goals.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66619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Pendant la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préparation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séance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d’étude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aux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difficultés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pourraient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subvenir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During study preparation, I think of possible difficulties that may arise while studying.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CH" sz="1100" dirty="0"/>
                            <a:t>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374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Pendant la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préparation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d’une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séance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d’étude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je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pense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aux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difficultés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qui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pourraient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subvenir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pendant que </a:t>
                          </a:r>
                          <a:r>
                            <a:rPr lang="en-GB" sz="10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j’étudie</a:t>
                          </a:r>
                          <a:r>
                            <a:rPr lang="en-GB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CH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endParaRPr lang="en-CH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952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3981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1df1cb-4ce3-4212-98de-f673d4edc431">
      <Value>1</Value>
    </TaxCatchAll>
    <lcf76f155ced4ddcb4097134ff3c332f xmlns="2bf5751f-bdb9-457d-95e6-e6762e43c2f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C15AD6EA625740AB8E7408092F0C59" ma:contentTypeVersion="17" ma:contentTypeDescription="Ein neues Dokument erstellen." ma:contentTypeScope="" ma:versionID="02130d332377a212b2c7dd4c6a6b1f44">
  <xsd:schema xmlns:xsd="http://www.w3.org/2001/XMLSchema" xmlns:xs="http://www.w3.org/2001/XMLSchema" xmlns:p="http://schemas.microsoft.com/office/2006/metadata/properties" xmlns:ns2="2bf5751f-bdb9-457d-95e6-e6762e43c2fc" xmlns:ns3="9b1df1cb-4ce3-4212-98de-f673d4edc431" targetNamespace="http://schemas.microsoft.com/office/2006/metadata/properties" ma:root="true" ma:fieldsID="4ce7cbb0378f052dd07ca8d0c8bc5a02" ns2:_="" ns3:_="">
    <xsd:import namespace="2bf5751f-bdb9-457d-95e6-e6762e43c2fc"/>
    <xsd:import namespace="9b1df1cb-4ce3-4212-98de-f673d4edc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5751f-bdb9-457d-95e6-e6762e43c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hidden="true" ma:internalName="MediaServiceOCR" ma:readOnly="true">
      <xsd:simpleType>
        <xsd:restriction base="dms:Note"/>
      </xsd:simpleType>
    </xsd:element>
    <xsd:element name="MediaServiceLocation" ma:index="20" nillable="true" ma:displayName="Location" ma:description="" ma:hidden="true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df1cb-4ce3-4212-98de-f673d4edc4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894ca0e-4c8f-47b3-a4b2-8de583d0964d}" ma:internalName="TaxCatchAll" ma:readOnly="false" ma:showField="CatchAllData" ma:web="9b1df1cb-4ce3-4212-98de-f673d4edc4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7CB31-E4DC-4063-BDCD-36DC5F1DA1C8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366578e5-d8fa-4ca3-80b4-96d4f4020af2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05a1229-fefc-4964-aa43-a843a2e4ce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808C3-045E-4679-81C9-72091AF19EB1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58498</TotalTime>
  <Words>2556</Words>
  <Application>Microsoft Macintosh PowerPoint</Application>
  <PresentationFormat>On-screen Show (16:9)</PresentationFormat>
  <Paragraphs>355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Franklin Gothic Demi Cond</vt:lpstr>
      <vt:lpstr>Wingdings</vt:lpstr>
      <vt:lpstr>Thème Office</vt:lpstr>
      <vt:lpstr>Factor structure of the learning strategies</vt:lpstr>
      <vt:lpstr>PowerPoint Presentation</vt:lpstr>
      <vt:lpstr>Organization</vt:lpstr>
      <vt:lpstr>Elaboration</vt:lpstr>
      <vt:lpstr>Memorizing (MSLQ)</vt:lpstr>
      <vt:lpstr>Self-testing</vt:lpstr>
      <vt:lpstr>Spacing (new factor)</vt:lpstr>
      <vt:lpstr>Understanding proofs (new scale)</vt:lpstr>
      <vt:lpstr>Metacognition: Planning</vt:lpstr>
      <vt:lpstr>Metacognition: Monitoring</vt:lpstr>
      <vt:lpstr>Metacognition: Regulation</vt:lpstr>
      <vt:lpstr>Metacognition: Evaluation</vt:lpstr>
      <vt:lpstr>Metacognition: Concentration</vt:lpstr>
      <vt:lpstr>Effort management</vt:lpstr>
      <vt:lpstr>Time management</vt:lpstr>
      <vt:lpstr>Learning with peers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Fabian Mumenthaler</cp:lastModifiedBy>
  <cp:revision>247</cp:revision>
  <cp:lastPrinted>2019-10-31T10:26:01Z</cp:lastPrinted>
  <dcterms:created xsi:type="dcterms:W3CDTF">2019-04-02T06:24:35Z</dcterms:created>
  <dcterms:modified xsi:type="dcterms:W3CDTF">2023-08-23T13:20:08Z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