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2ACCD-DE24-49D8-A200-3BFDBCC3B8B7}">
  <a:tblStyle styleId="{AE52ACCD-DE24-49D8-A200-3BFDBCC3B8B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e53814c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e53814c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2019 fiscal year, the Human Resources department aims to optimize workforce planning to be inline with the $1B revenue goal of the company. To </a:t>
            </a:r>
            <a:r>
              <a:rPr lang="en"/>
              <a:t>execute</a:t>
            </a:r>
            <a:r>
              <a:rPr lang="en"/>
              <a:t> this our team has produced three strategies with an </a:t>
            </a:r>
            <a:r>
              <a:rPr lang="en"/>
              <a:t>overriding</a:t>
            </a:r>
            <a:r>
              <a:rPr lang="en"/>
              <a:t> goal.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Strategy 1, we will continue the company’s consistent compensation structure and no growth in headcount. Our hopes will be to optimize by assuming company grows its book of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Strategy 2, we plan to modify the pay structure by increasing the base salary to boost incentives for employees and maximize net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t>
            </a:r>
            <a:r>
              <a:rPr lang="en"/>
              <a:t>Strategy 3, we increase the headcount by 200 new hires, thus growing our book of </a:t>
            </a:r>
            <a:r>
              <a:rPr lang="en"/>
              <a:t>business</a:t>
            </a:r>
            <a:r>
              <a:rPr lang="en"/>
              <a:t> with the more people at hand.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2019 fiscal year, the Human Resources department aims to optimize workforce planning to be inline with the $1B revenue goal of the company. To execute this our team has produced three strategies with an overriding goal.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Strategy 1, we will continue the company’s consistent compensation structure and no growth in headcount. Our hopes will be to optimize by assuming the company grows its book of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Strategy 2, we plan to modify the pay structure by increasing base salary, commission structure, and modifying quotas.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Strategy 3, we increase the headcount by 200 new hires, thus growing our book of business with the more people at hand.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overriding goal would be to optimize all three strategies by onboarding 200 new employees, increasing the base salary, commission structure, and modifying quotas to boost incentives for employees thus, maximizing the net revenue.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e53814c0b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e53814c0b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in Strategy 1, we make no changes and assume our book of business grows - making the gross revenue $908,887,457.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e53814c0b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e53814c0b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Strategy 2, we increased the base pay by 3,600,575 which actually decreased our gross revenue, but employees surveyed that their work life was much more positive and rewarding.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e53814c0b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e53814c0b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Strategy 3, we increased the number of employees with 200 new hires. This strategy worked better than Strategy 2 as we were able to increase the </a:t>
            </a:r>
            <a:r>
              <a:rPr lang="en"/>
              <a:t>amount</a:t>
            </a:r>
            <a:r>
              <a:rPr lang="en"/>
              <a:t> we of business we were doing with new employees, but still did not get us where we needed to be for the strategy to be considered successful </a:t>
            </a:r>
            <a:r>
              <a:rPr lang="en"/>
              <a:t>in comparison</a:t>
            </a:r>
            <a:r>
              <a:rPr lang="en"/>
              <a:t> to Strategy 1 where we just assumed growth.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e53814c0b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e53814c0b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combining all three of the strategies by onboarding 200 new employees, increasing the base salary, commission structure, and modifying quotas to boost incentives for employees thus, maximizing the net revenue. This strategy earned over $200k in gross revenue.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e53814c0b_0_1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e53814c0b_0_1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to obtain our goal, our team has used different strategies with data analytics to predict the most successful outcome and to not only reach, but surpass our goal of $1 B by $1,116,101,518 dollars.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Human Resources 2019 Revenue Strategies</a:t>
            </a:r>
            <a:endParaRPr sz="37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Alexandra Wells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2280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2019  Goal   </a:t>
            </a:r>
            <a:endParaRPr b="1" i="1" sz="2700">
              <a:solidFill>
                <a:schemeClr val="dk2"/>
              </a:solidFill>
              <a:latin typeface="Calibri"/>
              <a:ea typeface="Calibri"/>
              <a:cs typeface="Calibri"/>
              <a:sym typeface="Calibri"/>
            </a:endParaRPr>
          </a:p>
          <a:p>
            <a:pPr indent="0" lvl="0" marL="0" rtl="0" algn="l">
              <a:spcBef>
                <a:spcPts val="0"/>
              </a:spcBef>
              <a:spcAft>
                <a:spcPts val="0"/>
              </a:spcAft>
              <a:buNone/>
            </a:pPr>
            <a:r>
              <a:t/>
            </a:r>
            <a:endParaRPr b="1"/>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 sz="2100"/>
              <a:t>Strategy 1</a:t>
            </a:r>
            <a:r>
              <a:rPr lang="en" sz="2100"/>
              <a:t>: </a:t>
            </a:r>
            <a:r>
              <a:rPr lang="en" sz="2100"/>
              <a:t>Consistent compensation + no headcount growth</a:t>
            </a:r>
            <a:endParaRPr sz="2100"/>
          </a:p>
          <a:p>
            <a:pPr indent="-361950" lvl="0" marL="457200" rtl="0" algn="l">
              <a:spcBef>
                <a:spcPts val="0"/>
              </a:spcBef>
              <a:spcAft>
                <a:spcPts val="0"/>
              </a:spcAft>
              <a:buSzPts val="2100"/>
              <a:buChar char="➔"/>
            </a:pPr>
            <a:r>
              <a:rPr b="1" lang="en" sz="2100"/>
              <a:t>Strategy 2</a:t>
            </a:r>
            <a:r>
              <a:rPr lang="en" sz="2100"/>
              <a:t>: Boost incentives for employees</a:t>
            </a:r>
            <a:endParaRPr sz="2100"/>
          </a:p>
          <a:p>
            <a:pPr indent="-361950" lvl="0" marL="457200" rtl="0" algn="l">
              <a:spcBef>
                <a:spcPts val="0"/>
              </a:spcBef>
              <a:spcAft>
                <a:spcPts val="0"/>
              </a:spcAft>
              <a:buSzPts val="2100"/>
              <a:buChar char="➔"/>
            </a:pPr>
            <a:r>
              <a:rPr b="1" lang="en" sz="2100"/>
              <a:t>Strategy 3</a:t>
            </a:r>
            <a:r>
              <a:rPr lang="en" sz="2100"/>
              <a:t>: Increase employee headcount</a:t>
            </a:r>
            <a:endParaRPr sz="2100"/>
          </a:p>
          <a:p>
            <a:pPr indent="-361950" lvl="0" marL="457200" rtl="0" algn="l">
              <a:spcBef>
                <a:spcPts val="0"/>
              </a:spcBef>
              <a:spcAft>
                <a:spcPts val="0"/>
              </a:spcAft>
              <a:buSzPts val="2100"/>
              <a:buChar char="★"/>
            </a:pPr>
            <a:r>
              <a:rPr b="1" lang="en" sz="2100"/>
              <a:t>Main Goal</a:t>
            </a:r>
            <a:r>
              <a:rPr lang="en" sz="2100"/>
              <a:t>: Combine all three strategies!</a:t>
            </a:r>
            <a:endParaRPr sz="2100"/>
          </a:p>
          <a:p>
            <a:pPr indent="0" lvl="0" marL="1371600" rtl="0" algn="l">
              <a:spcBef>
                <a:spcPts val="1600"/>
              </a:spcBef>
              <a:spcAft>
                <a:spcPts val="1600"/>
              </a:spcAft>
              <a:buNone/>
            </a:pPr>
            <a:r>
              <a:t/>
            </a:r>
            <a:endParaRPr sz="2700"/>
          </a:p>
        </p:txBody>
      </p:sp>
      <p:sp>
        <p:nvSpPr>
          <p:cNvPr id="136" name="Google Shape;136;p14"/>
          <p:cNvSpPr txBox="1"/>
          <p:nvPr/>
        </p:nvSpPr>
        <p:spPr>
          <a:xfrm>
            <a:off x="3250975" y="847575"/>
            <a:ext cx="54801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700">
                <a:solidFill>
                  <a:schemeClr val="dk2"/>
                </a:solidFill>
                <a:latin typeface="Calibri"/>
                <a:ea typeface="Calibri"/>
                <a:cs typeface="Calibri"/>
                <a:sym typeface="Calibri"/>
              </a:rPr>
              <a:t>$1 Billion Revenue for the Company</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Strategy 1</a:t>
            </a:r>
            <a:endParaRPr b="1"/>
          </a:p>
        </p:txBody>
      </p:sp>
      <p:graphicFrame>
        <p:nvGraphicFramePr>
          <p:cNvPr id="142" name="Google Shape;142;p15"/>
          <p:cNvGraphicFramePr/>
          <p:nvPr/>
        </p:nvGraphicFramePr>
        <p:xfrm>
          <a:off x="2057400" y="1800200"/>
          <a:ext cx="3000000" cy="3000000"/>
        </p:xfrm>
        <a:graphic>
          <a:graphicData uri="http://schemas.openxmlformats.org/drawingml/2006/table">
            <a:tbl>
              <a:tblPr>
                <a:noFill/>
                <a:tableStyleId>{AE52ACCD-DE24-49D8-A200-3BFDBCC3B8B7}</a:tableStyleId>
              </a:tblPr>
              <a:tblGrid>
                <a:gridCol w="2215200"/>
                <a:gridCol w="2553650"/>
              </a:tblGrid>
              <a:tr h="516250">
                <a:tc gridSpan="2">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Strategy 1</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516250">
                <a:tc>
                  <a:txBody>
                    <a:bodyPr/>
                    <a:lstStyle/>
                    <a:p>
                      <a:pPr indent="0" lvl="0" marL="0" rtl="0" algn="ctr">
                        <a:spcBef>
                          <a:spcPts val="0"/>
                        </a:spcBef>
                        <a:spcAft>
                          <a:spcPts val="0"/>
                        </a:spcAft>
                        <a:buNone/>
                      </a:pPr>
                      <a:r>
                        <a:rPr lang="en" sz="1200">
                          <a:latin typeface="Calibri"/>
                          <a:ea typeface="Calibri"/>
                          <a:cs typeface="Calibri"/>
                          <a:sym typeface="Calibri"/>
                        </a:rPr>
                        <a:t># of Employees</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1,000</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16250">
                <a:tc>
                  <a:txBody>
                    <a:bodyPr/>
                    <a:lstStyle/>
                    <a:p>
                      <a:pPr indent="0" lvl="0" marL="0" rtl="0" algn="ctr">
                        <a:spcBef>
                          <a:spcPts val="0"/>
                        </a:spcBef>
                        <a:spcAft>
                          <a:spcPts val="0"/>
                        </a:spcAft>
                        <a:buNone/>
                      </a:pPr>
                      <a:r>
                        <a:rPr lang="en" sz="1200">
                          <a:latin typeface="Calibri"/>
                          <a:ea typeface="Calibri"/>
                          <a:cs typeface="Calibri"/>
                          <a:sym typeface="Calibri"/>
                        </a:rPr>
                        <a:t>Base Pay</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$72,011,493</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16250">
                <a:tc>
                  <a:txBody>
                    <a:bodyPr/>
                    <a:lstStyle/>
                    <a:p>
                      <a:pPr indent="0" lvl="0" marL="0" rtl="0" algn="ctr">
                        <a:spcBef>
                          <a:spcPts val="0"/>
                        </a:spcBef>
                        <a:spcAft>
                          <a:spcPts val="0"/>
                        </a:spcAft>
                        <a:buNone/>
                      </a:pPr>
                      <a:r>
                        <a:rPr lang="en" sz="1200">
                          <a:latin typeface="Calibri"/>
                          <a:ea typeface="Calibri"/>
                          <a:cs typeface="Calibri"/>
                          <a:sym typeface="Calibri"/>
                        </a:rPr>
                        <a:t>Commission</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$126,596,746</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16250">
                <a:tc>
                  <a:txBody>
                    <a:bodyPr/>
                    <a:lstStyle/>
                    <a:p>
                      <a:pPr indent="0" lvl="0" marL="0" rtl="0" algn="ctr">
                        <a:spcBef>
                          <a:spcPts val="0"/>
                        </a:spcBef>
                        <a:spcAft>
                          <a:spcPts val="0"/>
                        </a:spcAft>
                        <a:buNone/>
                      </a:pPr>
                      <a:r>
                        <a:rPr lang="en" sz="1200">
                          <a:latin typeface="Calibri"/>
                          <a:ea typeface="Calibri"/>
                          <a:cs typeface="Calibri"/>
                          <a:sym typeface="Calibri"/>
                        </a:rPr>
                        <a:t>Gross Revenue</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$908,887,457</a:t>
                      </a:r>
                      <a:endParaRPr b="1"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Strategy 2</a:t>
            </a:r>
            <a:endParaRPr b="1"/>
          </a:p>
        </p:txBody>
      </p:sp>
      <p:graphicFrame>
        <p:nvGraphicFramePr>
          <p:cNvPr id="148" name="Google Shape;148;p16"/>
          <p:cNvGraphicFramePr/>
          <p:nvPr/>
        </p:nvGraphicFramePr>
        <p:xfrm>
          <a:off x="2222850" y="1718913"/>
          <a:ext cx="3000000" cy="3000000"/>
        </p:xfrm>
        <a:graphic>
          <a:graphicData uri="http://schemas.openxmlformats.org/drawingml/2006/table">
            <a:tbl>
              <a:tblPr>
                <a:noFill/>
                <a:tableStyleId>{AE52ACCD-DE24-49D8-A200-3BFDBCC3B8B7}</a:tableStyleId>
              </a:tblPr>
              <a:tblGrid>
                <a:gridCol w="2051050"/>
                <a:gridCol w="2364400"/>
              </a:tblGrid>
              <a:tr h="632550">
                <a:tc gridSpan="2">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Strategy 2</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521325">
                <a:tc>
                  <a:txBody>
                    <a:bodyPr/>
                    <a:lstStyle/>
                    <a:p>
                      <a:pPr indent="0" lvl="0" marL="0" rtl="0" algn="ctr">
                        <a:spcBef>
                          <a:spcPts val="0"/>
                        </a:spcBef>
                        <a:spcAft>
                          <a:spcPts val="0"/>
                        </a:spcAft>
                        <a:buNone/>
                      </a:pPr>
                      <a:r>
                        <a:rPr lang="en" sz="1200">
                          <a:latin typeface="Calibri"/>
                          <a:ea typeface="Calibri"/>
                          <a:cs typeface="Calibri"/>
                          <a:sym typeface="Calibri"/>
                        </a:rPr>
                        <a:t># of Employees</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1,000</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1325">
                <a:tc>
                  <a:txBody>
                    <a:bodyPr/>
                    <a:lstStyle/>
                    <a:p>
                      <a:pPr indent="0" lvl="0" marL="0" rtl="0" algn="ctr">
                        <a:spcBef>
                          <a:spcPts val="0"/>
                        </a:spcBef>
                        <a:spcAft>
                          <a:spcPts val="0"/>
                        </a:spcAft>
                        <a:buNone/>
                      </a:pPr>
                      <a:r>
                        <a:rPr lang="en" sz="1200">
                          <a:latin typeface="Calibri"/>
                          <a:ea typeface="Calibri"/>
                          <a:cs typeface="Calibri"/>
                          <a:sym typeface="Calibri"/>
                        </a:rPr>
                        <a:t>Base Pay</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$75,612,068</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21325">
                <a:tc>
                  <a:txBody>
                    <a:bodyPr/>
                    <a:lstStyle/>
                    <a:p>
                      <a:pPr indent="0" lvl="0" marL="0" rtl="0" algn="ctr">
                        <a:spcBef>
                          <a:spcPts val="0"/>
                        </a:spcBef>
                        <a:spcAft>
                          <a:spcPts val="0"/>
                        </a:spcAft>
                        <a:buNone/>
                      </a:pPr>
                      <a:r>
                        <a:rPr lang="en" sz="1200">
                          <a:latin typeface="Calibri"/>
                          <a:ea typeface="Calibri"/>
                          <a:cs typeface="Calibri"/>
                          <a:sym typeface="Calibri"/>
                        </a:rPr>
                        <a:t>Commission</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$106,768,037</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1325">
                <a:tc>
                  <a:txBody>
                    <a:bodyPr/>
                    <a:lstStyle/>
                    <a:p>
                      <a:pPr indent="0" lvl="0" marL="0" rtl="0" algn="ctr">
                        <a:spcBef>
                          <a:spcPts val="0"/>
                        </a:spcBef>
                        <a:spcAft>
                          <a:spcPts val="0"/>
                        </a:spcAft>
                        <a:buNone/>
                      </a:pPr>
                      <a:r>
                        <a:rPr lang="en" sz="1200">
                          <a:latin typeface="Calibri"/>
                          <a:ea typeface="Calibri"/>
                          <a:cs typeface="Calibri"/>
                          <a:sym typeface="Calibri"/>
                        </a:rPr>
                        <a:t>Gross Revenue</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$766,529,419</a:t>
                      </a:r>
                      <a:endParaRPr b="1"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Strategy 3</a:t>
            </a:r>
            <a:endParaRPr b="1"/>
          </a:p>
        </p:txBody>
      </p:sp>
      <p:graphicFrame>
        <p:nvGraphicFramePr>
          <p:cNvPr id="154" name="Google Shape;154;p17"/>
          <p:cNvGraphicFramePr/>
          <p:nvPr/>
        </p:nvGraphicFramePr>
        <p:xfrm>
          <a:off x="2174875" y="1682850"/>
          <a:ext cx="3000000" cy="3000000"/>
        </p:xfrm>
        <a:graphic>
          <a:graphicData uri="http://schemas.openxmlformats.org/drawingml/2006/table">
            <a:tbl>
              <a:tblPr>
                <a:noFill/>
                <a:tableStyleId>{AE52ACCD-DE24-49D8-A200-3BFDBCC3B8B7}</a:tableStyleId>
              </a:tblPr>
              <a:tblGrid>
                <a:gridCol w="2055925"/>
                <a:gridCol w="2370025"/>
              </a:tblGrid>
              <a:tr h="551175">
                <a:tc gridSpan="2">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Strategy 3</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551175">
                <a:tc>
                  <a:txBody>
                    <a:bodyPr/>
                    <a:lstStyle/>
                    <a:p>
                      <a:pPr indent="0" lvl="0" marL="0" rtl="0" algn="ctr">
                        <a:spcBef>
                          <a:spcPts val="0"/>
                        </a:spcBef>
                        <a:spcAft>
                          <a:spcPts val="0"/>
                        </a:spcAft>
                        <a:buNone/>
                      </a:pPr>
                      <a:r>
                        <a:rPr lang="en" sz="1200">
                          <a:latin typeface="Calibri"/>
                          <a:ea typeface="Calibri"/>
                          <a:cs typeface="Calibri"/>
                          <a:sym typeface="Calibri"/>
                        </a:rPr>
                        <a:t># of Employees</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1,200</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51175">
                <a:tc>
                  <a:txBody>
                    <a:bodyPr/>
                    <a:lstStyle/>
                    <a:p>
                      <a:pPr indent="0" lvl="0" marL="0" rtl="0" algn="ctr">
                        <a:spcBef>
                          <a:spcPts val="0"/>
                        </a:spcBef>
                        <a:spcAft>
                          <a:spcPts val="0"/>
                        </a:spcAft>
                        <a:buNone/>
                      </a:pPr>
                      <a:r>
                        <a:rPr lang="en" sz="1200">
                          <a:latin typeface="Calibri"/>
                          <a:ea typeface="Calibri"/>
                          <a:cs typeface="Calibri"/>
                          <a:sym typeface="Calibri"/>
                        </a:rPr>
                        <a:t>Base Pay</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$86,413,792</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1175">
                <a:tc>
                  <a:txBody>
                    <a:bodyPr/>
                    <a:lstStyle/>
                    <a:p>
                      <a:pPr indent="0" lvl="0" marL="0" rtl="0" algn="ctr">
                        <a:spcBef>
                          <a:spcPts val="0"/>
                        </a:spcBef>
                        <a:spcAft>
                          <a:spcPts val="0"/>
                        </a:spcAft>
                        <a:buNone/>
                      </a:pPr>
                      <a:r>
                        <a:rPr lang="en" sz="1200">
                          <a:latin typeface="Calibri"/>
                          <a:ea typeface="Calibri"/>
                          <a:cs typeface="Calibri"/>
                          <a:sym typeface="Calibri"/>
                        </a:rPr>
                        <a:t>Commission</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$116,858,535</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1175">
                <a:tc>
                  <a:txBody>
                    <a:bodyPr/>
                    <a:lstStyle/>
                    <a:p>
                      <a:pPr indent="0" lvl="0" marL="0" rtl="0" algn="ctr">
                        <a:spcBef>
                          <a:spcPts val="0"/>
                        </a:spcBef>
                        <a:spcAft>
                          <a:spcPts val="0"/>
                        </a:spcAft>
                        <a:buNone/>
                      </a:pPr>
                      <a:r>
                        <a:rPr lang="en" sz="1200">
                          <a:latin typeface="Calibri"/>
                          <a:ea typeface="Calibri"/>
                          <a:cs typeface="Calibri"/>
                          <a:sym typeface="Calibri"/>
                        </a:rPr>
                        <a:t>Gross Revenue</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$838,973,038</a:t>
                      </a:r>
                      <a:endParaRPr b="1"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Combined Strategies</a:t>
            </a:r>
            <a:endParaRPr b="1"/>
          </a:p>
        </p:txBody>
      </p:sp>
      <p:graphicFrame>
        <p:nvGraphicFramePr>
          <p:cNvPr id="160" name="Google Shape;160;p18"/>
          <p:cNvGraphicFramePr/>
          <p:nvPr/>
        </p:nvGraphicFramePr>
        <p:xfrm>
          <a:off x="2276475" y="1800200"/>
          <a:ext cx="3000000" cy="3000000"/>
        </p:xfrm>
        <a:graphic>
          <a:graphicData uri="http://schemas.openxmlformats.org/drawingml/2006/table">
            <a:tbl>
              <a:tblPr>
                <a:noFill/>
                <a:tableStyleId>{AE52ACCD-DE24-49D8-A200-3BFDBCC3B8B7}</a:tableStyleId>
              </a:tblPr>
              <a:tblGrid>
                <a:gridCol w="2132625"/>
                <a:gridCol w="2458425"/>
              </a:tblGrid>
              <a:tr h="561950">
                <a:tc gridSpan="2">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Combined</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561950">
                <a:tc>
                  <a:txBody>
                    <a:bodyPr/>
                    <a:lstStyle/>
                    <a:p>
                      <a:pPr indent="0" lvl="0" marL="0" rtl="0" algn="ctr">
                        <a:spcBef>
                          <a:spcPts val="0"/>
                        </a:spcBef>
                        <a:spcAft>
                          <a:spcPts val="0"/>
                        </a:spcAft>
                        <a:buNone/>
                      </a:pPr>
                      <a:r>
                        <a:rPr lang="en" sz="1200">
                          <a:latin typeface="Calibri"/>
                          <a:ea typeface="Calibri"/>
                          <a:cs typeface="Calibri"/>
                          <a:sym typeface="Calibri"/>
                        </a:rPr>
                        <a:t># of Employees</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1,200</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61950">
                <a:tc>
                  <a:txBody>
                    <a:bodyPr/>
                    <a:lstStyle/>
                    <a:p>
                      <a:pPr indent="0" lvl="0" marL="0" rtl="0" algn="ctr">
                        <a:spcBef>
                          <a:spcPts val="0"/>
                        </a:spcBef>
                        <a:spcAft>
                          <a:spcPts val="0"/>
                        </a:spcAft>
                        <a:buNone/>
                      </a:pPr>
                      <a:r>
                        <a:rPr lang="en" sz="1200">
                          <a:latin typeface="Calibri"/>
                          <a:ea typeface="Calibri"/>
                          <a:cs typeface="Calibri"/>
                          <a:sym typeface="Calibri"/>
                        </a:rPr>
                        <a:t>Base Pay</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$90,734,481</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61950">
                <a:tc>
                  <a:txBody>
                    <a:bodyPr/>
                    <a:lstStyle/>
                    <a:p>
                      <a:pPr indent="0" lvl="0" marL="0" rtl="0" algn="ctr">
                        <a:spcBef>
                          <a:spcPts val="0"/>
                        </a:spcBef>
                        <a:spcAft>
                          <a:spcPts val="0"/>
                        </a:spcAft>
                        <a:buNone/>
                      </a:pPr>
                      <a:r>
                        <a:rPr lang="en" sz="1200">
                          <a:latin typeface="Calibri"/>
                          <a:ea typeface="Calibri"/>
                          <a:cs typeface="Calibri"/>
                          <a:sym typeface="Calibri"/>
                        </a:rPr>
                        <a:t>Commission</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$160,152,056</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61950">
                <a:tc>
                  <a:txBody>
                    <a:bodyPr/>
                    <a:lstStyle/>
                    <a:p>
                      <a:pPr indent="0" lvl="0" marL="0" rtl="0" algn="ctr">
                        <a:spcBef>
                          <a:spcPts val="0"/>
                        </a:spcBef>
                        <a:spcAft>
                          <a:spcPts val="0"/>
                        </a:spcAft>
                        <a:buNone/>
                      </a:pPr>
                      <a:r>
                        <a:rPr lang="en" sz="1200">
                          <a:latin typeface="Calibri"/>
                          <a:ea typeface="Calibri"/>
                          <a:cs typeface="Calibri"/>
                          <a:sym typeface="Calibri"/>
                        </a:rPr>
                        <a:t>Gross Revenue</a:t>
                      </a:r>
                      <a:endParaRPr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$1,116,101,518</a:t>
                      </a:r>
                      <a:endParaRPr b="1" sz="12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66" name="Google Shape;166;p19"/>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By combining all 3 Strategies, we </a:t>
            </a:r>
            <a:r>
              <a:rPr b="1" lang="en"/>
              <a:t>surpassed</a:t>
            </a:r>
            <a:r>
              <a:rPr lang="en"/>
              <a:t> our goal of $1 Billion dollars by </a:t>
            </a:r>
            <a:r>
              <a:rPr b="1" lang="en"/>
              <a:t>$1,116,101,518</a:t>
            </a:r>
            <a:endParaRPr b="1"/>
          </a:p>
          <a:p>
            <a:pPr indent="0" lvl="0" marL="457200" rtl="0" algn="l">
              <a:lnSpc>
                <a:spcPct val="100000"/>
              </a:lnSpc>
              <a:spcBef>
                <a:spcPts val="1600"/>
              </a:spcBef>
              <a:spcAft>
                <a:spcPts val="0"/>
              </a:spcAft>
              <a:buNone/>
            </a:pPr>
            <a:r>
              <a:t/>
            </a:r>
            <a:endParaRPr b="1"/>
          </a:p>
        </p:txBody>
      </p:sp>
      <p:sp>
        <p:nvSpPr>
          <p:cNvPr id="167" name="Google Shape;167;p19"/>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19"/>
          <p:cNvPicPr preferRelativeResize="0"/>
          <p:nvPr/>
        </p:nvPicPr>
        <p:blipFill>
          <a:blip r:embed="rId3">
            <a:alphaModFix/>
          </a:blip>
          <a:stretch>
            <a:fillRect/>
          </a:stretch>
        </p:blipFill>
        <p:spPr>
          <a:xfrm>
            <a:off x="4369375" y="1944975"/>
            <a:ext cx="4224700" cy="253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