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272" r:id="rId4"/>
    <p:sldId id="274" r:id="rId5"/>
    <p:sldId id="273" r:id="rId6"/>
    <p:sldId id="306" r:id="rId7"/>
    <p:sldId id="307" r:id="rId8"/>
    <p:sldId id="308" r:id="rId9"/>
    <p:sldId id="284" r:id="rId10"/>
    <p:sldId id="287" r:id="rId11"/>
    <p:sldId id="259" r:id="rId12"/>
  </p:sldIdLst>
  <p:sldSz cx="9144000" cy="5143500" type="screen16x9"/>
  <p:notesSz cx="6858000" cy="9144000"/>
  <p:embeddedFontLst>
    <p:embeddedFont>
      <p:font typeface="Alata" pitchFamily="2" charset="77"/>
      <p:regular r:id="rId14"/>
    </p:embeddedFont>
    <p:embeddedFont>
      <p:font typeface="Chivo"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3D62C6BE-2874-4C22-835E-DB19B47BB79F}">
  <a:tblStyle styleId="{3D62C6BE-2874-4C22-835E-DB19B47BB7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1A6660-BDD1-4247-9013-5D940F1DC97A}" styleName="Table_1">
    <a:wholeTbl>
      <a:tcTxStyle b="off" i="off">
        <a:font>
          <a:latin typeface="Calibri"/>
          <a:ea typeface="Calibri"/>
          <a:cs typeface="Calibri"/>
        </a:font>
        <a:srgbClr val="737572"/>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FF6"/>
          </a:solidFill>
        </a:fill>
      </a:tcStyle>
    </a:wholeTbl>
    <a:band1H>
      <a:tcTxStyle/>
      <a:tcStyle>
        <a:tcBdr/>
        <a:fill>
          <a:solidFill>
            <a:srgbClr val="CBDEED"/>
          </a:solidFill>
        </a:fill>
      </a:tcStyle>
    </a:band1H>
    <a:band2H>
      <a:tcTxStyle/>
      <a:tcStyle>
        <a:tcBdr/>
      </a:tcStyle>
    </a:band2H>
    <a:band1V>
      <a:tcTxStyle/>
      <a:tcStyle>
        <a:tcBdr/>
        <a:fill>
          <a:solidFill>
            <a:srgbClr val="CBDEED"/>
          </a:solidFill>
        </a:fill>
      </a:tcStyle>
    </a:band1V>
    <a:band2V>
      <a:tcTxStyle/>
      <a:tcStyle>
        <a:tcBdr/>
      </a:tcStyle>
    </a:band2V>
    <a:lastCol>
      <a:tcTxStyle b="on" i="off">
        <a:font>
          <a:latin typeface="Calibri"/>
          <a:ea typeface="Calibri"/>
          <a:cs typeface="Calibri"/>
        </a:font>
        <a:srgbClr val="FFFFFF"/>
      </a:tcTxStyle>
      <a:tcStyle>
        <a:tcBdr/>
        <a:fill>
          <a:solidFill>
            <a:srgbClr val="229DCE"/>
          </a:solidFill>
        </a:fill>
      </a:tcStyle>
    </a:lastCol>
    <a:firstCol>
      <a:tcTxStyle b="on" i="off">
        <a:font>
          <a:latin typeface="Calibri"/>
          <a:ea typeface="Calibri"/>
          <a:cs typeface="Calibri"/>
        </a:font>
        <a:srgbClr val="FFFFFF"/>
      </a:tcTxStyle>
      <a:tcStyle>
        <a:tcBdr/>
        <a:fill>
          <a:solidFill>
            <a:srgbClr val="229DCE"/>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229DCE"/>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229DCE"/>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91"/>
    <p:restoredTop sz="93526"/>
  </p:normalViewPr>
  <p:slideViewPr>
    <p:cSldViewPr snapToGrid="0" snapToObjects="1">
      <p:cViewPr varScale="1">
        <p:scale>
          <a:sx n="138" d="100"/>
          <a:sy n="138"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alexandrawells/Desktop/AW%20Capstone%20Data.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bab3d16bff533088/Documents/NEW%20CAPSTON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alexandrawells/Desktop/AW%20Capstone%20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Lariat's Cars</c:v>
                </c:pt>
              </c:strCache>
            </c:strRef>
          </c:tx>
          <c:spPr>
            <a:solidFill>
              <a:schemeClr val="accent4"/>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A34-DA46-9DD4-677D5BBE3E6F}"/>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8A34-DA46-9DD4-677D5BBE3E6F}"/>
              </c:ext>
            </c:extLst>
          </c:dPt>
          <c:dLbls>
            <c:dLbl>
              <c:idx val="0"/>
              <c:tx>
                <c:rich>
                  <a:bodyPr/>
                  <a:lstStyle/>
                  <a:p>
                    <a:r>
                      <a:rPr lang="en-US" baseline="0"/>
                      <a:t>
</a:t>
                    </a:r>
                    <a:fld id="{4D223153-5976-0345-9427-FE59A60559AB}" type="PERCENTAGE">
                      <a:rPr lang="en-US" baseline="0"/>
                      <a:pPr/>
                      <a:t>[PERCENTAGE]</a:t>
                    </a:fld>
                    <a:endParaRPr lang="en-US" baseline="0"/>
                  </a:p>
                </c:rich>
              </c:tx>
              <c:dLblPos val="in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A34-DA46-9DD4-677D5BBE3E6F}"/>
                </c:ext>
              </c:extLst>
            </c:dLbl>
            <c:dLbl>
              <c:idx val="1"/>
              <c:layout>
                <c:manualLayout>
                  <c:x val="8.3664762961296948E-2"/>
                  <c:y val="7.0928814205393723E-2"/>
                </c:manualLayout>
              </c:layout>
              <c:tx>
                <c:rich>
                  <a:bodyPr/>
                  <a:lstStyle/>
                  <a:p>
                    <a:r>
                      <a:rPr lang="en-US"/>
                      <a:t>
</a:t>
                    </a:r>
                    <a:fld id="{D3635980-2548-F44E-8E85-49A983AC97F3}" type="PERCENTAGE">
                      <a:rPr lang="en-US"/>
                      <a:pPr/>
                      <a:t>[PERCENTAGE]</a:t>
                    </a:fld>
                    <a:endParaRPr lang="en-US"/>
                  </a:p>
                </c:rich>
              </c:tx>
              <c:dLblPos val="bestFit"/>
              <c:showLegendKey val="1"/>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A34-DA46-9DD4-677D5BBE3E6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extLst>
          </c:dLbls>
          <c:cat>
            <c:strRef>
              <c:f>Sheet1!$A$2:$A$3</c:f>
              <c:strCache>
                <c:ptCount val="2"/>
                <c:pt idx="0">
                  <c:v>Proffiting Cars (&gt;$0)</c:v>
                </c:pt>
                <c:pt idx="1">
                  <c:v>Negative Proffiting Cars (&lt;$0)</c:v>
                </c:pt>
              </c:strCache>
            </c:strRef>
          </c:cat>
          <c:val>
            <c:numRef>
              <c:f>Sheet1!$B$2:$B$3</c:f>
              <c:numCache>
                <c:formatCode>General</c:formatCode>
                <c:ptCount val="2"/>
                <c:pt idx="0" formatCode="#,##0">
                  <c:v>3656</c:v>
                </c:pt>
                <c:pt idx="1">
                  <c:v>344</c:v>
                </c:pt>
              </c:numCache>
            </c:numRef>
          </c:val>
          <c:extLst>
            <c:ext xmlns:c16="http://schemas.microsoft.com/office/drawing/2014/chart" uri="{C3380CC4-5D6E-409C-BE32-E72D297353CC}">
              <c16:uniqueId val="{00000004-8A34-DA46-9DD4-677D5BBE3E6F}"/>
            </c:ext>
          </c:extLst>
        </c:ser>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30D4-0349-92B1-C97A64DED184}"/>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30D4-0349-92B1-C97A64DED184}"/>
              </c:ext>
            </c:extLst>
          </c:dPt>
          <c:dLbls>
            <c:dLbl>
              <c:idx val="0"/>
              <c:layout>
                <c:manualLayout>
                  <c:x val="-1.1719253741913889E-2"/>
                  <c:y val="7.6983414014375187E-3"/>
                </c:manualLayout>
              </c:layout>
              <c:showLegendKey val="0"/>
              <c:showVal val="1"/>
              <c:showCatName val="0"/>
              <c:showSerName val="0"/>
              <c:showPercent val="0"/>
              <c:showBubbleSize val="0"/>
              <c:extLst>
                <c:ext xmlns:c15="http://schemas.microsoft.com/office/drawing/2012/chart" uri="{CE6537A1-D6FC-4f65-9D91-7224C49458BB}">
                  <c15:layout>
                    <c:manualLayout>
                      <c:w val="0.2402447017092347"/>
                      <c:h val="0.11385846932726194"/>
                    </c:manualLayout>
                  </c15:layout>
                </c:ext>
                <c:ext xmlns:c16="http://schemas.microsoft.com/office/drawing/2014/chart" uri="{C3380CC4-5D6E-409C-BE32-E72D297353CC}">
                  <c16:uniqueId val="{00000001-30D4-0349-92B1-C97A64DED184}"/>
                </c:ext>
              </c:extLst>
            </c:dLbl>
            <c:dLbl>
              <c:idx val="1"/>
              <c:showLegendKey val="0"/>
              <c:showVal val="1"/>
              <c:showCatName val="0"/>
              <c:showSerName val="0"/>
              <c:showPercent val="0"/>
              <c:showBubbleSize val="0"/>
              <c:extLst>
                <c:ext xmlns:c15="http://schemas.microsoft.com/office/drawing/2012/chart" uri="{CE6537A1-D6FC-4f65-9D91-7224C49458BB}">
                  <c15:layout>
                    <c:manualLayout>
                      <c:w val="0.2402447017092347"/>
                      <c:h val="0.11385846932726194"/>
                    </c:manualLayout>
                  </c15:layout>
                </c:ext>
                <c:ext xmlns:c16="http://schemas.microsoft.com/office/drawing/2014/chart" uri="{C3380CC4-5D6E-409C-BE32-E72D297353CC}">
                  <c16:uniqueId val="{00000002-30D4-0349-92B1-C97A64DED184}"/>
                </c:ext>
              </c:extLst>
            </c:dLbl>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CAPSTONE.xlsx]Strategy 1'!$A$13:$A$14</c:f>
              <c:strCache>
                <c:ptCount val="2"/>
                <c:pt idx="0">
                  <c:v>Base Line Profit</c:v>
                </c:pt>
                <c:pt idx="1">
                  <c:v>Strategy 1 Executed Profit</c:v>
                </c:pt>
              </c:strCache>
            </c:strRef>
          </c:cat>
          <c:val>
            <c:numRef>
              <c:f>'[NEW CAPSTONE.xlsx]Strategy 1'!$B$13:$B$14</c:f>
              <c:numCache>
                <c:formatCode>"$"#,##0.00_);[Red]\("$"#,##0.00\)</c:formatCode>
                <c:ptCount val="2"/>
                <c:pt idx="0">
                  <c:v>32207481.359999999</c:v>
                </c:pt>
                <c:pt idx="1">
                  <c:v>32722944.759999998</c:v>
                </c:pt>
              </c:numCache>
            </c:numRef>
          </c:val>
          <c:extLst>
            <c:ext xmlns:c16="http://schemas.microsoft.com/office/drawing/2014/chart" uri="{C3380CC4-5D6E-409C-BE32-E72D297353CC}">
              <c16:uniqueId val="{00000000-30D4-0349-92B1-C97A64DED184}"/>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180591"/>
        <c:crosses val="autoZero"/>
        <c:crossBetween val="between"/>
        <c:majorUnit val="100000"/>
        <c:minorUnit val="25000"/>
      </c:valAx>
      <c:spPr>
        <a:noFill/>
        <a:ln>
          <a:noFill/>
        </a:ln>
        <a:effectLst/>
      </c:spPr>
    </c:plotArea>
    <c:plotVisOnly val="1"/>
    <c:dispBlanksAs val="gap"/>
    <c:showDLblsOverMax val="0"/>
  </c:chart>
  <c:spPr>
    <a:noFill/>
    <a:ln>
      <a:noFill/>
    </a:ln>
    <a:effectLst/>
  </c:spPr>
  <c:txPr>
    <a:bodyPr/>
    <a:lstStyle/>
    <a:p>
      <a:pPr>
        <a:defRPr>
          <a:latin typeface="Baskerville" panose="02020502070401020303" pitchFamily="18" charset="0"/>
          <a:ea typeface="Baskerville" panose="02020502070401020303" pitchFamily="18"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37948125273765"/>
          <c:y val="3.2011129300536477E-2"/>
          <c:w val="0.81883509987101821"/>
          <c:h val="0.90050395004907058"/>
        </c:manualLayout>
      </c:layout>
      <c:barChart>
        <c:barDir val="col"/>
        <c:grouping val="clustered"/>
        <c:varyColors val="0"/>
        <c:ser>
          <c:idx val="0"/>
          <c:order val="0"/>
          <c:tx>
            <c:strRef>
              <c:f>'[NEW CAPSTONE.xlsx]Strategy 2'!$J$20</c:f>
              <c:strCache>
                <c:ptCount val="1"/>
                <c:pt idx="0">
                  <c:v> Baseline Profit</c:v>
                </c:pt>
              </c:strCache>
            </c:strRef>
          </c:tx>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823F-984E-8C18-3253548E97B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823F-984E-8C18-3253548E97B5}"/>
              </c:ext>
            </c:extLst>
          </c:dPt>
          <c:dLbls>
            <c:dLbl>
              <c:idx val="0"/>
              <c:layout>
                <c:manualLayout>
                  <c:x val="-2.4964912848569047E-2"/>
                  <c:y val="1.9574817924130107E-2"/>
                </c:manualLayout>
              </c:layout>
              <c:spPr>
                <a:noFill/>
                <a:ln>
                  <a:noFill/>
                </a:ln>
                <a:effectLst/>
              </c:spPr>
              <c:txPr>
                <a:bodyPr rot="0" spcFirstLastPara="1" vertOverflow="ellipsis" vert="horz" wrap="square" anchor="ctr" anchorCtr="1"/>
                <a:lstStyle/>
                <a:p>
                  <a:pPr>
                    <a:defRPr sz="105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029262080702759"/>
                      <c:h val="0.10640266037362671"/>
                    </c:manualLayout>
                  </c15:layout>
                </c:ext>
                <c:ext xmlns:c16="http://schemas.microsoft.com/office/drawing/2014/chart" uri="{C3380CC4-5D6E-409C-BE32-E72D297353CC}">
                  <c16:uniqueId val="{00000001-823F-984E-8C18-3253548E97B5}"/>
                </c:ext>
              </c:extLst>
            </c:dLbl>
            <c:dLbl>
              <c:idx val="1"/>
              <c:layout>
                <c:manualLayout>
                  <c:x val="-1.0843688802587688E-16"/>
                  <c:y val="1.5641584968061448E-7"/>
                </c:manualLayout>
              </c:layout>
              <c:spPr>
                <a:noFill/>
                <a:ln>
                  <a:noFill/>
                </a:ln>
                <a:effectLst/>
              </c:spPr>
              <c:txPr>
                <a:bodyPr rot="0" spcFirstLastPara="1" vertOverflow="ellipsis" vert="horz" wrap="square" anchor="t" anchorCtr="1"/>
                <a:lstStyle/>
                <a:p>
                  <a:pPr>
                    <a:defRPr sz="105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637708482416371"/>
                      <c:h val="0.10838241923389393"/>
                    </c:manualLayout>
                  </c15:layout>
                </c:ext>
                <c:ext xmlns:c16="http://schemas.microsoft.com/office/drawing/2014/chart" uri="{C3380CC4-5D6E-409C-BE32-E72D297353CC}">
                  <c16:uniqueId val="{00000002-823F-984E-8C18-3253548E97B5}"/>
                </c:ext>
              </c:extLst>
            </c:dLbl>
            <c:spPr>
              <a:noFill/>
              <a:ln>
                <a:noFill/>
              </a:ln>
              <a:effectLst/>
            </c:spPr>
            <c:txPr>
              <a:bodyPr rot="0" spcFirstLastPara="1" vertOverflow="ellipsis" vert="horz" wrap="square" anchor="ctr" anchorCtr="1"/>
              <a:lstStyle/>
              <a:p>
                <a:pPr>
                  <a:defRPr sz="110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'[NEW CAPSTONE.xlsx]Strategy 2'!$J$20:$J$21</c:f>
              <c:strCache>
                <c:ptCount val="2"/>
                <c:pt idx="0">
                  <c:v> Baseline Profit</c:v>
                </c:pt>
                <c:pt idx="1">
                  <c:v>Strategy 2 Executed Profit</c:v>
                </c:pt>
              </c:strCache>
            </c:strRef>
          </c:cat>
          <c:val>
            <c:numRef>
              <c:f>'[NEW CAPSTONE.xlsx]Strategy 2'!$K$20:$K$21</c:f>
              <c:numCache>
                <c:formatCode>"$"#,##0.00</c:formatCode>
                <c:ptCount val="2"/>
                <c:pt idx="0">
                  <c:v>32207481.359999999</c:v>
                </c:pt>
                <c:pt idx="1">
                  <c:v>32265322.879999999</c:v>
                </c:pt>
              </c:numCache>
            </c:numRef>
          </c:val>
          <c:extLst>
            <c:ext xmlns:c16="http://schemas.microsoft.com/office/drawing/2014/chart" uri="{C3380CC4-5D6E-409C-BE32-E72D297353CC}">
              <c16:uniqueId val="{00000000-823F-984E-8C18-3253548E97B5}"/>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bg1"/>
                </a:solidFill>
                <a:latin typeface="+mn-lt"/>
                <a:ea typeface="+mn-ea"/>
                <a:cs typeface="Times New Roman" panose="02020603050405020304" pitchFamily="18" charset="0"/>
              </a:defRPr>
            </a:pPr>
            <a:endParaRPr lang="en-US"/>
          </a:p>
        </c:txPr>
        <c:crossAx val="1225180591"/>
        <c:crosses val="autoZero"/>
        <c:crossBetween val="between"/>
        <c:majorUnit val="10000"/>
      </c:valAx>
      <c:spPr>
        <a:noFill/>
        <a:ln>
          <a:noFill/>
        </a:ln>
        <a:effectLst/>
      </c:spPr>
    </c:plotArea>
    <c:plotVisOnly val="1"/>
    <c:dispBlanksAs val="gap"/>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474680810490583"/>
          <c:y val="0.12486545242450754"/>
          <c:w val="0.80525319189509414"/>
          <c:h val="0.85151811872955185"/>
        </c:manualLayout>
      </c:layout>
      <c:barChart>
        <c:barDir val="col"/>
        <c:grouping val="clustered"/>
        <c:varyColors val="0"/>
        <c:ser>
          <c:idx val="0"/>
          <c:order val="0"/>
          <c:tx>
            <c:strRef>
              <c:f>'Strategy 3'!$L$8</c:f>
              <c:strCache>
                <c:ptCount val="1"/>
              </c:strCache>
            </c:strRef>
          </c:tx>
          <c:spPr>
            <a:solidFill>
              <a:schemeClr val="accent2"/>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FC04-3D43-A533-47F3741FEA20}"/>
              </c:ext>
            </c:extLst>
          </c:dPt>
          <c:dLbls>
            <c:dLbl>
              <c:idx val="0"/>
              <c:layout>
                <c:manualLayout>
                  <c:x val="5.9725395561267764E-3"/>
                  <c:y val="4.2297944053475256E-2"/>
                </c:manualLayout>
              </c:layout>
              <c:showLegendKey val="0"/>
              <c:showVal val="1"/>
              <c:showCatName val="0"/>
              <c:showSerName val="0"/>
              <c:showPercent val="0"/>
              <c:showBubbleSize val="0"/>
              <c:extLst>
                <c:ext xmlns:c15="http://schemas.microsoft.com/office/drawing/2012/chart" uri="{CE6537A1-D6FC-4f65-9D91-7224C49458BB}">
                  <c15:layout>
                    <c:manualLayout>
                      <c:w val="0.24806454730334559"/>
                      <c:h val="0.12788078418834023"/>
                    </c:manualLayout>
                  </c15:layout>
                </c:ext>
                <c:ext xmlns:c16="http://schemas.microsoft.com/office/drawing/2014/chart" uri="{C3380CC4-5D6E-409C-BE32-E72D297353CC}">
                  <c16:uniqueId val="{00000002-FC04-3D43-A533-47F3741FEA20}"/>
                </c:ext>
              </c:extLst>
            </c:dLbl>
            <c:dLbl>
              <c:idx val="1"/>
              <c:layout>
                <c:manualLayout>
                  <c:x val="-1.4929879298292146E-3"/>
                  <c:y val="1.3877278232767475E-7"/>
                </c:manualLayout>
              </c:layout>
              <c:numFmt formatCode="&quot;$&quot;#,##0.00_);[Red]\(&quot;$&quot;#,##0.00\)" sourceLinked="0"/>
              <c:spPr>
                <a:noFill/>
                <a:ln>
                  <a:noFill/>
                </a:ln>
                <a:effectLst/>
              </c:spPr>
              <c:txPr>
                <a:bodyPr rot="0" spcFirstLastPara="1" vertOverflow="ellipsis" vert="horz" wrap="none" anchor="b" anchorCtr="1"/>
                <a:lstStyle/>
                <a:p>
                  <a:pPr>
                    <a:defRPr sz="1050" b="0" i="0" u="none" strike="noStrike" kern="1200" baseline="0">
                      <a:solidFill>
                        <a:schemeClr val="accent6"/>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6199533915950146"/>
                      <c:h val="5.0334553423635547E-2"/>
                    </c:manualLayout>
                  </c15:layout>
                </c:ext>
                <c:ext xmlns:c16="http://schemas.microsoft.com/office/drawing/2014/chart" uri="{C3380CC4-5D6E-409C-BE32-E72D297353CC}">
                  <c16:uniqueId val="{00000001-FC04-3D43-A533-47F3741FEA20}"/>
                </c:ext>
              </c:extLst>
            </c:dLbl>
            <c:numFmt formatCode="&quot;$&quot;#,##0.00_);[Red]\(&quot;$&quot;#,##0.00\)" sourceLinked="0"/>
            <c:spPr>
              <a:noFill/>
              <a:ln>
                <a:noFill/>
              </a:ln>
              <a:effectLst/>
            </c:spPr>
            <c:txPr>
              <a:bodyPr rot="0" spcFirstLastPara="1" vertOverflow="ellipsis" vert="horz" wrap="square" anchor="ctr" anchorCtr="1"/>
              <a:lstStyle/>
              <a:p>
                <a:pPr>
                  <a:defRPr sz="1050" b="0" i="0" u="none" strike="noStrike" kern="1200" baseline="0">
                    <a:solidFill>
                      <a:schemeClr val="accent6"/>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'Strategy 3'!$L$5:$L$6</c:f>
              <c:strCache>
                <c:ptCount val="2"/>
                <c:pt idx="0">
                  <c:v>Top 5</c:v>
                </c:pt>
                <c:pt idx="1">
                  <c:v>Bottom 5 </c:v>
                </c:pt>
              </c:strCache>
            </c:strRef>
          </c:cat>
          <c:val>
            <c:numRef>
              <c:f>'Strategy 3'!$M$5:$M$6</c:f>
              <c:numCache>
                <c:formatCode>"$"#,##0.00</c:formatCode>
                <c:ptCount val="2"/>
                <c:pt idx="0">
                  <c:v>153061.07999999999</c:v>
                </c:pt>
                <c:pt idx="1">
                  <c:v>-26400.959999999999</c:v>
                </c:pt>
              </c:numCache>
            </c:numRef>
          </c:val>
          <c:extLst>
            <c:ext xmlns:c16="http://schemas.microsoft.com/office/drawing/2014/chart" uri="{C3380CC4-5D6E-409C-BE32-E72D297353CC}">
              <c16:uniqueId val="{00000003-FC04-3D43-A533-47F3741FEA20}"/>
            </c:ext>
          </c:extLst>
        </c:ser>
        <c:dLbls>
          <c:showLegendKey val="0"/>
          <c:showVal val="0"/>
          <c:showCatName val="0"/>
          <c:showSerName val="0"/>
          <c:showPercent val="0"/>
          <c:showBubbleSize val="0"/>
        </c:dLbls>
        <c:gapWidth val="219"/>
        <c:overlap val="-27"/>
        <c:axId val="691142223"/>
        <c:axId val="668816527"/>
      </c:barChart>
      <c:catAx>
        <c:axId val="691142223"/>
        <c:scaling>
          <c:orientation val="minMax"/>
        </c:scaling>
        <c:delete val="1"/>
        <c:axPos val="b"/>
        <c:numFmt formatCode="General" sourceLinked="1"/>
        <c:majorTickMark val="none"/>
        <c:minorTickMark val="none"/>
        <c:tickLblPos val="none"/>
        <c:crossAx val="668816527"/>
        <c:crosses val="autoZero"/>
        <c:auto val="0"/>
        <c:lblAlgn val="ctr"/>
        <c:lblOffset val="100"/>
        <c:noMultiLvlLbl val="0"/>
      </c:catAx>
      <c:valAx>
        <c:axId val="668816527"/>
        <c:scaling>
          <c:orientation val="minMax"/>
          <c:max val="155000"/>
          <c:min val="-30000"/>
        </c:scaling>
        <c:delete val="0"/>
        <c:axPos val="l"/>
        <c:numFmt formatCode="&quot;$&quot;#,##0_);[Red]\(&quot;$&quot;#,##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Times New Roman" panose="02020603050405020304" pitchFamily="18" charset="0"/>
              </a:defRPr>
            </a:pPr>
            <a:endParaRPr lang="en-US"/>
          </a:p>
        </c:txPr>
        <c:crossAx val="691142223"/>
        <c:crosses val="autoZero"/>
        <c:crossBetween val="between"/>
        <c:majorUnit val="20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bg1"/>
                </a:solidFill>
                <a:latin typeface="+mn-lt"/>
                <a:ea typeface="Baskerville" panose="02020502070401020303" pitchFamily="18" charset="0"/>
                <a:cs typeface="Times New Roman" panose="02020603050405020304" pitchFamily="18" charset="0"/>
              </a:defRPr>
            </a:pPr>
            <a:endParaRPr lang="en-US"/>
          </a:p>
        </c:txPr>
        <c:crossAx val="1225180591"/>
        <c:crosses val="autoZero"/>
        <c:crossBetween val="between"/>
        <c:majorUnit val="100000"/>
        <c:minorUnit val="25000"/>
      </c:valAx>
      <c:spPr>
        <a:noFill/>
        <a:ln>
          <a:noFill/>
        </a:ln>
        <a:effectLst/>
      </c:spPr>
    </c:plotArea>
    <c:plotVisOnly val="1"/>
    <c:dispBlanksAs val="gap"/>
    <c:showDLblsOverMax val="0"/>
  </c:chart>
  <c:spPr>
    <a:noFill/>
    <a:ln>
      <a:noFill/>
    </a:ln>
    <a:effectLst/>
  </c:spPr>
  <c:txPr>
    <a:bodyPr/>
    <a:lstStyle/>
    <a:p>
      <a:pPr>
        <a:defRPr>
          <a:latin typeface="Baskerville" panose="02020502070401020303" pitchFamily="18" charset="0"/>
          <a:ea typeface="Baskerville" panose="02020502070401020303" pitchFamily="18"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340777280744453"/>
          <c:y val="1.8077703794021453E-2"/>
          <c:w val="0.82478305572563348"/>
          <c:h val="0.9151481955284717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1-2D34-A842-998A-920EE9D1E013}"/>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2-2D34-A842-998A-920EE9D1E013}"/>
              </c:ext>
            </c:extLst>
          </c:dPt>
          <c:dLbls>
            <c:dLbl>
              <c:idx val="0"/>
              <c:showLegendKey val="0"/>
              <c:showVal val="1"/>
              <c:showCatName val="0"/>
              <c:showSerName val="0"/>
              <c:showPercent val="0"/>
              <c:showBubbleSize val="0"/>
              <c:extLst>
                <c:ext xmlns:c15="http://schemas.microsoft.com/office/drawing/2012/chart" uri="{CE6537A1-D6FC-4f65-9D91-7224C49458BB}">
                  <c15:layout>
                    <c:manualLayout>
                      <c:w val="0.27238626614664768"/>
                      <c:h val="9.6606393930485882E-2"/>
                    </c:manualLayout>
                  </c15:layout>
                </c:ext>
                <c:ext xmlns:c16="http://schemas.microsoft.com/office/drawing/2014/chart" uri="{C3380CC4-5D6E-409C-BE32-E72D297353CC}">
                  <c16:uniqueId val="{00000001-2D34-A842-998A-920EE9D1E013}"/>
                </c:ext>
              </c:extLst>
            </c:dLbl>
            <c:dLbl>
              <c:idx val="1"/>
              <c:showLegendKey val="0"/>
              <c:showVal val="1"/>
              <c:showCatName val="0"/>
              <c:showSerName val="0"/>
              <c:showPercent val="0"/>
              <c:showBubbleSize val="0"/>
              <c:extLst>
                <c:ext xmlns:c15="http://schemas.microsoft.com/office/drawing/2012/chart" uri="{CE6537A1-D6FC-4f65-9D91-7224C49458BB}">
                  <c15:layout>
                    <c:manualLayout>
                      <c:w val="0.27560596196398401"/>
                      <c:h val="9.6606393930485882E-2"/>
                    </c:manualLayout>
                  </c15:layout>
                </c:ext>
                <c:ext xmlns:c16="http://schemas.microsoft.com/office/drawing/2014/chart" uri="{C3380CC4-5D6E-409C-BE32-E72D297353CC}">
                  <c16:uniqueId val="{00000002-2D34-A842-998A-920EE9D1E013}"/>
                </c:ext>
              </c:extLst>
            </c:dLbl>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'Strategy 4'!$D$35:$D$36</c:f>
              <c:strCache>
                <c:ptCount val="2"/>
                <c:pt idx="0">
                  <c:v> Baseline Profit</c:v>
                </c:pt>
                <c:pt idx="1">
                  <c:v>Strategy 2 Executed Profit</c:v>
                </c:pt>
              </c:strCache>
            </c:strRef>
          </c:cat>
          <c:val>
            <c:numRef>
              <c:f>'Strategy 4'!$E$35:$E$36</c:f>
              <c:numCache>
                <c:formatCode>"$"#,##0.00</c:formatCode>
                <c:ptCount val="2"/>
                <c:pt idx="0">
                  <c:v>32207481.359999999</c:v>
                </c:pt>
                <c:pt idx="1">
                  <c:v>32259439.399999999</c:v>
                </c:pt>
              </c:numCache>
            </c:numRef>
          </c:val>
          <c:extLst>
            <c:ext xmlns:c16="http://schemas.microsoft.com/office/drawing/2014/chart" uri="{C3380CC4-5D6E-409C-BE32-E72D297353CC}">
              <c16:uniqueId val="{00000000-2D34-A842-998A-920EE9D1E013}"/>
            </c:ext>
          </c:extLst>
        </c:ser>
        <c:dLbls>
          <c:showLegendKey val="0"/>
          <c:showVal val="0"/>
          <c:showCatName val="0"/>
          <c:showSerName val="0"/>
          <c:showPercent val="0"/>
          <c:showBubbleSize val="0"/>
        </c:dLbls>
        <c:gapWidth val="219"/>
        <c:overlap val="-27"/>
        <c:axId val="1225180591"/>
        <c:axId val="1225714527"/>
      </c:barChart>
      <c:catAx>
        <c:axId val="1225180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crossAx val="1225714527"/>
        <c:crosses val="autoZero"/>
        <c:auto val="1"/>
        <c:lblAlgn val="ctr"/>
        <c:lblOffset val="100"/>
        <c:noMultiLvlLbl val="0"/>
      </c:catAx>
      <c:valAx>
        <c:axId val="1225714527"/>
        <c:scaling>
          <c:orientation val="minMax"/>
        </c:scaling>
        <c:delete val="0"/>
        <c:axPos val="l"/>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Times New Roman" panose="02020603050405020304" pitchFamily="18" charset="0"/>
              </a:defRPr>
            </a:pPr>
            <a:endParaRPr lang="en-US"/>
          </a:p>
        </c:txPr>
        <c:crossAx val="1225180591"/>
        <c:crosses val="autoZero"/>
        <c:crossBetween val="between"/>
        <c:majorUnit val="25000"/>
      </c:valAx>
      <c:spPr>
        <a:noFill/>
        <a:ln>
          <a:noFill/>
        </a:ln>
        <a:effectLst/>
      </c:spPr>
    </c:plotArea>
    <c:plotVisOnly val="1"/>
    <c:dispBlanksAs val="gap"/>
    <c:showDLblsOverMax val="0"/>
  </c:chart>
  <c:spPr>
    <a:noFill/>
    <a:ln>
      <a:noFill/>
    </a:ln>
    <a:effectLst/>
  </c:spPr>
  <c:txPr>
    <a:bodyPr/>
    <a:lstStyle/>
    <a:p>
      <a:pPr>
        <a:defRPr sz="1200" b="1">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0.323</cdr:x>
      <cdr:y>0.23863</cdr:y>
    </cdr:from>
    <cdr:to>
      <cdr:x>0.46684</cdr:x>
      <cdr:y>0.38239</cdr:y>
    </cdr:to>
    <cdr:sp macro="" textlink="">
      <cdr:nvSpPr>
        <cdr:cNvPr id="2" name="TextBox 1">
          <a:extLst xmlns:a="http://schemas.openxmlformats.org/drawingml/2006/main">
            <a:ext uri="{FF2B5EF4-FFF2-40B4-BE49-F238E27FC236}">
              <a16:creationId xmlns:a16="http://schemas.microsoft.com/office/drawing/2014/main" id="{C21CADE4-D428-FC48-A683-0554C3D4D3AC}"/>
            </a:ext>
          </a:extLst>
        </cdr:cNvPr>
        <cdr:cNvSpPr txBox="1"/>
      </cdr:nvSpPr>
      <cdr:spPr>
        <a:xfrm xmlns:a="http://schemas.openxmlformats.org/drawingml/2006/main">
          <a:off x="1373671" y="859802"/>
          <a:ext cx="611746" cy="5179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000" b="1" dirty="0">
              <a:solidFill>
                <a:schemeClr val="bg1"/>
              </a:solidFill>
              <a:cs typeface="Times New Roman" panose="02020603050405020304" pitchFamily="18" charset="0"/>
            </a:rPr>
            <a:t>Top</a:t>
          </a:r>
        </a:p>
        <a:p xmlns:a="http://schemas.openxmlformats.org/drawingml/2006/main">
          <a:pPr algn="ctr"/>
          <a:r>
            <a:rPr lang="en-US" sz="1000" b="1" dirty="0">
              <a:solidFill>
                <a:schemeClr val="bg1"/>
              </a:solidFill>
              <a:cs typeface="Times New Roman" panose="02020603050405020304" pitchFamily="18" charset="0"/>
            </a:rPr>
            <a:t>Five</a:t>
          </a:r>
        </a:p>
      </cdr:txBody>
    </cdr:sp>
  </cdr:relSizeAnchor>
  <cdr:relSizeAnchor xmlns:cdr="http://schemas.openxmlformats.org/drawingml/2006/chartDrawing">
    <cdr:from>
      <cdr:x>0.70005</cdr:x>
      <cdr:y>0.84182</cdr:y>
    </cdr:from>
    <cdr:to>
      <cdr:x>0.88681</cdr:x>
      <cdr:y>1</cdr:y>
    </cdr:to>
    <cdr:sp macro="" textlink="">
      <cdr:nvSpPr>
        <cdr:cNvPr id="3" name="TextBox 1">
          <a:extLst xmlns:a="http://schemas.openxmlformats.org/drawingml/2006/main">
            <a:ext uri="{FF2B5EF4-FFF2-40B4-BE49-F238E27FC236}">
              <a16:creationId xmlns:a16="http://schemas.microsoft.com/office/drawing/2014/main" id="{B6E22EBC-C8E2-1242-92CB-D4269AE3A069}"/>
            </a:ext>
          </a:extLst>
        </cdr:cNvPr>
        <cdr:cNvSpPr txBox="1"/>
      </cdr:nvSpPr>
      <cdr:spPr>
        <a:xfrm xmlns:a="http://schemas.openxmlformats.org/drawingml/2006/main">
          <a:off x="2977226" y="3033095"/>
          <a:ext cx="794262" cy="56991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000" b="1" dirty="0">
              <a:solidFill>
                <a:schemeClr val="bg1"/>
              </a:solidFill>
              <a:cs typeface="Times New Roman" panose="02020603050405020304" pitchFamily="18" charset="0"/>
            </a:rPr>
            <a:t>Bottom</a:t>
          </a:r>
        </a:p>
        <a:p xmlns:a="http://schemas.openxmlformats.org/drawingml/2006/main">
          <a:pPr algn="ctr"/>
          <a:r>
            <a:rPr lang="en-US" sz="1000" b="1" dirty="0">
              <a:solidFill>
                <a:schemeClr val="bg1"/>
              </a:solidFill>
              <a:cs typeface="Times New Roman" panose="02020603050405020304" pitchFamily="18" charset="0"/>
            </a:rPr>
            <a:t> Five</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9e18b2fd9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9e18b2fd9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Google Shape;1474;ga065755af5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5" name="Google Shape;1475;ga065755af5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9b962886d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9b962886d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b962886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b962886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9e18b2fd90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9e18b2fd90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9e18b2fd90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9e18b2fd9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005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94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9b962886da_0_1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9b962886da_0_1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906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3"/>
        <p:cNvGrpSpPr/>
        <p:nvPr/>
      </p:nvGrpSpPr>
      <p:grpSpPr>
        <a:xfrm>
          <a:off x="0" y="0"/>
          <a:ext cx="0" cy="0"/>
          <a:chOff x="0" y="0"/>
          <a:chExt cx="0" cy="0"/>
        </a:xfrm>
      </p:grpSpPr>
      <p:sp>
        <p:nvSpPr>
          <p:cNvPr id="1404" name="Google Shape;1404;ga065755af5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5" name="Google Shape;1405;ga065755af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800" y="3599200"/>
            <a:ext cx="5177700" cy="717900"/>
          </a:xfrm>
          <a:prstGeom prst="rect">
            <a:avLst/>
          </a:prstGeom>
          <a:solidFill>
            <a:srgbClr val="FFDE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471488" y="390518"/>
            <a:ext cx="8201025" cy="4752882"/>
            <a:chOff x="495300" y="390525"/>
            <a:chExt cx="8201025" cy="4990950"/>
          </a:xfrm>
        </p:grpSpPr>
        <p:grpSp>
          <p:nvGrpSpPr>
            <p:cNvPr id="11" name="Google Shape;11;p2"/>
            <p:cNvGrpSpPr/>
            <p:nvPr/>
          </p:nvGrpSpPr>
          <p:grpSpPr>
            <a:xfrm>
              <a:off x="495300" y="390525"/>
              <a:ext cx="8201025" cy="4105275"/>
              <a:chOff x="495300" y="542925"/>
              <a:chExt cx="8201025" cy="4105275"/>
            </a:xfrm>
          </p:grpSpPr>
          <p:sp>
            <p:nvSpPr>
              <p:cNvPr id="12" name="Google Shape;12;p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3" name="Google Shape;13;p2"/>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4" name="Google Shape;14;p2"/>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
        <p:nvSpPr>
          <p:cNvPr id="15" name="Google Shape;15;p2"/>
          <p:cNvSpPr txBox="1">
            <a:spLocks noGrp="1"/>
          </p:cNvSpPr>
          <p:nvPr>
            <p:ph type="ctrTitle"/>
          </p:nvPr>
        </p:nvSpPr>
        <p:spPr>
          <a:xfrm>
            <a:off x="789425" y="1292519"/>
            <a:ext cx="4342500" cy="2223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000" b="1">
                <a:solidFill>
                  <a:schemeClr val="lt1"/>
                </a:solidFill>
                <a:latin typeface="Alata"/>
                <a:ea typeface="Alata"/>
                <a:cs typeface="Alata"/>
                <a:sym typeface="Alat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89425" y="3643693"/>
            <a:ext cx="3096900" cy="621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Font typeface="Chivo"/>
              <a:buNone/>
              <a:defRPr>
                <a:solidFill>
                  <a:srgbClr val="040B13"/>
                </a:solidFill>
                <a:latin typeface="Chivo"/>
                <a:ea typeface="Chivo"/>
                <a:cs typeface="Chivo"/>
                <a:sym typeface="Chiv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28"/>
        <p:cNvGrpSpPr/>
        <p:nvPr/>
      </p:nvGrpSpPr>
      <p:grpSpPr>
        <a:xfrm>
          <a:off x="0" y="0"/>
          <a:ext cx="0" cy="0"/>
          <a:chOff x="0" y="0"/>
          <a:chExt cx="0" cy="0"/>
        </a:xfrm>
      </p:grpSpPr>
      <p:pic>
        <p:nvPicPr>
          <p:cNvPr id="129" name="Google Shape;129;p16"/>
          <p:cNvPicPr preferRelativeResize="0"/>
          <p:nvPr/>
        </p:nvPicPr>
        <p:blipFill rotWithShape="1">
          <a:blip r:embed="rId2">
            <a:alphaModFix amt="35000"/>
          </a:blip>
          <a:srcRect/>
          <a:stretch/>
        </p:blipFill>
        <p:spPr>
          <a:xfrm flipH="1">
            <a:off x="-1" y="25"/>
            <a:ext cx="9144000" cy="5143443"/>
          </a:xfrm>
          <a:prstGeom prst="rect">
            <a:avLst/>
          </a:prstGeom>
          <a:noFill/>
          <a:ln>
            <a:noFill/>
          </a:ln>
        </p:spPr>
      </p:pic>
      <p:sp>
        <p:nvSpPr>
          <p:cNvPr id="130" name="Google Shape;130;p16"/>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16"/>
          <p:cNvSpPr txBox="1">
            <a:spLocks noGrp="1"/>
          </p:cNvSpPr>
          <p:nvPr>
            <p:ph type="subTitle" idx="1"/>
          </p:nvPr>
        </p:nvSpPr>
        <p:spPr>
          <a:xfrm>
            <a:off x="667500" y="2810323"/>
            <a:ext cx="23145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3" name="Google Shape;133;p16"/>
          <p:cNvSpPr txBox="1">
            <a:spLocks noGrp="1"/>
          </p:cNvSpPr>
          <p:nvPr>
            <p:ph type="subTitle" idx="2"/>
          </p:nvPr>
        </p:nvSpPr>
        <p:spPr>
          <a:xfrm>
            <a:off x="667675"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4" name="Google Shape;134;p16"/>
          <p:cNvSpPr txBox="1">
            <a:spLocks noGrp="1"/>
          </p:cNvSpPr>
          <p:nvPr>
            <p:ph type="subTitle" idx="3"/>
          </p:nvPr>
        </p:nvSpPr>
        <p:spPr>
          <a:xfrm>
            <a:off x="3416012" y="28103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5" name="Google Shape;135;p16"/>
          <p:cNvSpPr txBox="1">
            <a:spLocks noGrp="1"/>
          </p:cNvSpPr>
          <p:nvPr>
            <p:ph type="subTitle" idx="4"/>
          </p:nvPr>
        </p:nvSpPr>
        <p:spPr>
          <a:xfrm>
            <a:off x="3414750"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36" name="Google Shape;136;p16"/>
          <p:cNvSpPr txBox="1">
            <a:spLocks noGrp="1"/>
          </p:cNvSpPr>
          <p:nvPr>
            <p:ph type="subTitle" idx="5"/>
          </p:nvPr>
        </p:nvSpPr>
        <p:spPr>
          <a:xfrm>
            <a:off x="6161824" y="2810323"/>
            <a:ext cx="2311800" cy="519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Alata"/>
              <a:buNone/>
              <a:defRPr b="1">
                <a:solidFill>
                  <a:srgbClr val="FFD809"/>
                </a:solidFill>
                <a:latin typeface="Alata"/>
                <a:ea typeface="Alata"/>
                <a:cs typeface="Alata"/>
                <a:sym typeface="Alata"/>
              </a:defRPr>
            </a:lvl1pPr>
            <a:lvl2pPr lvl="1" algn="ctr" rtl="0">
              <a:spcBef>
                <a:spcPts val="0"/>
              </a:spcBef>
              <a:spcAft>
                <a:spcPts val="0"/>
              </a:spcAft>
              <a:buSzPts val="1800"/>
              <a:buFont typeface="Alata"/>
              <a:buNone/>
              <a:defRPr sz="1800">
                <a:latin typeface="Alata"/>
                <a:ea typeface="Alata"/>
                <a:cs typeface="Alata"/>
                <a:sym typeface="Alata"/>
              </a:defRPr>
            </a:lvl2pPr>
            <a:lvl3pPr lvl="2" algn="ctr" rtl="0">
              <a:spcBef>
                <a:spcPts val="1600"/>
              </a:spcBef>
              <a:spcAft>
                <a:spcPts val="0"/>
              </a:spcAft>
              <a:buSzPts val="1800"/>
              <a:buFont typeface="Alata"/>
              <a:buNone/>
              <a:defRPr sz="1800">
                <a:latin typeface="Alata"/>
                <a:ea typeface="Alata"/>
                <a:cs typeface="Alata"/>
                <a:sym typeface="Alata"/>
              </a:defRPr>
            </a:lvl3pPr>
            <a:lvl4pPr lvl="3" algn="ctr" rtl="0">
              <a:spcBef>
                <a:spcPts val="1600"/>
              </a:spcBef>
              <a:spcAft>
                <a:spcPts val="0"/>
              </a:spcAft>
              <a:buSzPts val="1800"/>
              <a:buFont typeface="Alata"/>
              <a:buNone/>
              <a:defRPr sz="1800">
                <a:latin typeface="Alata"/>
                <a:ea typeface="Alata"/>
                <a:cs typeface="Alata"/>
                <a:sym typeface="Alata"/>
              </a:defRPr>
            </a:lvl4pPr>
            <a:lvl5pPr lvl="4" algn="ctr" rtl="0">
              <a:spcBef>
                <a:spcPts val="1600"/>
              </a:spcBef>
              <a:spcAft>
                <a:spcPts val="0"/>
              </a:spcAft>
              <a:buSzPts val="1800"/>
              <a:buFont typeface="Alata"/>
              <a:buNone/>
              <a:defRPr sz="1800">
                <a:latin typeface="Alata"/>
                <a:ea typeface="Alata"/>
                <a:cs typeface="Alata"/>
                <a:sym typeface="Alata"/>
              </a:defRPr>
            </a:lvl5pPr>
            <a:lvl6pPr lvl="5" algn="ctr" rtl="0">
              <a:spcBef>
                <a:spcPts val="1600"/>
              </a:spcBef>
              <a:spcAft>
                <a:spcPts val="0"/>
              </a:spcAft>
              <a:buSzPts val="1800"/>
              <a:buFont typeface="Alata"/>
              <a:buNone/>
              <a:defRPr sz="1800">
                <a:latin typeface="Alata"/>
                <a:ea typeface="Alata"/>
                <a:cs typeface="Alata"/>
                <a:sym typeface="Alata"/>
              </a:defRPr>
            </a:lvl6pPr>
            <a:lvl7pPr lvl="6" algn="ctr" rtl="0">
              <a:spcBef>
                <a:spcPts val="1600"/>
              </a:spcBef>
              <a:spcAft>
                <a:spcPts val="0"/>
              </a:spcAft>
              <a:buSzPts val="1800"/>
              <a:buFont typeface="Alata"/>
              <a:buNone/>
              <a:defRPr sz="1800">
                <a:latin typeface="Alata"/>
                <a:ea typeface="Alata"/>
                <a:cs typeface="Alata"/>
                <a:sym typeface="Alata"/>
              </a:defRPr>
            </a:lvl7pPr>
            <a:lvl8pPr lvl="7" algn="ctr" rtl="0">
              <a:spcBef>
                <a:spcPts val="1600"/>
              </a:spcBef>
              <a:spcAft>
                <a:spcPts val="0"/>
              </a:spcAft>
              <a:buSzPts val="1800"/>
              <a:buFont typeface="Alata"/>
              <a:buNone/>
              <a:defRPr sz="1800">
                <a:latin typeface="Alata"/>
                <a:ea typeface="Alata"/>
                <a:cs typeface="Alata"/>
                <a:sym typeface="Alata"/>
              </a:defRPr>
            </a:lvl8pPr>
            <a:lvl9pPr lvl="8" algn="ctr" rtl="0">
              <a:spcBef>
                <a:spcPts val="1600"/>
              </a:spcBef>
              <a:spcAft>
                <a:spcPts val="1600"/>
              </a:spcAft>
              <a:buSzPts val="1800"/>
              <a:buFont typeface="Alata"/>
              <a:buNone/>
              <a:defRPr sz="1800">
                <a:latin typeface="Alata"/>
                <a:ea typeface="Alata"/>
                <a:cs typeface="Alata"/>
                <a:sym typeface="Alata"/>
              </a:defRPr>
            </a:lvl9pPr>
          </a:lstStyle>
          <a:p>
            <a:endParaRPr/>
          </a:p>
        </p:txBody>
      </p:sp>
      <p:sp>
        <p:nvSpPr>
          <p:cNvPr id="137" name="Google Shape;137;p16"/>
          <p:cNvSpPr txBox="1">
            <a:spLocks noGrp="1"/>
          </p:cNvSpPr>
          <p:nvPr>
            <p:ph type="subTitle" idx="6"/>
          </p:nvPr>
        </p:nvSpPr>
        <p:spPr>
          <a:xfrm>
            <a:off x="6161824" y="3356050"/>
            <a:ext cx="2314500" cy="104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grpSp>
        <p:nvGrpSpPr>
          <p:cNvPr id="138" name="Google Shape;138;p16"/>
          <p:cNvGrpSpPr/>
          <p:nvPr/>
        </p:nvGrpSpPr>
        <p:grpSpPr>
          <a:xfrm rot="10800000">
            <a:off x="471488" y="-9532"/>
            <a:ext cx="8201025" cy="4752882"/>
            <a:chOff x="495300" y="390525"/>
            <a:chExt cx="8201025" cy="4990950"/>
          </a:xfrm>
        </p:grpSpPr>
        <p:grpSp>
          <p:nvGrpSpPr>
            <p:cNvPr id="139" name="Google Shape;139;p16"/>
            <p:cNvGrpSpPr/>
            <p:nvPr/>
          </p:nvGrpSpPr>
          <p:grpSpPr>
            <a:xfrm>
              <a:off x="495300" y="390525"/>
              <a:ext cx="8201025" cy="4105275"/>
              <a:chOff x="495300" y="542925"/>
              <a:chExt cx="8201025" cy="4105275"/>
            </a:xfrm>
          </p:grpSpPr>
          <p:sp>
            <p:nvSpPr>
              <p:cNvPr id="140" name="Google Shape;140;p16"/>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41" name="Google Shape;141;p16"/>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42" name="Google Shape;142;p16"/>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96"/>
        <p:cNvGrpSpPr/>
        <p:nvPr/>
      </p:nvGrpSpPr>
      <p:grpSpPr>
        <a:xfrm>
          <a:off x="0" y="0"/>
          <a:ext cx="0" cy="0"/>
          <a:chOff x="0" y="0"/>
          <a:chExt cx="0" cy="0"/>
        </a:xfrm>
      </p:grpSpPr>
      <p:pic>
        <p:nvPicPr>
          <p:cNvPr id="197" name="Google Shape;197;p20"/>
          <p:cNvPicPr preferRelativeResize="0"/>
          <p:nvPr/>
        </p:nvPicPr>
        <p:blipFill>
          <a:blip r:embed="rId2">
            <a:alphaModFix amt="30000"/>
          </a:blip>
          <a:stretch>
            <a:fillRect/>
          </a:stretch>
        </p:blipFill>
        <p:spPr>
          <a:xfrm>
            <a:off x="0" y="0"/>
            <a:ext cx="9144000" cy="5143500"/>
          </a:xfrm>
          <a:prstGeom prst="rect">
            <a:avLst/>
          </a:prstGeom>
          <a:noFill/>
          <a:ln>
            <a:noFill/>
          </a:ln>
        </p:spPr>
      </p:pic>
      <p:grpSp>
        <p:nvGrpSpPr>
          <p:cNvPr id="198" name="Google Shape;198;p20"/>
          <p:cNvGrpSpPr/>
          <p:nvPr/>
        </p:nvGrpSpPr>
        <p:grpSpPr>
          <a:xfrm rot="-5400000">
            <a:off x="2419217" y="-1524132"/>
            <a:ext cx="4305538" cy="8229577"/>
            <a:chOff x="495300" y="390525"/>
            <a:chExt cx="8201025" cy="4990950"/>
          </a:xfrm>
        </p:grpSpPr>
        <p:grpSp>
          <p:nvGrpSpPr>
            <p:cNvPr id="199" name="Google Shape;199;p20"/>
            <p:cNvGrpSpPr/>
            <p:nvPr/>
          </p:nvGrpSpPr>
          <p:grpSpPr>
            <a:xfrm>
              <a:off x="495300" y="390525"/>
              <a:ext cx="8201025" cy="4105275"/>
              <a:chOff x="495300" y="542925"/>
              <a:chExt cx="8201025" cy="4105275"/>
            </a:xfrm>
          </p:grpSpPr>
          <p:sp>
            <p:nvSpPr>
              <p:cNvPr id="200" name="Google Shape;200;p2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1" name="Google Shape;201;p20"/>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02" name="Google Shape;202;p20"/>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03"/>
        <p:cNvGrpSpPr/>
        <p:nvPr/>
      </p:nvGrpSpPr>
      <p:grpSpPr>
        <a:xfrm>
          <a:off x="0" y="0"/>
          <a:ext cx="0" cy="0"/>
          <a:chOff x="0" y="0"/>
          <a:chExt cx="0" cy="0"/>
        </a:xfrm>
      </p:grpSpPr>
      <p:pic>
        <p:nvPicPr>
          <p:cNvPr id="204" name="Google Shape;204;p21"/>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05" name="Google Shape;205;p21"/>
          <p:cNvGrpSpPr/>
          <p:nvPr/>
        </p:nvGrpSpPr>
        <p:grpSpPr>
          <a:xfrm rot="5400000" flipH="1">
            <a:off x="2419244" y="-1524132"/>
            <a:ext cx="4305538" cy="8229577"/>
            <a:chOff x="495300" y="390525"/>
            <a:chExt cx="8201025" cy="4990950"/>
          </a:xfrm>
        </p:grpSpPr>
        <p:grpSp>
          <p:nvGrpSpPr>
            <p:cNvPr id="206" name="Google Shape;206;p21"/>
            <p:cNvGrpSpPr/>
            <p:nvPr/>
          </p:nvGrpSpPr>
          <p:grpSpPr>
            <a:xfrm>
              <a:off x="495300" y="390525"/>
              <a:ext cx="8201025" cy="4105275"/>
              <a:chOff x="495300" y="542925"/>
              <a:chExt cx="8201025" cy="4105275"/>
            </a:xfrm>
          </p:grpSpPr>
          <p:sp>
            <p:nvSpPr>
              <p:cNvPr id="207" name="Google Shape;207;p21"/>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08" name="Google Shape;208;p21"/>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09" name="Google Shape;209;p21"/>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210"/>
        <p:cNvGrpSpPr/>
        <p:nvPr/>
      </p:nvGrpSpPr>
      <p:grpSpPr>
        <a:xfrm>
          <a:off x="0" y="0"/>
          <a:ext cx="0" cy="0"/>
          <a:chOff x="0" y="0"/>
          <a:chExt cx="0" cy="0"/>
        </a:xfrm>
      </p:grpSpPr>
      <p:pic>
        <p:nvPicPr>
          <p:cNvPr id="211" name="Google Shape;211;p22"/>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2" name="Google Shape;212;p22"/>
          <p:cNvGrpSpPr/>
          <p:nvPr/>
        </p:nvGrpSpPr>
        <p:grpSpPr>
          <a:xfrm rot="5400000">
            <a:off x="2419244" y="-1524132"/>
            <a:ext cx="4305538" cy="8229577"/>
            <a:chOff x="495300" y="390525"/>
            <a:chExt cx="8201025" cy="4990950"/>
          </a:xfrm>
        </p:grpSpPr>
        <p:grpSp>
          <p:nvGrpSpPr>
            <p:cNvPr id="213" name="Google Shape;213;p22"/>
            <p:cNvGrpSpPr/>
            <p:nvPr/>
          </p:nvGrpSpPr>
          <p:grpSpPr>
            <a:xfrm>
              <a:off x="495300" y="390525"/>
              <a:ext cx="8201025" cy="4105275"/>
              <a:chOff x="495300" y="542925"/>
              <a:chExt cx="8201025" cy="4105275"/>
            </a:xfrm>
          </p:grpSpPr>
          <p:sp>
            <p:nvSpPr>
              <p:cNvPr id="214" name="Google Shape;214;p22"/>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15" name="Google Shape;215;p22"/>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16" name="Google Shape;216;p22"/>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217"/>
        <p:cNvGrpSpPr/>
        <p:nvPr/>
      </p:nvGrpSpPr>
      <p:grpSpPr>
        <a:xfrm>
          <a:off x="0" y="0"/>
          <a:ext cx="0" cy="0"/>
          <a:chOff x="0" y="0"/>
          <a:chExt cx="0" cy="0"/>
        </a:xfrm>
      </p:grpSpPr>
      <p:pic>
        <p:nvPicPr>
          <p:cNvPr id="218" name="Google Shape;218;p23"/>
          <p:cNvPicPr preferRelativeResize="0"/>
          <p:nvPr/>
        </p:nvPicPr>
        <p:blipFill>
          <a:blip r:embed="rId2">
            <a:alphaModFix amt="30000"/>
          </a:blip>
          <a:stretch>
            <a:fillRect/>
          </a:stretch>
        </p:blipFill>
        <p:spPr>
          <a:xfrm flipH="1">
            <a:off x="0" y="0"/>
            <a:ext cx="9144000" cy="5143500"/>
          </a:xfrm>
          <a:prstGeom prst="rect">
            <a:avLst/>
          </a:prstGeom>
          <a:noFill/>
          <a:ln>
            <a:noFill/>
          </a:ln>
        </p:spPr>
      </p:pic>
      <p:grpSp>
        <p:nvGrpSpPr>
          <p:cNvPr id="219" name="Google Shape;219;p23"/>
          <p:cNvGrpSpPr/>
          <p:nvPr/>
        </p:nvGrpSpPr>
        <p:grpSpPr>
          <a:xfrm rot="-5400000" flipH="1">
            <a:off x="2419244" y="-1524132"/>
            <a:ext cx="4305538" cy="8229577"/>
            <a:chOff x="495300" y="390525"/>
            <a:chExt cx="8201025" cy="4990950"/>
          </a:xfrm>
        </p:grpSpPr>
        <p:grpSp>
          <p:nvGrpSpPr>
            <p:cNvPr id="220" name="Google Shape;220;p23"/>
            <p:cNvGrpSpPr/>
            <p:nvPr/>
          </p:nvGrpSpPr>
          <p:grpSpPr>
            <a:xfrm>
              <a:off x="495300" y="390525"/>
              <a:ext cx="8201025" cy="4105275"/>
              <a:chOff x="495300" y="542925"/>
              <a:chExt cx="8201025" cy="4105275"/>
            </a:xfrm>
          </p:grpSpPr>
          <p:sp>
            <p:nvSpPr>
              <p:cNvPr id="221" name="Google Shape;221;p23"/>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22" name="Google Shape;222;p23"/>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23" name="Google Shape;223;p23"/>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a:off x="4839675" y="880975"/>
            <a:ext cx="4304400" cy="976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4839675" y="2119948"/>
            <a:ext cx="3837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4839675" y="849275"/>
            <a:ext cx="1776000" cy="10080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6000"/>
              <a:buNone/>
              <a:defRPr sz="5500" b="1">
                <a:solidFill>
                  <a:srgbClr val="040B13"/>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1" name="Google Shape;21;p3"/>
          <p:cNvSpPr txBox="1">
            <a:spLocks noGrp="1"/>
          </p:cNvSpPr>
          <p:nvPr>
            <p:ph type="subTitle" idx="1"/>
          </p:nvPr>
        </p:nvSpPr>
        <p:spPr>
          <a:xfrm>
            <a:off x="4839675" y="3266548"/>
            <a:ext cx="30090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a:lvl1pPr>
            <a:lvl2pPr lvl="1" rtl="0">
              <a:lnSpc>
                <a:spcPct val="100000"/>
              </a:lnSpc>
              <a:spcBef>
                <a:spcPts val="0"/>
              </a:spcBef>
              <a:spcAft>
                <a:spcPts val="0"/>
              </a:spcAft>
              <a:buClr>
                <a:srgbClr val="FFFFFF"/>
              </a:buClr>
              <a:buSzPts val="1800"/>
              <a:buNone/>
              <a:defRPr sz="1800">
                <a:solidFill>
                  <a:srgbClr val="FFFFFF"/>
                </a:solidFill>
              </a:defRPr>
            </a:lvl2pPr>
            <a:lvl3pPr lvl="2" rtl="0">
              <a:lnSpc>
                <a:spcPct val="100000"/>
              </a:lnSpc>
              <a:spcBef>
                <a:spcPts val="0"/>
              </a:spcBef>
              <a:spcAft>
                <a:spcPts val="0"/>
              </a:spcAft>
              <a:buClr>
                <a:srgbClr val="FFFFFF"/>
              </a:buClr>
              <a:buSzPts val="1800"/>
              <a:buNone/>
              <a:defRPr sz="1800">
                <a:solidFill>
                  <a:srgbClr val="FFFFFF"/>
                </a:solidFill>
              </a:defRPr>
            </a:lvl3pPr>
            <a:lvl4pPr lvl="3" rtl="0">
              <a:lnSpc>
                <a:spcPct val="100000"/>
              </a:lnSpc>
              <a:spcBef>
                <a:spcPts val="0"/>
              </a:spcBef>
              <a:spcAft>
                <a:spcPts val="0"/>
              </a:spcAft>
              <a:buClr>
                <a:srgbClr val="FFFFFF"/>
              </a:buClr>
              <a:buSzPts val="1800"/>
              <a:buNone/>
              <a:defRPr sz="1800">
                <a:solidFill>
                  <a:srgbClr val="FFFFFF"/>
                </a:solidFill>
              </a:defRPr>
            </a:lvl4pPr>
            <a:lvl5pPr lvl="4" rtl="0">
              <a:lnSpc>
                <a:spcPct val="100000"/>
              </a:lnSpc>
              <a:spcBef>
                <a:spcPts val="0"/>
              </a:spcBef>
              <a:spcAft>
                <a:spcPts val="0"/>
              </a:spcAft>
              <a:buClr>
                <a:srgbClr val="FFFFFF"/>
              </a:buClr>
              <a:buSzPts val="1800"/>
              <a:buNone/>
              <a:defRPr sz="1800">
                <a:solidFill>
                  <a:srgbClr val="FFFFFF"/>
                </a:solidFill>
              </a:defRPr>
            </a:lvl5pPr>
            <a:lvl6pPr lvl="5" rtl="0">
              <a:lnSpc>
                <a:spcPct val="100000"/>
              </a:lnSpc>
              <a:spcBef>
                <a:spcPts val="0"/>
              </a:spcBef>
              <a:spcAft>
                <a:spcPts val="0"/>
              </a:spcAft>
              <a:buClr>
                <a:srgbClr val="FFFFFF"/>
              </a:buClr>
              <a:buSzPts val="1800"/>
              <a:buNone/>
              <a:defRPr sz="1800">
                <a:solidFill>
                  <a:srgbClr val="FFFFFF"/>
                </a:solidFill>
              </a:defRPr>
            </a:lvl6pPr>
            <a:lvl7pPr lvl="6" rtl="0">
              <a:lnSpc>
                <a:spcPct val="100000"/>
              </a:lnSpc>
              <a:spcBef>
                <a:spcPts val="0"/>
              </a:spcBef>
              <a:spcAft>
                <a:spcPts val="0"/>
              </a:spcAft>
              <a:buClr>
                <a:srgbClr val="FFFFFF"/>
              </a:buClr>
              <a:buSzPts val="1800"/>
              <a:buNone/>
              <a:defRPr sz="1800">
                <a:solidFill>
                  <a:srgbClr val="FFFFFF"/>
                </a:solidFill>
              </a:defRPr>
            </a:lvl7pPr>
            <a:lvl8pPr lvl="7" rtl="0">
              <a:lnSpc>
                <a:spcPct val="100000"/>
              </a:lnSpc>
              <a:spcBef>
                <a:spcPts val="0"/>
              </a:spcBef>
              <a:spcAft>
                <a:spcPts val="0"/>
              </a:spcAft>
              <a:buClr>
                <a:srgbClr val="FFFFFF"/>
              </a:buClr>
              <a:buSzPts val="1800"/>
              <a:buNone/>
              <a:defRPr sz="1800">
                <a:solidFill>
                  <a:srgbClr val="FFFFFF"/>
                </a:solidFill>
              </a:defRPr>
            </a:lvl8pPr>
            <a:lvl9pPr lvl="8" rtl="0">
              <a:lnSpc>
                <a:spcPct val="100000"/>
              </a:lnSpc>
              <a:spcBef>
                <a:spcPts val="0"/>
              </a:spcBef>
              <a:spcAft>
                <a:spcPts val="0"/>
              </a:spcAft>
              <a:buClr>
                <a:srgbClr val="FFFFFF"/>
              </a:buClr>
              <a:buSzPts val="1800"/>
              <a:buNone/>
              <a:defRPr sz="18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040B13"/>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713100" y="1104850"/>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100"/>
            </a:lvl1pPr>
            <a:lvl2pPr marL="914400" lvl="1" indent="-317500">
              <a:spcBef>
                <a:spcPts val="1600"/>
              </a:spcBef>
              <a:spcAft>
                <a:spcPts val="0"/>
              </a:spcAft>
              <a:buSzPts val="1400"/>
              <a:buFont typeface="Catamaran"/>
              <a:buAutoNum type="alphaLcPeriod"/>
              <a:defRPr/>
            </a:lvl2pPr>
            <a:lvl3pPr marL="1371600" lvl="2" indent="-317500">
              <a:spcBef>
                <a:spcPts val="1600"/>
              </a:spcBef>
              <a:spcAft>
                <a:spcPts val="0"/>
              </a:spcAft>
              <a:buSzPts val="1400"/>
              <a:buFont typeface="Catamaran"/>
              <a:buAutoNum type="romanLcPeriod"/>
              <a:defRPr/>
            </a:lvl3pPr>
            <a:lvl4pPr marL="1828800" lvl="3" indent="-317500">
              <a:spcBef>
                <a:spcPts val="1600"/>
              </a:spcBef>
              <a:spcAft>
                <a:spcPts val="0"/>
              </a:spcAft>
              <a:buSzPts val="1400"/>
              <a:buFont typeface="Catamaran"/>
              <a:buAutoNum type="arabicPeriod"/>
              <a:defRPr/>
            </a:lvl4pPr>
            <a:lvl5pPr marL="2286000" lvl="4" indent="-317500">
              <a:spcBef>
                <a:spcPts val="1600"/>
              </a:spcBef>
              <a:spcAft>
                <a:spcPts val="0"/>
              </a:spcAft>
              <a:buSzPts val="1400"/>
              <a:buFont typeface="Catamaran"/>
              <a:buAutoNum type="alphaLcPeriod"/>
              <a:defRPr/>
            </a:lvl5pPr>
            <a:lvl6pPr marL="2743200" lvl="5" indent="-317500">
              <a:spcBef>
                <a:spcPts val="1600"/>
              </a:spcBef>
              <a:spcAft>
                <a:spcPts val="0"/>
              </a:spcAft>
              <a:buSzPts val="1400"/>
              <a:buFont typeface="Catamaran"/>
              <a:buAutoNum type="romanLcPeriod"/>
              <a:defRPr/>
            </a:lvl6pPr>
            <a:lvl7pPr marL="3200400" lvl="6" indent="-317500">
              <a:spcBef>
                <a:spcPts val="1600"/>
              </a:spcBef>
              <a:spcAft>
                <a:spcPts val="0"/>
              </a:spcAft>
              <a:buSzPts val="1400"/>
              <a:buFont typeface="Catamaran"/>
              <a:buAutoNum type="arabicPeriod"/>
              <a:defRPr/>
            </a:lvl7pPr>
            <a:lvl8pPr marL="3657600" lvl="7" indent="-317500">
              <a:spcBef>
                <a:spcPts val="1600"/>
              </a:spcBef>
              <a:spcAft>
                <a:spcPts val="0"/>
              </a:spcAft>
              <a:buSzPts val="1400"/>
              <a:buFont typeface="Catamaran"/>
              <a:buAutoNum type="alphaLcPeriod"/>
              <a:defRPr/>
            </a:lvl8pPr>
            <a:lvl9pPr marL="4114800" lvl="8" indent="-317500">
              <a:spcBef>
                <a:spcPts val="1600"/>
              </a:spcBef>
              <a:spcAft>
                <a:spcPts val="1600"/>
              </a:spcAft>
              <a:buSzPts val="1400"/>
              <a:buFont typeface="Catamaran"/>
              <a:buAutoNum type="romanLcPeriod"/>
              <a:defRPr/>
            </a:lvl9pPr>
          </a:lstStyle>
          <a:p>
            <a:endParaRPr/>
          </a:p>
        </p:txBody>
      </p:sp>
      <p:sp>
        <p:nvSpPr>
          <p:cNvPr id="24" name="Google Shape;24;p4"/>
          <p:cNvSpPr/>
          <p:nvPr/>
        </p:nvSpPr>
        <p:spPr>
          <a:xfrm>
            <a:off x="0"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 name="Google Shape;26;p4"/>
          <p:cNvGrpSpPr/>
          <p:nvPr/>
        </p:nvGrpSpPr>
        <p:grpSpPr>
          <a:xfrm rot="10800000" flipH="1">
            <a:off x="471488" y="-9532"/>
            <a:ext cx="8201025" cy="4752882"/>
            <a:chOff x="495300" y="390525"/>
            <a:chExt cx="8201025" cy="4990950"/>
          </a:xfrm>
        </p:grpSpPr>
        <p:grpSp>
          <p:nvGrpSpPr>
            <p:cNvPr id="27" name="Google Shape;27;p4"/>
            <p:cNvGrpSpPr/>
            <p:nvPr/>
          </p:nvGrpSpPr>
          <p:grpSpPr>
            <a:xfrm>
              <a:off x="495300" y="390525"/>
              <a:ext cx="8201025" cy="4105275"/>
              <a:chOff x="495300" y="542925"/>
              <a:chExt cx="8201025" cy="4105275"/>
            </a:xfrm>
          </p:grpSpPr>
          <p:sp>
            <p:nvSpPr>
              <p:cNvPr id="28" name="Google Shape;28;p4"/>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9" name="Google Shape;29;p4"/>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30" name="Google Shape;30;p4"/>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040B13"/>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mt="65000"/>
          </a:blip>
          <a:srcRect/>
          <a:stretch/>
        </p:blipFill>
        <p:spPr>
          <a:xfrm>
            <a:off x="-1" y="25"/>
            <a:ext cx="9144000" cy="5143443"/>
          </a:xfrm>
          <a:prstGeom prst="rect">
            <a:avLst/>
          </a:prstGeom>
          <a:noFill/>
          <a:ln>
            <a:noFill/>
          </a:ln>
        </p:spPr>
      </p:pic>
      <p:sp>
        <p:nvSpPr>
          <p:cNvPr id="46" name="Google Shape;46;p6"/>
          <p:cNvSpPr/>
          <p:nvPr/>
        </p:nvSpPr>
        <p:spPr>
          <a:xfrm>
            <a:off x="0"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solidFill>
                  <a:srgbClr val="040B1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8" name="Google Shape;48;p6"/>
          <p:cNvGrpSpPr/>
          <p:nvPr/>
        </p:nvGrpSpPr>
        <p:grpSpPr>
          <a:xfrm rot="10800000" flipH="1">
            <a:off x="471488" y="-9532"/>
            <a:ext cx="8201025" cy="4752882"/>
            <a:chOff x="495300" y="390525"/>
            <a:chExt cx="8201025" cy="4990950"/>
          </a:xfrm>
        </p:grpSpPr>
        <p:grpSp>
          <p:nvGrpSpPr>
            <p:cNvPr id="49" name="Google Shape;49;p6"/>
            <p:cNvGrpSpPr/>
            <p:nvPr/>
          </p:nvGrpSpPr>
          <p:grpSpPr>
            <a:xfrm>
              <a:off x="495300" y="390525"/>
              <a:ext cx="8201025" cy="4105275"/>
              <a:chOff x="495300" y="542925"/>
              <a:chExt cx="8201025" cy="4105275"/>
            </a:xfrm>
          </p:grpSpPr>
          <p:sp>
            <p:nvSpPr>
              <p:cNvPr id="50" name="Google Shape;50;p6"/>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51" name="Google Shape;51;p6"/>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52" name="Google Shape;52;p6"/>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body" idx="1"/>
          </p:nvPr>
        </p:nvSpPr>
        <p:spPr>
          <a:xfrm>
            <a:off x="711750" y="1389600"/>
            <a:ext cx="77175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5" name="Google Shape;55;p7"/>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7" name="Google Shape;57;p7"/>
          <p:cNvGrpSpPr/>
          <p:nvPr/>
        </p:nvGrpSpPr>
        <p:grpSpPr>
          <a:xfrm rot="10800000">
            <a:off x="476250" y="-9532"/>
            <a:ext cx="8201025" cy="4752882"/>
            <a:chOff x="495300" y="390525"/>
            <a:chExt cx="8201025" cy="4990950"/>
          </a:xfrm>
        </p:grpSpPr>
        <p:grpSp>
          <p:nvGrpSpPr>
            <p:cNvPr id="58" name="Google Shape;58;p7"/>
            <p:cNvGrpSpPr/>
            <p:nvPr/>
          </p:nvGrpSpPr>
          <p:grpSpPr>
            <a:xfrm>
              <a:off x="495300" y="390525"/>
              <a:ext cx="8201025" cy="4105275"/>
              <a:chOff x="495300" y="542925"/>
              <a:chExt cx="8201025" cy="4105275"/>
            </a:xfrm>
          </p:grpSpPr>
          <p:sp>
            <p:nvSpPr>
              <p:cNvPr id="59" name="Google Shape;59;p7"/>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60" name="Google Shape;60;p7"/>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61" name="Google Shape;61;p7"/>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713225" y="10767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7" name="Google Shape;67;p9"/>
          <p:cNvSpPr txBox="1">
            <a:spLocks noGrp="1"/>
          </p:cNvSpPr>
          <p:nvPr>
            <p:ph type="body" idx="2"/>
          </p:nvPr>
        </p:nvSpPr>
        <p:spPr>
          <a:xfrm>
            <a:off x="817325" y="19051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8" name="Google Shape;68;p9"/>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9" name="Google Shape;69;p9"/>
          <p:cNvGrpSpPr/>
          <p:nvPr/>
        </p:nvGrpSpPr>
        <p:grpSpPr>
          <a:xfrm>
            <a:off x="471488" y="390518"/>
            <a:ext cx="8201025" cy="4752882"/>
            <a:chOff x="495300" y="390525"/>
            <a:chExt cx="8201025" cy="4990950"/>
          </a:xfrm>
        </p:grpSpPr>
        <p:grpSp>
          <p:nvGrpSpPr>
            <p:cNvPr id="70" name="Google Shape;70;p9"/>
            <p:cNvGrpSpPr/>
            <p:nvPr/>
          </p:nvGrpSpPr>
          <p:grpSpPr>
            <a:xfrm>
              <a:off x="495300" y="390525"/>
              <a:ext cx="8201025" cy="4105275"/>
              <a:chOff x="495300" y="542925"/>
              <a:chExt cx="8201025" cy="4105275"/>
            </a:xfrm>
          </p:grpSpPr>
          <p:sp>
            <p:nvSpPr>
              <p:cNvPr id="71" name="Google Shape;71;p9"/>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72" name="Google Shape;72;p9"/>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73" name="Google Shape;73;p9"/>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6" name="Google Shape;7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77" name="Google Shape;77;p10"/>
          <p:cNvGrpSpPr/>
          <p:nvPr/>
        </p:nvGrpSpPr>
        <p:grpSpPr>
          <a:xfrm rot="10800000" flipH="1">
            <a:off x="471488" y="-9532"/>
            <a:ext cx="8201025" cy="4752882"/>
            <a:chOff x="495300" y="390525"/>
            <a:chExt cx="8201025" cy="4990950"/>
          </a:xfrm>
        </p:grpSpPr>
        <p:grpSp>
          <p:nvGrpSpPr>
            <p:cNvPr id="78" name="Google Shape;78;p10"/>
            <p:cNvGrpSpPr/>
            <p:nvPr/>
          </p:nvGrpSpPr>
          <p:grpSpPr>
            <a:xfrm>
              <a:off x="495300" y="390525"/>
              <a:ext cx="8201025" cy="4105275"/>
              <a:chOff x="495300" y="542925"/>
              <a:chExt cx="8201025" cy="4105275"/>
            </a:xfrm>
          </p:grpSpPr>
          <p:sp>
            <p:nvSpPr>
              <p:cNvPr id="79" name="Google Shape;79;p10"/>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80" name="Google Shape;80;p10"/>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81" name="Google Shape;81;p10"/>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
    <p:bg>
      <p:bgPr>
        <a:solidFill>
          <a:srgbClr val="040B13"/>
        </a:solidFill>
        <a:effectLst/>
      </p:bgPr>
    </p:bg>
    <p:spTree>
      <p:nvGrpSpPr>
        <p:cNvPr id="1" name="Shape 119"/>
        <p:cNvGrpSpPr/>
        <p:nvPr/>
      </p:nvGrpSpPr>
      <p:grpSpPr>
        <a:xfrm>
          <a:off x="0" y="0"/>
          <a:ext cx="0" cy="0"/>
          <a:chOff x="0" y="0"/>
          <a:chExt cx="0" cy="0"/>
        </a:xfrm>
      </p:grpSpPr>
      <p:pic>
        <p:nvPicPr>
          <p:cNvPr id="120" name="Google Shape;120;p15"/>
          <p:cNvPicPr preferRelativeResize="0"/>
          <p:nvPr/>
        </p:nvPicPr>
        <p:blipFill rotWithShape="1">
          <a:blip r:embed="rId2">
            <a:alphaModFix amt="35000"/>
          </a:blip>
          <a:srcRect/>
          <a:stretch/>
        </p:blipFill>
        <p:spPr>
          <a:xfrm flipH="1">
            <a:off x="-1" y="25"/>
            <a:ext cx="9144000" cy="5143443"/>
          </a:xfrm>
          <a:prstGeom prst="rect">
            <a:avLst/>
          </a:prstGeom>
          <a:noFill/>
          <a:ln>
            <a:noFill/>
          </a:ln>
        </p:spPr>
      </p:pic>
      <p:sp>
        <p:nvSpPr>
          <p:cNvPr id="121" name="Google Shape;121;p15"/>
          <p:cNvSpPr/>
          <p:nvPr/>
        </p:nvSpPr>
        <p:spPr>
          <a:xfrm flipH="1">
            <a:off x="2662163" y="419100"/>
            <a:ext cx="6486600" cy="541500"/>
          </a:xfrm>
          <a:prstGeom prst="rect">
            <a:avLst/>
          </a:prstGeom>
          <a:solidFill>
            <a:srgbClr val="FFD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rgbClr val="040B1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3" name="Google Shape;123;p15"/>
          <p:cNvGrpSpPr/>
          <p:nvPr/>
        </p:nvGrpSpPr>
        <p:grpSpPr>
          <a:xfrm rot="10800000">
            <a:off x="471488" y="-9532"/>
            <a:ext cx="8201025" cy="4752882"/>
            <a:chOff x="495300" y="390525"/>
            <a:chExt cx="8201025" cy="4990950"/>
          </a:xfrm>
        </p:grpSpPr>
        <p:grpSp>
          <p:nvGrpSpPr>
            <p:cNvPr id="124" name="Google Shape;124;p15"/>
            <p:cNvGrpSpPr/>
            <p:nvPr/>
          </p:nvGrpSpPr>
          <p:grpSpPr>
            <a:xfrm>
              <a:off x="495300" y="390525"/>
              <a:ext cx="8201025" cy="4105275"/>
              <a:chOff x="495300" y="542925"/>
              <a:chExt cx="8201025" cy="4105275"/>
            </a:xfrm>
          </p:grpSpPr>
          <p:sp>
            <p:nvSpPr>
              <p:cNvPr id="125" name="Google Shape;125;p15"/>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126" name="Google Shape;126;p15"/>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127" name="Google Shape;127;p15"/>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40B1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D809"/>
              </a:buClr>
              <a:buSzPts val="2800"/>
              <a:buFont typeface="Alata"/>
              <a:buNone/>
              <a:defRPr sz="2800">
                <a:solidFill>
                  <a:srgbClr val="FFD809"/>
                </a:solidFill>
                <a:latin typeface="Alata"/>
                <a:ea typeface="Alata"/>
                <a:cs typeface="Alata"/>
                <a:sym typeface="Alat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Chivo"/>
              <a:buChar char="●"/>
              <a:defRPr sz="1800">
                <a:solidFill>
                  <a:schemeClr val="lt1"/>
                </a:solidFill>
                <a:latin typeface="Chivo"/>
                <a:ea typeface="Chivo"/>
                <a:cs typeface="Chivo"/>
                <a:sym typeface="Chivo"/>
              </a:defRPr>
            </a:lvl1pPr>
            <a:lvl2pPr marL="914400" lvl="1"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2pPr>
            <a:lvl3pPr marL="1371600" lvl="2"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3pPr>
            <a:lvl4pPr marL="1828800" lvl="3"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4pPr>
            <a:lvl5pPr marL="2286000" lvl="4"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5pPr>
            <a:lvl6pPr marL="2743200" lvl="5"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6pPr>
            <a:lvl7pPr marL="3200400" lvl="6"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7pPr>
            <a:lvl8pPr marL="3657600" lvl="7" indent="-317500">
              <a:lnSpc>
                <a:spcPct val="115000"/>
              </a:lnSpc>
              <a:spcBef>
                <a:spcPts val="1600"/>
              </a:spcBef>
              <a:spcAft>
                <a:spcPts val="0"/>
              </a:spcAft>
              <a:buClr>
                <a:schemeClr val="lt1"/>
              </a:buClr>
              <a:buSzPts val="1400"/>
              <a:buFont typeface="Chivo"/>
              <a:buChar char="○"/>
              <a:defRPr>
                <a:solidFill>
                  <a:schemeClr val="lt1"/>
                </a:solidFill>
                <a:latin typeface="Chivo"/>
                <a:ea typeface="Chivo"/>
                <a:cs typeface="Chivo"/>
                <a:sym typeface="Chivo"/>
              </a:defRPr>
            </a:lvl8pPr>
            <a:lvl9pPr marL="4114800" lvl="8" indent="-317500">
              <a:lnSpc>
                <a:spcPct val="115000"/>
              </a:lnSpc>
              <a:spcBef>
                <a:spcPts val="1600"/>
              </a:spcBef>
              <a:spcAft>
                <a:spcPts val="1600"/>
              </a:spcAft>
              <a:buClr>
                <a:schemeClr val="lt1"/>
              </a:buClr>
              <a:buSzPts val="1400"/>
              <a:buFont typeface="Chivo"/>
              <a:buChar char="■"/>
              <a:defRPr>
                <a:solidFill>
                  <a:schemeClr val="lt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8" r:id="rId8"/>
    <p:sldLayoutId id="2147483661" r:id="rId9"/>
    <p:sldLayoutId id="2147483662"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3" name="Google Shape;233;p26"/>
          <p:cNvSpPr txBox="1">
            <a:spLocks noGrp="1"/>
          </p:cNvSpPr>
          <p:nvPr>
            <p:ph type="subTitle" idx="1"/>
          </p:nvPr>
        </p:nvSpPr>
        <p:spPr>
          <a:xfrm>
            <a:off x="789424" y="3643693"/>
            <a:ext cx="3657316" cy="621900"/>
          </a:xfrm>
          <a:prstGeom prst="rect">
            <a:avLst/>
          </a:prstGeom>
        </p:spPr>
        <p:txBody>
          <a:bodyPr spcFirstLastPara="1" wrap="square" lIns="91425" tIns="91425" rIns="91425" bIns="91425" anchor="ctr" anchorCtr="0">
            <a:noAutofit/>
          </a:bodyPr>
          <a:lstStyle/>
          <a:p>
            <a:pPr marL="0" lvl="0" indent="0"/>
            <a:r>
              <a:rPr lang="en-US" b="1" dirty="0"/>
              <a:t>Strategies to Maximize Profit</a:t>
            </a:r>
          </a:p>
          <a:p>
            <a:pPr marL="0" lvl="0" indent="0"/>
            <a:r>
              <a:rPr lang="en-US" sz="1200" dirty="0"/>
              <a:t>By Alexandra Wells</a:t>
            </a:r>
            <a:endParaRPr sz="1200" dirty="0"/>
          </a:p>
        </p:txBody>
      </p:sp>
      <p:pic>
        <p:nvPicPr>
          <p:cNvPr id="1026" name="Picture 2" descr="Lariat Rent-A-Car | Fictional Companies Wiki | Fandom">
            <a:extLst>
              <a:ext uri="{FF2B5EF4-FFF2-40B4-BE49-F238E27FC236}">
                <a16:creationId xmlns:a16="http://schemas.microsoft.com/office/drawing/2014/main" id="{E2C260F3-EBE3-2A4B-8E7A-3477E93130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426" y="1292519"/>
            <a:ext cx="4342500" cy="22233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6"/>
        <p:cNvGrpSpPr/>
        <p:nvPr/>
      </p:nvGrpSpPr>
      <p:grpSpPr>
        <a:xfrm>
          <a:off x="0" y="0"/>
          <a:ext cx="0" cy="0"/>
          <a:chOff x="0" y="0"/>
          <a:chExt cx="0" cy="0"/>
        </a:xfrm>
      </p:grpSpPr>
      <p:sp>
        <p:nvSpPr>
          <p:cNvPr id="1477" name="Google Shape;1477;p57"/>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RECOMMENDATIONS</a:t>
            </a:r>
            <a:endParaRPr dirty="0"/>
          </a:p>
        </p:txBody>
      </p:sp>
      <p:sp>
        <p:nvSpPr>
          <p:cNvPr id="1478" name="Google Shape;1478;p57"/>
          <p:cNvSpPr txBox="1">
            <a:spLocks noGrp="1"/>
          </p:cNvSpPr>
          <p:nvPr>
            <p:ph type="body" idx="1"/>
          </p:nvPr>
        </p:nvSpPr>
        <p:spPr>
          <a:xfrm>
            <a:off x="711750" y="1389600"/>
            <a:ext cx="7717500" cy="3179400"/>
          </a:xfrm>
          <a:prstGeom prst="rect">
            <a:avLst/>
          </a:prstGeom>
        </p:spPr>
        <p:txBody>
          <a:bodyPr spcFirstLastPara="1" wrap="square" lIns="91425" tIns="91425" rIns="91425" bIns="91425" anchor="t" anchorCtr="0">
            <a:noAutofit/>
          </a:bodyPr>
          <a:lstStyle/>
          <a:p>
            <a:pPr marL="0" lvl="0" indent="0">
              <a:buNone/>
            </a:pPr>
            <a:r>
              <a:rPr lang="en-US" dirty="0"/>
              <a:t>We recommend that the Company executes a combination of the strategies within their budget constraints. This would entail removing as many of the negative profiting cars across all branches and replacing them with the top five models. </a:t>
            </a:r>
          </a:p>
          <a:p>
            <a:pPr marL="0" lvl="0" indent="0">
              <a:buNone/>
            </a:pPr>
            <a:endParaRPr lang="en-US" dirty="0"/>
          </a:p>
          <a:p>
            <a:pPr marL="0" lvl="0" indent="0">
              <a:buNone/>
            </a:pPr>
            <a:endParaRPr lang="en-US" dirty="0"/>
          </a:p>
          <a:p>
            <a:pPr marL="0" lvl="0" indent="0">
              <a:buNone/>
            </a:pPr>
            <a:r>
              <a:rPr lang="en-US" dirty="0"/>
              <a:t>Commentary: “After our thorough analysis we believe that a combination of the aforementioned strategies would result in the Company’s profits increasing substantially. Recommended removing all negative profiting cars from all branches and replacing them with the top revenue generating models shown in the prior slides. We believe that the compound effect of these strategies would allow Lariat’s worst performing branches to excel and the Company would have a significantly improved business model. “</a:t>
            </a:r>
          </a:p>
          <a:p>
            <a:pPr marL="0" lv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4839675" y="2119948"/>
            <a:ext cx="3837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QUESTIONS?</a:t>
            </a:r>
            <a:endParaRPr dirty="0"/>
          </a:p>
        </p:txBody>
      </p:sp>
      <p:sp>
        <p:nvSpPr>
          <p:cNvPr id="262" name="Google Shape;262;p29"/>
          <p:cNvSpPr txBox="1">
            <a:spLocks noGrp="1"/>
          </p:cNvSpPr>
          <p:nvPr>
            <p:ph type="title" idx="2"/>
          </p:nvPr>
        </p:nvSpPr>
        <p:spPr>
          <a:xfrm>
            <a:off x="4839674" y="849275"/>
            <a:ext cx="3452555" cy="100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THANKS</a:t>
            </a:r>
            <a:endParaRPr dirty="0"/>
          </a:p>
        </p:txBody>
      </p:sp>
      <p:sp>
        <p:nvSpPr>
          <p:cNvPr id="263" name="Google Shape;263;p29"/>
          <p:cNvSpPr txBox="1">
            <a:spLocks noGrp="1"/>
          </p:cNvSpPr>
          <p:nvPr>
            <p:ph type="subTitle" idx="1"/>
          </p:nvPr>
        </p:nvSpPr>
        <p:spPr>
          <a:xfrm>
            <a:off x="4839675" y="3266548"/>
            <a:ext cx="3009000" cy="8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264" name="Google Shape;264;p29"/>
          <p:cNvPicPr preferRelativeResize="0"/>
          <p:nvPr/>
        </p:nvPicPr>
        <p:blipFill>
          <a:blip r:embed="rId3">
            <a:alphaModFix/>
          </a:blip>
          <a:stretch>
            <a:fillRect/>
          </a:stretch>
        </p:blipFill>
        <p:spPr>
          <a:xfrm>
            <a:off x="-626" y="0"/>
            <a:ext cx="4114796" cy="5143500"/>
          </a:xfrm>
          <a:prstGeom prst="rect">
            <a:avLst/>
          </a:prstGeom>
          <a:noFill/>
          <a:ln>
            <a:noFill/>
          </a:ln>
        </p:spPr>
      </p:pic>
      <p:grpSp>
        <p:nvGrpSpPr>
          <p:cNvPr id="265" name="Google Shape;265;p29"/>
          <p:cNvGrpSpPr/>
          <p:nvPr/>
        </p:nvGrpSpPr>
        <p:grpSpPr>
          <a:xfrm rot="10800000">
            <a:off x="471488" y="-9532"/>
            <a:ext cx="8201025" cy="4752882"/>
            <a:chOff x="495300" y="390525"/>
            <a:chExt cx="8201025" cy="4990950"/>
          </a:xfrm>
        </p:grpSpPr>
        <p:grpSp>
          <p:nvGrpSpPr>
            <p:cNvPr id="266" name="Google Shape;266;p29"/>
            <p:cNvGrpSpPr/>
            <p:nvPr/>
          </p:nvGrpSpPr>
          <p:grpSpPr>
            <a:xfrm>
              <a:off x="495300" y="390525"/>
              <a:ext cx="8201025" cy="4105275"/>
              <a:chOff x="495300" y="542925"/>
              <a:chExt cx="8201025" cy="4105275"/>
            </a:xfrm>
          </p:grpSpPr>
          <p:sp>
            <p:nvSpPr>
              <p:cNvPr id="267" name="Google Shape;267;p29"/>
              <p:cNvSpPr/>
              <p:nvPr/>
            </p:nvSpPr>
            <p:spPr>
              <a:xfrm>
                <a:off x="495300" y="542925"/>
                <a:ext cx="8201025" cy="4105275"/>
              </a:xfrm>
              <a:custGeom>
                <a:avLst/>
                <a:gdLst/>
                <a:ahLst/>
                <a:cxnLst/>
                <a:rect l="l" t="t" r="r" b="b"/>
                <a:pathLst>
                  <a:path w="328041" h="164211" extrusionOk="0">
                    <a:moveTo>
                      <a:pt x="0" y="54483"/>
                    </a:moveTo>
                    <a:lnTo>
                      <a:pt x="0" y="0"/>
                    </a:lnTo>
                    <a:lnTo>
                      <a:pt x="328041" y="0"/>
                    </a:lnTo>
                    <a:lnTo>
                      <a:pt x="328041" y="164211"/>
                    </a:lnTo>
                  </a:path>
                </a:pathLst>
              </a:custGeom>
              <a:noFill/>
              <a:ln w="19050" cap="flat" cmpd="sng">
                <a:solidFill>
                  <a:srgbClr val="FFD809"/>
                </a:solidFill>
                <a:prstDash val="solid"/>
                <a:round/>
                <a:headEnd type="none" w="med" len="med"/>
                <a:tailEnd type="none" w="med" len="med"/>
              </a:ln>
            </p:spPr>
          </p:sp>
          <p:cxnSp>
            <p:nvCxnSpPr>
              <p:cNvPr id="268" name="Google Shape;268;p29"/>
              <p:cNvCxnSpPr/>
              <p:nvPr/>
            </p:nvCxnSpPr>
            <p:spPr>
              <a:xfrm>
                <a:off x="495300" y="1853208"/>
                <a:ext cx="0" cy="981600"/>
              </a:xfrm>
              <a:prstGeom prst="straightConnector1">
                <a:avLst/>
              </a:prstGeom>
              <a:noFill/>
              <a:ln w="19050" cap="flat" cmpd="sng">
                <a:solidFill>
                  <a:srgbClr val="FFD809"/>
                </a:solidFill>
                <a:prstDash val="solid"/>
                <a:round/>
                <a:headEnd type="none" w="med" len="med"/>
                <a:tailEnd type="oval" w="med" len="med"/>
              </a:ln>
            </p:spPr>
          </p:cxnSp>
        </p:grpSp>
        <p:cxnSp>
          <p:nvCxnSpPr>
            <p:cNvPr id="269" name="Google Shape;269;p29"/>
            <p:cNvCxnSpPr/>
            <p:nvPr/>
          </p:nvCxnSpPr>
          <p:spPr>
            <a:xfrm>
              <a:off x="8696325" y="4486275"/>
              <a:ext cx="0" cy="895200"/>
            </a:xfrm>
            <a:prstGeom prst="straightConnector1">
              <a:avLst/>
            </a:prstGeom>
            <a:noFill/>
            <a:ln w="19050" cap="flat" cmpd="sng">
              <a:solidFill>
                <a:srgbClr val="FFD809"/>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39" name="Google Shape;239;p27"/>
          <p:cNvSpPr txBox="1">
            <a:spLocks noGrp="1"/>
          </p:cNvSpPr>
          <p:nvPr>
            <p:ph type="body" idx="1"/>
          </p:nvPr>
        </p:nvSpPr>
        <p:spPr>
          <a:xfrm>
            <a:off x="713100" y="1104850"/>
            <a:ext cx="7896510" cy="3416400"/>
          </a:xfrm>
          <a:prstGeom prst="rect">
            <a:avLst/>
          </a:prstGeom>
        </p:spPr>
        <p:txBody>
          <a:bodyPr spcFirstLastPara="1" wrap="square" lIns="91425" tIns="91425" rIns="91425" bIns="91425" anchor="t" anchorCtr="0">
            <a:noAutofit/>
          </a:bodyPr>
          <a:lstStyle/>
          <a:p>
            <a:pPr marL="0" lvl="0" indent="0">
              <a:lnSpc>
                <a:spcPct val="100000"/>
              </a:lnSpc>
              <a:buNone/>
            </a:pPr>
            <a:r>
              <a:rPr lang="en-US" sz="1600" b="1" dirty="0"/>
              <a:t>Business Objective: I</a:t>
            </a:r>
            <a:r>
              <a:rPr lang="en-US" sz="1600" dirty="0"/>
              <a:t>mprove Lariat’s business model by reducing the Company’s overall expenses to maximize profitability. </a:t>
            </a:r>
          </a:p>
          <a:p>
            <a:pPr marL="285750" lvl="0" indent="-285750">
              <a:lnSpc>
                <a:spcPct val="100000"/>
              </a:lnSpc>
              <a:buFont typeface="Arial" panose="020B0604020202020204" pitchFamily="34" charset="0"/>
              <a:buChar char="•"/>
            </a:pPr>
            <a:endParaRPr lang="en-US" sz="1600" b="1" dirty="0"/>
          </a:p>
          <a:p>
            <a:pPr marL="171450" lvl="0" indent="-171450">
              <a:lnSpc>
                <a:spcPct val="100000"/>
              </a:lnSpc>
              <a:buFont typeface="Arial" panose="020B0604020202020204" pitchFamily="34" charset="0"/>
              <a:buChar char="•"/>
            </a:pPr>
            <a:r>
              <a:rPr lang="en-US" sz="1600" b="1" dirty="0"/>
              <a:t>Strategy 1: </a:t>
            </a:r>
            <a:r>
              <a:rPr lang="en-US" sz="1600" dirty="0"/>
              <a:t>Identify negative and positive profit generating models, remove all negative profit generating models.  </a:t>
            </a:r>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r>
              <a:rPr lang="en-US" sz="1600" b="1" dirty="0"/>
              <a:t>Strategy 2: </a:t>
            </a:r>
            <a:r>
              <a:rPr lang="en-US" sz="1600" dirty="0"/>
              <a:t>Remove all negative profiting models from the bottom five profiting branches.</a:t>
            </a:r>
          </a:p>
          <a:p>
            <a:pPr marL="171450" lvl="0" indent="-171450">
              <a:lnSpc>
                <a:spcPct val="100000"/>
              </a:lnSpc>
              <a:buFont typeface="Arial" panose="020B0604020202020204" pitchFamily="34" charset="0"/>
              <a:buChar char="•"/>
            </a:pPr>
            <a:endParaRPr lang="en-US" sz="1600" dirty="0"/>
          </a:p>
          <a:p>
            <a:pPr marL="171450" indent="-171450">
              <a:lnSpc>
                <a:spcPct val="100000"/>
              </a:lnSpc>
              <a:buFont typeface="Arial" panose="020B0604020202020204" pitchFamily="34" charset="0"/>
              <a:buChar char="•"/>
            </a:pPr>
            <a:r>
              <a:rPr lang="en-US" sz="1600" b="1" dirty="0"/>
              <a:t>Strategy 3: </a:t>
            </a:r>
            <a:r>
              <a:rPr lang="en-US" sz="1600" dirty="0">
                <a:solidFill>
                  <a:schemeClr val="bg1"/>
                </a:solidFill>
                <a:latin typeface="Alata"/>
                <a:ea typeface="Alata"/>
                <a:cs typeface="Alata"/>
                <a:sym typeface="Alata"/>
              </a:rPr>
              <a:t>Determine the top five profit generating models and the bottom five profit generating models in Lariat’s fleet, then r</a:t>
            </a:r>
            <a:r>
              <a:rPr lang="en-US" sz="1600" dirty="0"/>
              <a:t>eplace the bottom five profit generating model with the top five profit generating models in Lariat’s fleet.</a:t>
            </a:r>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endParaRPr lang="en-US" sz="1600" dirty="0"/>
          </a:p>
          <a:p>
            <a:pPr marL="171450" lvl="0" indent="-171450">
              <a:lnSpc>
                <a:spcPct val="100000"/>
              </a:lnSpc>
              <a:buFont typeface="Arial" panose="020B0604020202020204" pitchFamily="34" charset="0"/>
              <a:buChar char="•"/>
            </a:pPr>
            <a:endParaRPr lang="en-US" sz="1600" dirty="0"/>
          </a:p>
          <a:p>
            <a:pPr marL="0" lvl="0" indent="0">
              <a:lnSpc>
                <a:spcPct val="100000"/>
              </a:lnSpc>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2"/>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OVERVIEW: LARIAT’S FLEET</a:t>
            </a:r>
            <a:endParaRPr dirty="0"/>
          </a:p>
        </p:txBody>
      </p:sp>
      <p:sp>
        <p:nvSpPr>
          <p:cNvPr id="1023" name="Google Shape;1023;p42"/>
          <p:cNvSpPr txBox="1">
            <a:spLocks noGrp="1"/>
          </p:cNvSpPr>
          <p:nvPr>
            <p:ph type="subTitle" idx="1"/>
          </p:nvPr>
        </p:nvSpPr>
        <p:spPr>
          <a:xfrm>
            <a:off x="667500" y="2810323"/>
            <a:ext cx="23145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BRANCHES</a:t>
            </a:r>
            <a:endParaRPr dirty="0"/>
          </a:p>
        </p:txBody>
      </p:sp>
      <p:sp>
        <p:nvSpPr>
          <p:cNvPr id="1025" name="Google Shape;1025;p42"/>
          <p:cNvSpPr txBox="1">
            <a:spLocks noGrp="1"/>
          </p:cNvSpPr>
          <p:nvPr>
            <p:ph type="subTitle" idx="3"/>
          </p:nvPr>
        </p:nvSpPr>
        <p:spPr>
          <a:xfrm>
            <a:off x="3416012" y="2810323"/>
            <a:ext cx="2311800" cy="5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CARS</a:t>
            </a:r>
            <a:endParaRPr dirty="0"/>
          </a:p>
        </p:txBody>
      </p:sp>
      <p:sp>
        <p:nvSpPr>
          <p:cNvPr id="1027" name="Google Shape;1027;p42"/>
          <p:cNvSpPr txBox="1">
            <a:spLocks noGrp="1"/>
          </p:cNvSpPr>
          <p:nvPr>
            <p:ph type="subTitle" idx="5"/>
          </p:nvPr>
        </p:nvSpPr>
        <p:spPr>
          <a:xfrm>
            <a:off x="6160386" y="3083776"/>
            <a:ext cx="2311800" cy="519000"/>
          </a:xfrm>
          <a:prstGeom prst="rect">
            <a:avLst/>
          </a:prstGeom>
        </p:spPr>
        <p:txBody>
          <a:bodyPr spcFirstLastPara="1" wrap="square" lIns="91425" tIns="91425" rIns="91425" bIns="91425" anchor="b" anchorCtr="0">
            <a:noAutofit/>
          </a:bodyPr>
          <a:lstStyle/>
          <a:p>
            <a:pPr marL="0" lvl="0" indent="0"/>
            <a:r>
              <a:rPr lang="en-US" dirty="0"/>
              <a:t>$32,207,481.36 </a:t>
            </a:r>
          </a:p>
          <a:p>
            <a:pPr marL="0" lvl="0" indent="0"/>
            <a:r>
              <a:rPr lang="en-US" dirty="0"/>
              <a:t>in Profit</a:t>
            </a:r>
          </a:p>
        </p:txBody>
      </p:sp>
      <p:cxnSp>
        <p:nvCxnSpPr>
          <p:cNvPr id="1029" name="Google Shape;1029;p42"/>
          <p:cNvCxnSpPr/>
          <p:nvPr/>
        </p:nvCxnSpPr>
        <p:spPr>
          <a:xfrm rot="10800000">
            <a:off x="1806119" y="1940084"/>
            <a:ext cx="0" cy="362100"/>
          </a:xfrm>
          <a:prstGeom prst="straightConnector1">
            <a:avLst/>
          </a:prstGeom>
          <a:noFill/>
          <a:ln w="19050" cap="flat" cmpd="sng">
            <a:solidFill>
              <a:srgbClr val="FFFFFF"/>
            </a:solidFill>
            <a:prstDash val="solid"/>
            <a:round/>
            <a:headEnd type="none" w="med" len="med"/>
            <a:tailEnd type="none" w="med" len="med"/>
          </a:ln>
        </p:spPr>
      </p:cxnSp>
      <p:grpSp>
        <p:nvGrpSpPr>
          <p:cNvPr id="1030" name="Google Shape;1030;p42"/>
          <p:cNvGrpSpPr/>
          <p:nvPr/>
        </p:nvGrpSpPr>
        <p:grpSpPr>
          <a:xfrm>
            <a:off x="1272300" y="1600556"/>
            <a:ext cx="1104900" cy="1126636"/>
            <a:chOff x="1276350" y="1495425"/>
            <a:chExt cx="1104900" cy="1126636"/>
          </a:xfrm>
        </p:grpSpPr>
        <p:sp>
          <p:nvSpPr>
            <p:cNvPr id="1034" name="Google Shape;1034;p42"/>
            <p:cNvSpPr/>
            <p:nvPr/>
          </p:nvSpPr>
          <p:spPr>
            <a:xfrm>
              <a:off x="1826833" y="2598840"/>
              <a:ext cx="23221" cy="23221"/>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35" name="Google Shape;1035;p42"/>
            <p:cNvSpPr txBox="1"/>
            <p:nvPr/>
          </p:nvSpPr>
          <p:spPr>
            <a:xfrm>
              <a:off x="1276350" y="1495425"/>
              <a:ext cx="1104900" cy="3048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50</a:t>
              </a:r>
              <a:endParaRPr sz="2000" b="1" dirty="0">
                <a:solidFill>
                  <a:srgbClr val="040B13"/>
                </a:solidFill>
                <a:latin typeface="Alata"/>
                <a:ea typeface="Alata"/>
                <a:cs typeface="Alata"/>
                <a:sym typeface="Alata"/>
              </a:endParaRPr>
            </a:p>
          </p:txBody>
        </p:sp>
      </p:grpSp>
      <p:cxnSp>
        <p:nvCxnSpPr>
          <p:cNvPr id="1036" name="Google Shape;1036;p42"/>
          <p:cNvCxnSpPr/>
          <p:nvPr/>
        </p:nvCxnSpPr>
        <p:spPr>
          <a:xfrm rot="10800000">
            <a:off x="4572000" y="1933425"/>
            <a:ext cx="0" cy="362100"/>
          </a:xfrm>
          <a:prstGeom prst="straightConnector1">
            <a:avLst/>
          </a:prstGeom>
          <a:noFill/>
          <a:ln w="19050" cap="flat" cmpd="sng">
            <a:solidFill>
              <a:srgbClr val="999999"/>
            </a:solidFill>
            <a:prstDash val="solid"/>
            <a:round/>
            <a:headEnd type="none" w="med" len="med"/>
            <a:tailEnd type="none" w="med" len="med"/>
          </a:ln>
        </p:spPr>
      </p:cxnSp>
      <p:sp>
        <p:nvSpPr>
          <p:cNvPr id="1039" name="Google Shape;1039;p42"/>
          <p:cNvSpPr txBox="1"/>
          <p:nvPr/>
        </p:nvSpPr>
        <p:spPr>
          <a:xfrm>
            <a:off x="4013955" y="1600556"/>
            <a:ext cx="1104900" cy="304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32,200</a:t>
            </a:r>
            <a:endParaRPr sz="2000" b="1" dirty="0">
              <a:solidFill>
                <a:srgbClr val="040B13"/>
              </a:solidFill>
              <a:latin typeface="Alata"/>
              <a:ea typeface="Alata"/>
              <a:cs typeface="Alata"/>
              <a:sym typeface="Alata"/>
            </a:endParaRPr>
          </a:p>
        </p:txBody>
      </p:sp>
      <p:cxnSp>
        <p:nvCxnSpPr>
          <p:cNvPr id="1040" name="Google Shape;1040;p42"/>
          <p:cNvCxnSpPr/>
          <p:nvPr/>
        </p:nvCxnSpPr>
        <p:spPr>
          <a:xfrm rot="10800000">
            <a:off x="7315200" y="1933425"/>
            <a:ext cx="0" cy="362100"/>
          </a:xfrm>
          <a:prstGeom prst="straightConnector1">
            <a:avLst/>
          </a:prstGeom>
          <a:noFill/>
          <a:ln w="19050" cap="flat" cmpd="sng">
            <a:solidFill>
              <a:srgbClr val="FFD809"/>
            </a:solidFill>
            <a:prstDash val="solid"/>
            <a:round/>
            <a:headEnd type="none" w="med" len="med"/>
            <a:tailEnd type="none" w="med" len="med"/>
          </a:ln>
        </p:spPr>
      </p:cxnSp>
      <p:sp>
        <p:nvSpPr>
          <p:cNvPr id="1047" name="Google Shape;1047;p42"/>
          <p:cNvSpPr txBox="1"/>
          <p:nvPr/>
        </p:nvSpPr>
        <p:spPr>
          <a:xfrm>
            <a:off x="6761311" y="1569803"/>
            <a:ext cx="1104900" cy="304800"/>
          </a:xfrm>
          <a:prstGeom prst="rect">
            <a:avLst/>
          </a:prstGeom>
          <a:solidFill>
            <a:srgbClr val="FFD80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040B13"/>
                </a:solidFill>
                <a:latin typeface="Alata"/>
                <a:ea typeface="Alata"/>
                <a:cs typeface="Alata"/>
                <a:sym typeface="Alata"/>
              </a:rPr>
              <a:t>12,950</a:t>
            </a:r>
            <a:endParaRPr sz="2000" b="1">
              <a:solidFill>
                <a:srgbClr val="040B13"/>
              </a:solidFill>
              <a:latin typeface="Alata"/>
              <a:ea typeface="Alata"/>
              <a:cs typeface="Alata"/>
              <a:sym typeface="Alata"/>
            </a:endParaRPr>
          </a:p>
        </p:txBody>
      </p:sp>
      <p:sp>
        <p:nvSpPr>
          <p:cNvPr id="33" name="Rectangle 32" descr="Store">
            <a:extLst>
              <a:ext uri="{FF2B5EF4-FFF2-40B4-BE49-F238E27FC236}">
                <a16:creationId xmlns:a16="http://schemas.microsoft.com/office/drawing/2014/main" id="{5B5CB8C9-B624-5A4A-A7F4-C524B0772222}"/>
              </a:ext>
            </a:extLst>
          </p:cNvPr>
          <p:cNvSpPr/>
          <p:nvPr/>
        </p:nvSpPr>
        <p:spPr>
          <a:xfrm>
            <a:off x="1442114" y="2253473"/>
            <a:ext cx="590957" cy="556850"/>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grpSp>
        <p:nvGrpSpPr>
          <p:cNvPr id="39" name="Google Shape;9975;p68">
            <a:extLst>
              <a:ext uri="{FF2B5EF4-FFF2-40B4-BE49-F238E27FC236}">
                <a16:creationId xmlns:a16="http://schemas.microsoft.com/office/drawing/2014/main" id="{047E05E5-A267-E74C-87BF-ADE6EA8FE940}"/>
              </a:ext>
            </a:extLst>
          </p:cNvPr>
          <p:cNvGrpSpPr/>
          <p:nvPr/>
        </p:nvGrpSpPr>
        <p:grpSpPr>
          <a:xfrm>
            <a:off x="4301475" y="2322253"/>
            <a:ext cx="532948" cy="499475"/>
            <a:chOff x="1487200" y="4421025"/>
            <a:chExt cx="483125" cy="439750"/>
          </a:xfrm>
          <a:solidFill>
            <a:schemeClr val="accent4"/>
          </a:solidFill>
        </p:grpSpPr>
        <p:sp>
          <p:nvSpPr>
            <p:cNvPr id="40" name="Google Shape;9976;p68">
              <a:extLst>
                <a:ext uri="{FF2B5EF4-FFF2-40B4-BE49-F238E27FC236}">
                  <a16:creationId xmlns:a16="http://schemas.microsoft.com/office/drawing/2014/main" id="{5BD2B4EF-CDD9-7F46-94B4-5D4C82FB9E16}"/>
                </a:ext>
              </a:extLst>
            </p:cNvPr>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9977;p68">
              <a:extLst>
                <a:ext uri="{FF2B5EF4-FFF2-40B4-BE49-F238E27FC236}">
                  <a16:creationId xmlns:a16="http://schemas.microsoft.com/office/drawing/2014/main" id="{4A3E8A13-CACF-2042-A7AA-DEE6BDD9B414}"/>
                </a:ext>
              </a:extLst>
            </p:cNvPr>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9978;p68">
              <a:extLst>
                <a:ext uri="{FF2B5EF4-FFF2-40B4-BE49-F238E27FC236}">
                  <a16:creationId xmlns:a16="http://schemas.microsoft.com/office/drawing/2014/main" id="{B963E1A9-D640-B045-9333-93A509A57CC3}"/>
                </a:ext>
              </a:extLst>
            </p:cNvPr>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9979;p68">
              <a:extLst>
                <a:ext uri="{FF2B5EF4-FFF2-40B4-BE49-F238E27FC236}">
                  <a16:creationId xmlns:a16="http://schemas.microsoft.com/office/drawing/2014/main" id="{6C30D6C5-C8B5-104E-BF9A-E273C2A3E388}"/>
                </a:ext>
              </a:extLst>
            </p:cNvPr>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7" name="Google Shape;10325;p70">
            <a:extLst>
              <a:ext uri="{FF2B5EF4-FFF2-40B4-BE49-F238E27FC236}">
                <a16:creationId xmlns:a16="http://schemas.microsoft.com/office/drawing/2014/main" id="{8247FA2E-DAC4-A945-B9E5-CB6DF7C14260}"/>
              </a:ext>
            </a:extLst>
          </p:cNvPr>
          <p:cNvGrpSpPr/>
          <p:nvPr/>
        </p:nvGrpSpPr>
        <p:grpSpPr>
          <a:xfrm>
            <a:off x="7047287" y="2335075"/>
            <a:ext cx="532948" cy="518999"/>
            <a:chOff x="-65131525" y="1914325"/>
            <a:chExt cx="316650" cy="316625"/>
          </a:xfrm>
          <a:solidFill>
            <a:schemeClr val="accent2"/>
          </a:solidFill>
        </p:grpSpPr>
        <p:sp>
          <p:nvSpPr>
            <p:cNvPr id="58" name="Google Shape;10326;p70">
              <a:extLst>
                <a:ext uri="{FF2B5EF4-FFF2-40B4-BE49-F238E27FC236}">
                  <a16:creationId xmlns:a16="http://schemas.microsoft.com/office/drawing/2014/main" id="{B33CF371-6571-2549-9EBD-1E4214E14F87}"/>
                </a:ext>
              </a:extLst>
            </p:cNvPr>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327;p70">
              <a:extLst>
                <a:ext uri="{FF2B5EF4-FFF2-40B4-BE49-F238E27FC236}">
                  <a16:creationId xmlns:a16="http://schemas.microsoft.com/office/drawing/2014/main" id="{ECEFD3F3-BF9F-084F-AF44-6844C7574BCA}"/>
                </a:ext>
              </a:extLst>
            </p:cNvPr>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44"/>
          <p:cNvSpPr txBox="1">
            <a:spLocks noGrp="1"/>
          </p:cNvSpPr>
          <p:nvPr>
            <p:ph type="title"/>
          </p:nvPr>
        </p:nvSpPr>
        <p:spPr>
          <a:xfrm flipH="1">
            <a:off x="718038" y="387875"/>
            <a:ext cx="7717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STRATEGY 1: ANALYSIS</a:t>
            </a:r>
            <a:endParaRPr dirty="0"/>
          </a:p>
        </p:txBody>
      </p:sp>
      <p:sp>
        <p:nvSpPr>
          <p:cNvPr id="1071" name="Google Shape;1071;p44"/>
          <p:cNvSpPr txBox="1"/>
          <p:nvPr/>
        </p:nvSpPr>
        <p:spPr>
          <a:xfrm>
            <a:off x="713225" y="4142450"/>
            <a:ext cx="3820800" cy="461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i="1" dirty="0">
                <a:solidFill>
                  <a:schemeClr val="lt1"/>
                </a:solidFill>
                <a:latin typeface="Chivo"/>
                <a:ea typeface="Chivo"/>
                <a:cs typeface="Chivo"/>
                <a:sym typeface="Chivo"/>
              </a:rPr>
              <a:t>Source: </a:t>
            </a:r>
            <a:endParaRPr sz="1000" i="1" dirty="0">
              <a:solidFill>
                <a:schemeClr val="lt1"/>
              </a:solidFill>
              <a:latin typeface="Chivo"/>
              <a:ea typeface="Chivo"/>
              <a:cs typeface="Chivo"/>
              <a:sym typeface="Chivo"/>
            </a:endParaRPr>
          </a:p>
        </p:txBody>
      </p:sp>
      <p:sp>
        <p:nvSpPr>
          <p:cNvPr id="1072" name="Google Shape;1072;p44"/>
          <p:cNvSpPr txBox="1"/>
          <p:nvPr/>
        </p:nvSpPr>
        <p:spPr>
          <a:xfrm>
            <a:off x="5707564" y="1906078"/>
            <a:ext cx="2149896" cy="572700"/>
          </a:xfrm>
          <a:prstGeom prst="rect">
            <a:avLst/>
          </a:prstGeom>
          <a:noFill/>
          <a:ln>
            <a:noFill/>
          </a:ln>
        </p:spPr>
        <p:txBody>
          <a:bodyPr spcFirstLastPara="1" wrap="square" lIns="91425" tIns="91425" rIns="91425" bIns="91425" anchor="t" anchorCtr="0">
            <a:noAutofit/>
          </a:bodyPr>
          <a:lstStyle/>
          <a:p>
            <a:pPr lvl="0">
              <a:spcAft>
                <a:spcPts val="1600"/>
              </a:spcAft>
            </a:pPr>
            <a:r>
              <a:rPr lang="en-US" dirty="0">
                <a:solidFill>
                  <a:schemeClr val="lt1"/>
                </a:solidFill>
                <a:latin typeface="Chivo"/>
                <a:ea typeface="Chivo"/>
                <a:cs typeface="Chivo"/>
                <a:sym typeface="Chivo"/>
              </a:rPr>
              <a:t>91% (3,656 models)</a:t>
            </a:r>
          </a:p>
          <a:p>
            <a:pPr lvl="0">
              <a:spcAft>
                <a:spcPts val="1600"/>
              </a:spcAft>
            </a:pPr>
            <a:endParaRPr lang="en-US" dirty="0">
              <a:solidFill>
                <a:schemeClr val="lt1"/>
              </a:solidFill>
              <a:latin typeface="Chivo"/>
              <a:ea typeface="Chivo"/>
              <a:cs typeface="Chivo"/>
              <a:sym typeface="Chivo"/>
            </a:endParaRPr>
          </a:p>
        </p:txBody>
      </p:sp>
      <p:sp>
        <p:nvSpPr>
          <p:cNvPr id="1073" name="Google Shape;1073;p44"/>
          <p:cNvSpPr txBox="1"/>
          <p:nvPr/>
        </p:nvSpPr>
        <p:spPr>
          <a:xfrm>
            <a:off x="4065625" y="987363"/>
            <a:ext cx="4754178" cy="309300"/>
          </a:xfrm>
          <a:prstGeom prst="rect">
            <a:avLst/>
          </a:prstGeom>
          <a:noFill/>
          <a:ln>
            <a:noFill/>
          </a:ln>
        </p:spPr>
        <p:txBody>
          <a:bodyPr spcFirstLastPara="1" wrap="square" lIns="91425" tIns="91425" rIns="91425" bIns="91425" anchor="ctr" anchorCtr="0">
            <a:noAutofit/>
          </a:bodyPr>
          <a:lstStyle/>
          <a:p>
            <a:pPr lvl="0"/>
            <a:endParaRPr sz="1800" b="1" dirty="0">
              <a:solidFill>
                <a:srgbClr val="FFD809"/>
              </a:solidFill>
              <a:latin typeface="Alata"/>
              <a:ea typeface="Alata"/>
              <a:cs typeface="Alata"/>
              <a:sym typeface="Alata"/>
            </a:endParaRPr>
          </a:p>
        </p:txBody>
      </p:sp>
      <p:sp>
        <p:nvSpPr>
          <p:cNvPr id="1074" name="Google Shape;1074;p44"/>
          <p:cNvSpPr txBox="1"/>
          <p:nvPr/>
        </p:nvSpPr>
        <p:spPr>
          <a:xfrm>
            <a:off x="5707564" y="3398264"/>
            <a:ext cx="1990408" cy="572700"/>
          </a:xfrm>
          <a:prstGeom prst="rect">
            <a:avLst/>
          </a:prstGeom>
          <a:noFill/>
          <a:ln>
            <a:noFill/>
          </a:ln>
        </p:spPr>
        <p:txBody>
          <a:bodyPr spcFirstLastPara="1" wrap="square" lIns="91425" tIns="91425" rIns="91425" bIns="91425" anchor="t" anchorCtr="0">
            <a:noAutofit/>
          </a:bodyPr>
          <a:lstStyle/>
          <a:p>
            <a:pPr lvl="0">
              <a:spcAft>
                <a:spcPts val="1600"/>
              </a:spcAft>
            </a:pPr>
            <a:r>
              <a:rPr lang="en-US" dirty="0">
                <a:solidFill>
                  <a:schemeClr val="lt1"/>
                </a:solidFill>
                <a:latin typeface="Chivo"/>
                <a:ea typeface="Chivo"/>
                <a:cs typeface="Chivo"/>
                <a:sym typeface="Chivo"/>
              </a:rPr>
              <a:t>9% (344 models)</a:t>
            </a:r>
          </a:p>
          <a:p>
            <a:pPr lvl="0">
              <a:spcAft>
                <a:spcPts val="1600"/>
              </a:spcAft>
            </a:pPr>
            <a:endParaRPr lang="en-US" dirty="0">
              <a:solidFill>
                <a:schemeClr val="lt1"/>
              </a:solidFill>
              <a:latin typeface="Chivo"/>
              <a:ea typeface="Chivo"/>
              <a:cs typeface="Chivo"/>
              <a:sym typeface="Chivo"/>
            </a:endParaRPr>
          </a:p>
        </p:txBody>
      </p:sp>
      <p:sp>
        <p:nvSpPr>
          <p:cNvPr id="1075" name="Google Shape;1075;p44"/>
          <p:cNvSpPr txBox="1"/>
          <p:nvPr/>
        </p:nvSpPr>
        <p:spPr>
          <a:xfrm>
            <a:off x="5343778" y="3193045"/>
            <a:ext cx="3241804" cy="309300"/>
          </a:xfrm>
          <a:prstGeom prst="rect">
            <a:avLst/>
          </a:prstGeom>
          <a:noFill/>
          <a:ln>
            <a:noFill/>
          </a:ln>
        </p:spPr>
        <p:txBody>
          <a:bodyPr spcFirstLastPara="1" wrap="square" lIns="91425" tIns="91425" rIns="91425" bIns="91425" anchor="ctr" anchorCtr="0">
            <a:noAutofit/>
          </a:bodyPr>
          <a:lstStyle/>
          <a:p>
            <a:pPr lvl="0"/>
            <a:r>
              <a:rPr lang="en-US" sz="1800" b="1" dirty="0">
                <a:solidFill>
                  <a:srgbClr val="FFD809"/>
                </a:solidFill>
                <a:latin typeface="Alata"/>
                <a:ea typeface="Alata"/>
                <a:cs typeface="Alata"/>
                <a:sym typeface="Alata"/>
              </a:rPr>
              <a:t>NEGATIVE PROFIT GENERATING MODELS</a:t>
            </a:r>
          </a:p>
          <a:p>
            <a:pPr lvl="0"/>
            <a:endParaRPr lang="en-US" sz="1800" b="1" dirty="0">
              <a:solidFill>
                <a:srgbClr val="FFD809"/>
              </a:solidFill>
              <a:latin typeface="Alata"/>
              <a:ea typeface="Alata"/>
              <a:cs typeface="Alata"/>
              <a:sym typeface="Alata"/>
            </a:endParaRPr>
          </a:p>
        </p:txBody>
      </p:sp>
      <p:sp>
        <p:nvSpPr>
          <p:cNvPr id="1077" name="Google Shape;1077;p44"/>
          <p:cNvSpPr txBox="1"/>
          <p:nvPr/>
        </p:nvSpPr>
        <p:spPr>
          <a:xfrm>
            <a:off x="5306786" y="1441979"/>
            <a:ext cx="3432603" cy="8315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PROFIT GENERATING MODELS</a:t>
            </a:r>
            <a:endParaRPr sz="1800" b="1" dirty="0">
              <a:solidFill>
                <a:srgbClr val="FFD809"/>
              </a:solidFill>
              <a:latin typeface="Alata"/>
              <a:ea typeface="Alata"/>
              <a:cs typeface="Alata"/>
              <a:sym typeface="Alata"/>
            </a:endParaRPr>
          </a:p>
        </p:txBody>
      </p:sp>
      <p:sp>
        <p:nvSpPr>
          <p:cNvPr id="1080" name="Google Shape;1080;p44"/>
          <p:cNvSpPr txBox="1"/>
          <p:nvPr/>
        </p:nvSpPr>
        <p:spPr>
          <a:xfrm>
            <a:off x="4490794" y="1651268"/>
            <a:ext cx="780900" cy="419100"/>
          </a:xfrm>
          <a:prstGeom prst="rect">
            <a:avLst/>
          </a:prstGeom>
          <a:solidFill>
            <a:srgbClr val="FFD80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91%</a:t>
            </a:r>
            <a:endParaRPr sz="2000" b="1" dirty="0">
              <a:solidFill>
                <a:srgbClr val="040B13"/>
              </a:solidFill>
              <a:latin typeface="Alata"/>
              <a:ea typeface="Alata"/>
              <a:cs typeface="Alata"/>
              <a:sym typeface="Alata"/>
            </a:endParaRPr>
          </a:p>
        </p:txBody>
      </p:sp>
      <p:sp>
        <p:nvSpPr>
          <p:cNvPr id="1081" name="Google Shape;1081;p44"/>
          <p:cNvSpPr txBox="1"/>
          <p:nvPr/>
        </p:nvSpPr>
        <p:spPr>
          <a:xfrm>
            <a:off x="4498317" y="2983495"/>
            <a:ext cx="780900" cy="419100"/>
          </a:xfrm>
          <a:prstGeom prst="rect">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rgbClr val="040B13"/>
                </a:solidFill>
                <a:latin typeface="Alata"/>
                <a:ea typeface="Alata"/>
                <a:cs typeface="Alata"/>
                <a:sym typeface="Alata"/>
              </a:rPr>
              <a:t>9%</a:t>
            </a:r>
            <a:endParaRPr sz="2000" b="1" dirty="0">
              <a:solidFill>
                <a:srgbClr val="040B13"/>
              </a:solidFill>
              <a:latin typeface="Alata"/>
              <a:ea typeface="Alata"/>
              <a:cs typeface="Alata"/>
              <a:sym typeface="Alata"/>
            </a:endParaRPr>
          </a:p>
        </p:txBody>
      </p:sp>
      <p:graphicFrame>
        <p:nvGraphicFramePr>
          <p:cNvPr id="18" name="Content Placeholder 3">
            <a:extLst>
              <a:ext uri="{FF2B5EF4-FFF2-40B4-BE49-F238E27FC236}">
                <a16:creationId xmlns:a16="http://schemas.microsoft.com/office/drawing/2014/main" id="{C42FDDE6-3332-964B-944E-7EE225B58E23}"/>
              </a:ext>
            </a:extLst>
          </p:cNvPr>
          <p:cNvGraphicFramePr>
            <a:graphicFrameLocks/>
          </p:cNvGraphicFramePr>
          <p:nvPr>
            <p:extLst>
              <p:ext uri="{D42A27DB-BD31-4B8C-83A1-F6EECF244321}">
                <p14:modId xmlns:p14="http://schemas.microsoft.com/office/powerpoint/2010/main" val="2596394583"/>
              </p:ext>
            </p:extLst>
          </p:nvPr>
        </p:nvGraphicFramePr>
        <p:xfrm>
          <a:off x="558418" y="1073889"/>
          <a:ext cx="3432604" cy="31481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8" name="Google Shape;1058;p43"/>
          <p:cNvSpPr txBox="1"/>
          <p:nvPr/>
        </p:nvSpPr>
        <p:spPr>
          <a:xfrm>
            <a:off x="759997" y="2814452"/>
            <a:ext cx="2770012" cy="10687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Strategy Outcome:</a:t>
            </a:r>
          </a:p>
          <a:p>
            <a:pPr marL="0" lvl="0" indent="0" algn="l" rtl="0">
              <a:spcBef>
                <a:spcPts val="0"/>
              </a:spcBef>
              <a:spcAft>
                <a:spcPts val="0"/>
              </a:spcAft>
              <a:buNone/>
            </a:pPr>
            <a:endParaRPr lang="en" sz="200" b="1" dirty="0">
              <a:solidFill>
                <a:srgbClr val="FFD809"/>
              </a:solidFill>
              <a:latin typeface="Alata"/>
              <a:ea typeface="Alata"/>
              <a:cs typeface="Alata"/>
              <a:sym typeface="Alata"/>
            </a:endParaRPr>
          </a:p>
          <a:p>
            <a:pPr marL="0" lvl="0" indent="0" algn="l" rtl="0">
              <a:spcBef>
                <a:spcPts val="0"/>
              </a:spcBef>
              <a:spcAft>
                <a:spcPts val="0"/>
              </a:spcAft>
              <a:buNone/>
            </a:pPr>
            <a:r>
              <a:rPr lang="en" b="1" dirty="0">
                <a:solidFill>
                  <a:schemeClr val="bg1"/>
                </a:solidFill>
                <a:latin typeface="Alata"/>
                <a:ea typeface="Alata"/>
                <a:cs typeface="Alata"/>
                <a:sym typeface="Alata"/>
              </a:rPr>
              <a:t>Lariat’s overall profit increased by 1.60% (+$515,463.40)</a:t>
            </a:r>
          </a:p>
          <a:p>
            <a:pPr marL="0" lvl="0" indent="0" algn="l" rtl="0">
              <a:spcBef>
                <a:spcPts val="0"/>
              </a:spcBef>
              <a:spcAft>
                <a:spcPts val="0"/>
              </a:spcAft>
              <a:buNone/>
            </a:pPr>
            <a:endParaRPr sz="1800" b="1" dirty="0">
              <a:solidFill>
                <a:srgbClr val="FFD809"/>
              </a:solidFill>
              <a:latin typeface="Alata"/>
              <a:ea typeface="Alata"/>
              <a:cs typeface="Alata"/>
              <a:sym typeface="Alata"/>
            </a:endParaRPr>
          </a:p>
        </p:txBody>
      </p:sp>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4266338" y="4294828"/>
            <a:ext cx="3820800" cy="461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00" i="1" dirty="0">
                <a:solidFill>
                  <a:schemeClr val="lt1"/>
                </a:solidFill>
                <a:latin typeface="Chivo"/>
                <a:ea typeface="Chivo"/>
                <a:cs typeface="Chivo"/>
                <a:sym typeface="Chivo"/>
              </a:rPr>
              <a:t>Source:</a:t>
            </a:r>
            <a:endParaRPr sz="1000" i="1" dirty="0">
              <a:solidFill>
                <a:schemeClr val="lt1"/>
              </a:solidFill>
              <a:latin typeface="Chivo"/>
              <a:ea typeface="Chivo"/>
              <a:cs typeface="Chivo"/>
              <a:sym typeface="Chivo"/>
            </a:endParaRP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1: EXECUTED</a:t>
            </a:r>
            <a:endParaRPr dirty="0"/>
          </a:p>
        </p:txBody>
      </p:sp>
      <p:graphicFrame>
        <p:nvGraphicFramePr>
          <p:cNvPr id="15" name="Chart 14">
            <a:extLst>
              <a:ext uri="{FF2B5EF4-FFF2-40B4-BE49-F238E27FC236}">
                <a16:creationId xmlns:a16="http://schemas.microsoft.com/office/drawing/2014/main" id="{60CE27ED-94ED-DC4A-BF20-DC3FCA1B5CC9}"/>
              </a:ext>
            </a:extLst>
          </p:cNvPr>
          <p:cNvGraphicFramePr>
            <a:graphicFrameLocks/>
          </p:cNvGraphicFramePr>
          <p:nvPr>
            <p:extLst>
              <p:ext uri="{D42A27DB-BD31-4B8C-83A1-F6EECF244321}">
                <p14:modId xmlns:p14="http://schemas.microsoft.com/office/powerpoint/2010/main" val="2128959066"/>
              </p:ext>
            </p:extLst>
          </p:nvPr>
        </p:nvGraphicFramePr>
        <p:xfrm>
          <a:off x="4049256" y="1164746"/>
          <a:ext cx="4334747" cy="3299412"/>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080154" y="1488450"/>
            <a:ext cx="937334" cy="1217172"/>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070633" y="1963679"/>
            <a:ext cx="606844"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1.6</a:t>
            </a:r>
            <a:r>
              <a:rPr lang="en-US" sz="1200" b="1" dirty="0">
                <a:solidFill>
                  <a:schemeClr val="accent6"/>
                </a:solidFill>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477601" cy="1169551"/>
          </a:xfrm>
          <a:prstGeom prst="rect">
            <a:avLst/>
          </a:prstGeom>
          <a:noFill/>
        </p:spPr>
        <p:txBody>
          <a:bodyPr wrap="square" rtlCol="0">
            <a:spAutoFit/>
          </a:bodyPr>
          <a:lstStyle/>
          <a:p>
            <a:r>
              <a:rPr lang="en" dirty="0">
                <a:solidFill>
                  <a:schemeClr val="bg1"/>
                </a:solidFill>
                <a:latin typeface="Alata"/>
                <a:ea typeface="Alata"/>
                <a:cs typeface="Alata"/>
                <a:sym typeface="Alata"/>
              </a:rPr>
              <a:t>Remove all negative profit generating models from all Lariat branches</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8" name="Google Shape;1058;p43"/>
          <p:cNvSpPr txBox="1"/>
          <p:nvPr/>
        </p:nvSpPr>
        <p:spPr>
          <a:xfrm>
            <a:off x="759997" y="2920570"/>
            <a:ext cx="2770012" cy="106877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rgbClr val="FFD809"/>
                </a:solidFill>
                <a:latin typeface="Alata"/>
                <a:ea typeface="Alata"/>
                <a:cs typeface="Alata"/>
                <a:sym typeface="Alata"/>
              </a:rPr>
              <a:t>Strategy Outcome:</a:t>
            </a:r>
          </a:p>
          <a:p>
            <a:pPr marL="0" lvl="0" indent="0" algn="l" rtl="0">
              <a:spcBef>
                <a:spcPts val="0"/>
              </a:spcBef>
              <a:spcAft>
                <a:spcPts val="0"/>
              </a:spcAft>
              <a:buNone/>
            </a:pPr>
            <a:endParaRPr lang="en" sz="200" b="1" dirty="0">
              <a:solidFill>
                <a:srgbClr val="FFD809"/>
              </a:solidFill>
              <a:latin typeface="Alata"/>
              <a:ea typeface="Alata"/>
              <a:cs typeface="Alata"/>
              <a:sym typeface="Alata"/>
            </a:endParaRPr>
          </a:p>
          <a:p>
            <a:pPr lvl="0"/>
            <a:r>
              <a:rPr lang="en-US" dirty="0">
                <a:solidFill>
                  <a:schemeClr val="bg1"/>
                </a:solidFill>
                <a:latin typeface="Alata"/>
                <a:ea typeface="Alata"/>
                <a:cs typeface="Alata"/>
                <a:sym typeface="Alata"/>
              </a:rPr>
              <a:t>Lariat’s overall profit increased by 0.18% (+$57,841.52)</a:t>
            </a:r>
          </a:p>
          <a:p>
            <a:pPr lvl="0"/>
            <a:endParaRPr lang="en-US" b="1" dirty="0">
              <a:solidFill>
                <a:schemeClr val="bg1"/>
              </a:solidFill>
              <a:latin typeface="Alata"/>
              <a:ea typeface="Alata"/>
              <a:cs typeface="Alata"/>
              <a:sym typeface="Alata"/>
            </a:endParaRPr>
          </a:p>
          <a:p>
            <a:pPr marL="0" lvl="0" indent="0" algn="l" rtl="0">
              <a:spcBef>
                <a:spcPts val="0"/>
              </a:spcBef>
              <a:spcAft>
                <a:spcPts val="0"/>
              </a:spcAft>
              <a:buNone/>
            </a:pPr>
            <a:endParaRPr sz="1800" b="1" dirty="0">
              <a:solidFill>
                <a:srgbClr val="FFD809"/>
              </a:solidFill>
              <a:latin typeface="Alata"/>
              <a:ea typeface="Alata"/>
              <a:cs typeface="Alata"/>
              <a:sym typeface="Alata"/>
            </a:endParaRPr>
          </a:p>
        </p:txBody>
      </p:sp>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4067836" y="4402577"/>
            <a:ext cx="3820800" cy="461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00" i="1" dirty="0">
                <a:solidFill>
                  <a:schemeClr val="lt1"/>
                </a:solidFill>
                <a:latin typeface="Chivo"/>
                <a:ea typeface="Chivo"/>
                <a:cs typeface="Chivo"/>
                <a:sym typeface="Chivo"/>
              </a:rPr>
              <a:t>Source:</a:t>
            </a:r>
            <a:endParaRPr sz="1000" i="1" dirty="0">
              <a:solidFill>
                <a:schemeClr val="lt1"/>
              </a:solidFill>
              <a:latin typeface="Chivo"/>
              <a:ea typeface="Chivo"/>
              <a:cs typeface="Chivo"/>
              <a:sym typeface="Chivo"/>
            </a:endParaRP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2</a:t>
            </a:r>
            <a:endParaRPr dirty="0"/>
          </a:p>
        </p:txBody>
      </p:sp>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080154" y="1488450"/>
            <a:ext cx="937334" cy="125475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006558" y="1834466"/>
            <a:ext cx="931491"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0.18%</a:t>
            </a:r>
            <a:endParaRPr lang="en-US" sz="1200" b="1" dirty="0">
              <a:solidFill>
                <a:schemeClr val="accent6"/>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477601" cy="1169551"/>
          </a:xfrm>
          <a:prstGeom prst="rect">
            <a:avLst/>
          </a:prstGeom>
          <a:noFill/>
        </p:spPr>
        <p:txBody>
          <a:bodyPr wrap="square" rtlCol="0">
            <a:spAutoFit/>
          </a:bodyPr>
          <a:lstStyle/>
          <a:p>
            <a:r>
              <a:rPr lang="en" dirty="0">
                <a:solidFill>
                  <a:schemeClr val="bg1"/>
                </a:solidFill>
                <a:latin typeface="Alata"/>
                <a:ea typeface="Alata"/>
                <a:cs typeface="Alata"/>
                <a:sym typeface="Alata"/>
              </a:rPr>
              <a:t>Remove all negative profit generating models from all Lariat branches</a:t>
            </a:r>
          </a:p>
          <a:p>
            <a:endParaRPr lang="en-US" dirty="0">
              <a:solidFill>
                <a:schemeClr val="bg1"/>
              </a:solidFill>
            </a:endParaRPr>
          </a:p>
          <a:p>
            <a:endParaRPr lang="en-US" dirty="0">
              <a:solidFill>
                <a:schemeClr val="bg1"/>
              </a:solidFill>
            </a:endParaRPr>
          </a:p>
        </p:txBody>
      </p:sp>
      <p:graphicFrame>
        <p:nvGraphicFramePr>
          <p:cNvPr id="10" name="Chart 9">
            <a:extLst>
              <a:ext uri="{FF2B5EF4-FFF2-40B4-BE49-F238E27FC236}">
                <a16:creationId xmlns:a16="http://schemas.microsoft.com/office/drawing/2014/main" id="{A46D75DE-4152-754F-AD36-E94A9A09729B}"/>
              </a:ext>
            </a:extLst>
          </p:cNvPr>
          <p:cNvGraphicFramePr>
            <a:graphicFrameLocks/>
          </p:cNvGraphicFramePr>
          <p:nvPr>
            <p:extLst>
              <p:ext uri="{D42A27DB-BD31-4B8C-83A1-F6EECF244321}">
                <p14:modId xmlns:p14="http://schemas.microsoft.com/office/powerpoint/2010/main" val="4088579997"/>
              </p:ext>
            </p:extLst>
          </p:nvPr>
        </p:nvGraphicFramePr>
        <p:xfrm>
          <a:off x="4136418" y="1205970"/>
          <a:ext cx="4294307" cy="319660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9458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61" name="Google Shape;1061;p43"/>
          <p:cNvSpPr txBox="1"/>
          <p:nvPr/>
        </p:nvSpPr>
        <p:spPr>
          <a:xfrm>
            <a:off x="567069" y="1260269"/>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4233901" y="4429120"/>
            <a:ext cx="3820800" cy="461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00" i="1" dirty="0">
                <a:solidFill>
                  <a:schemeClr val="lt1"/>
                </a:solidFill>
                <a:latin typeface="Chivo"/>
                <a:ea typeface="Chivo"/>
                <a:cs typeface="Chivo"/>
                <a:sym typeface="Chivo"/>
              </a:rPr>
              <a:t>Source:</a:t>
            </a:r>
            <a:endParaRPr sz="1000" i="1" dirty="0">
              <a:solidFill>
                <a:schemeClr val="lt1"/>
              </a:solidFill>
              <a:latin typeface="Chivo"/>
              <a:ea typeface="Chivo"/>
              <a:cs typeface="Chivo"/>
              <a:sym typeface="Chivo"/>
            </a:endParaRP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3: ANALYSIS</a:t>
            </a:r>
            <a:endParaRPr dirty="0"/>
          </a:p>
        </p:txBody>
      </p:sp>
      <p:sp>
        <p:nvSpPr>
          <p:cNvPr id="4" name="TextBox 3">
            <a:extLst>
              <a:ext uri="{FF2B5EF4-FFF2-40B4-BE49-F238E27FC236}">
                <a16:creationId xmlns:a16="http://schemas.microsoft.com/office/drawing/2014/main" id="{D9F4A0D2-21DE-E245-8DD6-3E5E0FE11961}"/>
              </a:ext>
            </a:extLst>
          </p:cNvPr>
          <p:cNvSpPr txBox="1"/>
          <p:nvPr/>
        </p:nvSpPr>
        <p:spPr>
          <a:xfrm>
            <a:off x="567069" y="1538126"/>
            <a:ext cx="2816785" cy="1600438"/>
          </a:xfrm>
          <a:prstGeom prst="rect">
            <a:avLst/>
          </a:prstGeom>
          <a:noFill/>
        </p:spPr>
        <p:txBody>
          <a:bodyPr wrap="square" rtlCol="0">
            <a:spAutoFit/>
          </a:bodyPr>
          <a:lstStyle/>
          <a:p>
            <a:r>
              <a:rPr lang="en-US" dirty="0">
                <a:solidFill>
                  <a:schemeClr val="bg1"/>
                </a:solidFill>
                <a:latin typeface="Alata"/>
                <a:ea typeface="Alata"/>
                <a:cs typeface="Alata"/>
                <a:sym typeface="Alata"/>
              </a:rPr>
              <a:t>Determine the top five profit generating models and the bottom five profit generating models in Lariat’s fleet</a:t>
            </a: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graphicFrame>
        <p:nvGraphicFramePr>
          <p:cNvPr id="10" name="Chart 9">
            <a:extLst>
              <a:ext uri="{FF2B5EF4-FFF2-40B4-BE49-F238E27FC236}">
                <a16:creationId xmlns:a16="http://schemas.microsoft.com/office/drawing/2014/main" id="{95D492FC-8CDC-1B49-848D-B9A7D3AE221D}"/>
              </a:ext>
            </a:extLst>
          </p:cNvPr>
          <p:cNvGraphicFramePr>
            <a:graphicFrameLocks/>
          </p:cNvGraphicFramePr>
          <p:nvPr>
            <p:extLst>
              <p:ext uri="{D42A27DB-BD31-4B8C-83A1-F6EECF244321}">
                <p14:modId xmlns:p14="http://schemas.microsoft.com/office/powerpoint/2010/main" val="1656357274"/>
              </p:ext>
            </p:extLst>
          </p:nvPr>
        </p:nvGraphicFramePr>
        <p:xfrm>
          <a:off x="4678430" y="960575"/>
          <a:ext cx="4252881" cy="3603012"/>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1061;p43">
            <a:extLst>
              <a:ext uri="{FF2B5EF4-FFF2-40B4-BE49-F238E27FC236}">
                <a16:creationId xmlns:a16="http://schemas.microsoft.com/office/drawing/2014/main" id="{6BEB8C28-DC93-D04F-9C73-6DF0958474EB}"/>
              </a:ext>
            </a:extLst>
          </p:cNvPr>
          <p:cNvSpPr txBox="1"/>
          <p:nvPr/>
        </p:nvSpPr>
        <p:spPr>
          <a:xfrm>
            <a:off x="542141" y="278791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Outcome:</a:t>
            </a:r>
          </a:p>
        </p:txBody>
      </p:sp>
      <p:sp>
        <p:nvSpPr>
          <p:cNvPr id="12" name="TextBox 11">
            <a:extLst>
              <a:ext uri="{FF2B5EF4-FFF2-40B4-BE49-F238E27FC236}">
                <a16:creationId xmlns:a16="http://schemas.microsoft.com/office/drawing/2014/main" id="{5ECBA44D-2ED5-D445-BFB6-0ABF1A7A7D49}"/>
              </a:ext>
            </a:extLst>
          </p:cNvPr>
          <p:cNvSpPr txBox="1"/>
          <p:nvPr/>
        </p:nvSpPr>
        <p:spPr>
          <a:xfrm>
            <a:off x="542141" y="3110041"/>
            <a:ext cx="2650880" cy="1708160"/>
          </a:xfrm>
          <a:prstGeom prst="rect">
            <a:avLst/>
          </a:prstGeom>
          <a:noFill/>
        </p:spPr>
        <p:txBody>
          <a:bodyPr wrap="square" rtlCol="0">
            <a:spAutoFit/>
          </a:bodyPr>
          <a:lstStyle/>
          <a:p>
            <a:r>
              <a:rPr lang="en-US" sz="1000" b="1" dirty="0">
                <a:solidFill>
                  <a:schemeClr val="bg1"/>
                </a:solidFill>
                <a:latin typeface="Alata"/>
                <a:ea typeface="Alata"/>
                <a:cs typeface="Alata"/>
                <a:sym typeface="Alata"/>
              </a:rPr>
              <a:t>Top Five Profit: $153,061.08</a:t>
            </a:r>
          </a:p>
          <a:p>
            <a:endParaRPr lang="en-US" sz="500" dirty="0">
              <a:solidFill>
                <a:schemeClr val="bg1"/>
              </a:solidFill>
              <a:latin typeface="Alata"/>
              <a:ea typeface="Alata"/>
              <a:cs typeface="Alata"/>
              <a:sym typeface="Alata"/>
            </a:endParaRPr>
          </a:p>
          <a:p>
            <a:r>
              <a:rPr lang="en-US" sz="1000" dirty="0">
                <a:solidFill>
                  <a:schemeClr val="bg1"/>
                </a:solidFill>
                <a:latin typeface="Alata"/>
                <a:ea typeface="Alata"/>
                <a:cs typeface="Alata"/>
                <a:sym typeface="Alata"/>
              </a:rPr>
              <a:t>1. Pontiac-Firebird</a:t>
            </a:r>
          </a:p>
          <a:p>
            <a:r>
              <a:rPr lang="en-US" sz="1000" dirty="0">
                <a:solidFill>
                  <a:schemeClr val="bg1"/>
                </a:solidFill>
                <a:latin typeface="Alata"/>
                <a:ea typeface="Alata"/>
                <a:cs typeface="Alata"/>
                <a:sym typeface="Alata"/>
              </a:rPr>
              <a:t>2. Dodge-D150</a:t>
            </a:r>
          </a:p>
          <a:p>
            <a:r>
              <a:rPr lang="en-US" sz="1000" dirty="0">
                <a:solidFill>
                  <a:schemeClr val="bg1"/>
                </a:solidFill>
                <a:latin typeface="Alata"/>
                <a:ea typeface="Alata"/>
                <a:cs typeface="Alata"/>
                <a:sym typeface="Alata"/>
              </a:rPr>
              <a:t>3. Nissan-Pathfinder</a:t>
            </a:r>
          </a:p>
          <a:p>
            <a:r>
              <a:rPr lang="en-US" sz="1000" dirty="0">
                <a:solidFill>
                  <a:schemeClr val="bg1"/>
                </a:solidFill>
                <a:latin typeface="Alata"/>
                <a:ea typeface="Alata"/>
                <a:cs typeface="Alata"/>
                <a:sym typeface="Alata"/>
              </a:rPr>
              <a:t>4. Mitsubishi-Eclipse</a:t>
            </a:r>
          </a:p>
          <a:p>
            <a:r>
              <a:rPr lang="en-US" sz="1000" dirty="0">
                <a:solidFill>
                  <a:schemeClr val="bg1"/>
                </a:solidFill>
                <a:latin typeface="Alata"/>
                <a:ea typeface="Alata"/>
                <a:cs typeface="Alata"/>
                <a:sym typeface="Alata"/>
              </a:rPr>
              <a:t>5. Kia-Sedona</a:t>
            </a:r>
          </a:p>
          <a:p>
            <a:pPr marL="171450" indent="-171450">
              <a:buFont typeface="Arial" panose="020B0604020202020204" pitchFamily="34" charset="0"/>
              <a:buChar char="•"/>
            </a:pPr>
            <a:endParaRPr lang="en-US" sz="1000" dirty="0">
              <a:solidFill>
                <a:schemeClr val="bg1"/>
              </a:solidFill>
              <a:latin typeface="Alata"/>
              <a:ea typeface="Alata"/>
              <a:cs typeface="Alata"/>
              <a:sym typeface="Alata"/>
            </a:endParaRPr>
          </a:p>
          <a:p>
            <a:pPr marL="171450" indent="-171450">
              <a:buFont typeface="Arial" panose="020B0604020202020204" pitchFamily="34" charset="0"/>
              <a:buChar char="•"/>
            </a:pPr>
            <a:endParaRPr lang="en-US" sz="1000" dirty="0">
              <a:solidFill>
                <a:schemeClr val="bg1"/>
              </a:solidFill>
              <a:latin typeface="Alata"/>
              <a:ea typeface="Alata"/>
              <a:cs typeface="Alata"/>
              <a:sym typeface="Alata"/>
            </a:endParaRPr>
          </a:p>
          <a:p>
            <a:pPr marL="171450" indent="-171450">
              <a:buFont typeface="Arial" panose="020B0604020202020204" pitchFamily="34" charset="0"/>
              <a:buChar char="•"/>
            </a:pPr>
            <a:endParaRPr lang="en-US" sz="1000" dirty="0">
              <a:solidFill>
                <a:schemeClr val="bg1"/>
              </a:solidFill>
            </a:endParaRPr>
          </a:p>
          <a:p>
            <a:pPr marL="171450" indent="-171450">
              <a:buFont typeface="Arial" panose="020B0604020202020204" pitchFamily="34" charset="0"/>
              <a:buChar char="•"/>
            </a:pPr>
            <a:endParaRPr lang="en-US" sz="1000" dirty="0">
              <a:solidFill>
                <a:schemeClr val="bg1"/>
              </a:solidFill>
            </a:endParaRPr>
          </a:p>
        </p:txBody>
      </p:sp>
      <p:sp>
        <p:nvSpPr>
          <p:cNvPr id="2" name="Rectangle 1">
            <a:extLst>
              <a:ext uri="{FF2B5EF4-FFF2-40B4-BE49-F238E27FC236}">
                <a16:creationId xmlns:a16="http://schemas.microsoft.com/office/drawing/2014/main" id="{4BC05A0A-36A8-244C-AE31-B527CB8E5C7C}"/>
              </a:ext>
            </a:extLst>
          </p:cNvPr>
          <p:cNvSpPr/>
          <p:nvPr/>
        </p:nvSpPr>
        <p:spPr>
          <a:xfrm>
            <a:off x="2339626" y="3097211"/>
            <a:ext cx="2232349" cy="1092607"/>
          </a:xfrm>
          <a:prstGeom prst="rect">
            <a:avLst/>
          </a:prstGeom>
        </p:spPr>
        <p:txBody>
          <a:bodyPr wrap="square">
            <a:spAutoFit/>
          </a:bodyPr>
          <a:lstStyle/>
          <a:p>
            <a:r>
              <a:rPr lang="en-US" sz="1000" b="1" dirty="0">
                <a:solidFill>
                  <a:schemeClr val="bg1"/>
                </a:solidFill>
                <a:latin typeface="Alata"/>
                <a:ea typeface="Alata"/>
                <a:cs typeface="Alata"/>
                <a:sym typeface="Alata"/>
              </a:rPr>
              <a:t>Bottom Five Profit: ($26,400.96)</a:t>
            </a:r>
          </a:p>
          <a:p>
            <a:r>
              <a:rPr lang="en-US" sz="500" dirty="0">
                <a:solidFill>
                  <a:schemeClr val="bg1"/>
                </a:solidFill>
                <a:latin typeface="Alata"/>
                <a:ea typeface="Alata"/>
                <a:cs typeface="Alata"/>
                <a:sym typeface="Alata"/>
              </a:rPr>
              <a:t> </a:t>
            </a:r>
          </a:p>
          <a:p>
            <a:r>
              <a:rPr lang="en-US" sz="1000" dirty="0">
                <a:solidFill>
                  <a:schemeClr val="bg1"/>
                </a:solidFill>
                <a:latin typeface="Alata"/>
                <a:ea typeface="Alata"/>
                <a:cs typeface="Alata"/>
                <a:sym typeface="Alata"/>
              </a:rPr>
              <a:t>1. Volkswagen-Type 2</a:t>
            </a:r>
          </a:p>
          <a:p>
            <a:r>
              <a:rPr lang="en-US" sz="1000" dirty="0">
                <a:solidFill>
                  <a:schemeClr val="bg1"/>
                </a:solidFill>
                <a:latin typeface="Alata"/>
                <a:ea typeface="Alata"/>
                <a:cs typeface="Alata"/>
                <a:sym typeface="Alata"/>
              </a:rPr>
              <a:t>2. Chevrolet-Uplander </a:t>
            </a:r>
          </a:p>
          <a:p>
            <a:r>
              <a:rPr lang="en-US" sz="1000" dirty="0">
                <a:solidFill>
                  <a:schemeClr val="bg1"/>
                </a:solidFill>
                <a:latin typeface="Alata"/>
                <a:ea typeface="Alata"/>
                <a:cs typeface="Alata"/>
                <a:sym typeface="Alata"/>
              </a:rPr>
              <a:t>3. Jaguar-XJ Series</a:t>
            </a:r>
          </a:p>
          <a:p>
            <a:r>
              <a:rPr lang="en-US" sz="1000" dirty="0">
                <a:solidFill>
                  <a:schemeClr val="bg1"/>
                </a:solidFill>
                <a:latin typeface="Alata"/>
                <a:ea typeface="Alata"/>
                <a:cs typeface="Alata"/>
                <a:sym typeface="Alata"/>
              </a:rPr>
              <a:t>4. Ford-Escort</a:t>
            </a:r>
          </a:p>
          <a:p>
            <a:r>
              <a:rPr lang="en-US" sz="1000" dirty="0">
                <a:solidFill>
                  <a:schemeClr val="bg1"/>
                </a:solidFill>
                <a:latin typeface="Alata"/>
                <a:ea typeface="Alata"/>
                <a:cs typeface="Alata"/>
                <a:sym typeface="Alata"/>
              </a:rPr>
              <a:t>5. GMC-Yukon</a:t>
            </a:r>
          </a:p>
        </p:txBody>
      </p:sp>
      <p:cxnSp>
        <p:nvCxnSpPr>
          <p:cNvPr id="5" name="Straight Connector 4">
            <a:extLst>
              <a:ext uri="{FF2B5EF4-FFF2-40B4-BE49-F238E27FC236}">
                <a16:creationId xmlns:a16="http://schemas.microsoft.com/office/drawing/2014/main" id="{03116AB9-1C1E-9346-81D5-8BA45EA9EC98}"/>
              </a:ext>
            </a:extLst>
          </p:cNvPr>
          <p:cNvCxnSpPr>
            <a:cxnSpLocks/>
          </p:cNvCxnSpPr>
          <p:nvPr/>
        </p:nvCxnSpPr>
        <p:spPr>
          <a:xfrm>
            <a:off x="5461348" y="3962894"/>
            <a:ext cx="30754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03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61" name="Google Shape;1061;p43"/>
          <p:cNvSpPr txBox="1"/>
          <p:nvPr/>
        </p:nvSpPr>
        <p:spPr>
          <a:xfrm>
            <a:off x="736610" y="1543041"/>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Overview:</a:t>
            </a:r>
          </a:p>
        </p:txBody>
      </p:sp>
      <p:sp>
        <p:nvSpPr>
          <p:cNvPr id="1063" name="Google Shape;1063;p43"/>
          <p:cNvSpPr txBox="1"/>
          <p:nvPr/>
        </p:nvSpPr>
        <p:spPr>
          <a:xfrm>
            <a:off x="3467296" y="4405449"/>
            <a:ext cx="3820800" cy="461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1000" i="1" dirty="0">
                <a:solidFill>
                  <a:schemeClr val="lt1"/>
                </a:solidFill>
                <a:latin typeface="Chivo"/>
                <a:ea typeface="Chivo"/>
                <a:cs typeface="Chivo"/>
                <a:sym typeface="Chivo"/>
              </a:rPr>
              <a:t>Source:</a:t>
            </a:r>
            <a:endParaRPr sz="1000" i="1" dirty="0">
              <a:solidFill>
                <a:schemeClr val="lt1"/>
              </a:solidFill>
              <a:latin typeface="Chivo"/>
              <a:ea typeface="Chivo"/>
              <a:cs typeface="Chivo"/>
              <a:sym typeface="Chivo"/>
            </a:endParaRPr>
          </a:p>
        </p:txBody>
      </p:sp>
      <p:sp>
        <p:nvSpPr>
          <p:cNvPr id="1064" name="Google Shape;1064;p43"/>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STRATEGY 3: EXECUTED</a:t>
            </a:r>
            <a:endParaRPr dirty="0"/>
          </a:p>
        </p:txBody>
      </p:sp>
      <p:graphicFrame>
        <p:nvGraphicFramePr>
          <p:cNvPr id="15" name="Chart 14">
            <a:extLst>
              <a:ext uri="{FF2B5EF4-FFF2-40B4-BE49-F238E27FC236}">
                <a16:creationId xmlns:a16="http://schemas.microsoft.com/office/drawing/2014/main" id="{60CE27ED-94ED-DC4A-BF20-DC3FCA1B5CC9}"/>
              </a:ext>
            </a:extLst>
          </p:cNvPr>
          <p:cNvGraphicFramePr>
            <a:graphicFrameLocks/>
          </p:cNvGraphicFramePr>
          <p:nvPr/>
        </p:nvGraphicFramePr>
        <p:xfrm>
          <a:off x="3912781" y="1073889"/>
          <a:ext cx="4334747" cy="3299412"/>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Straight Arrow Connector 15">
            <a:extLst>
              <a:ext uri="{FF2B5EF4-FFF2-40B4-BE49-F238E27FC236}">
                <a16:creationId xmlns:a16="http://schemas.microsoft.com/office/drawing/2014/main" id="{99D34E63-387F-1C40-93B3-C3B0409BCAE7}"/>
              </a:ext>
            </a:extLst>
          </p:cNvPr>
          <p:cNvCxnSpPr>
            <a:cxnSpLocks/>
          </p:cNvCxnSpPr>
          <p:nvPr/>
        </p:nvCxnSpPr>
        <p:spPr>
          <a:xfrm flipV="1">
            <a:off x="6531052" y="1697691"/>
            <a:ext cx="757044" cy="1095805"/>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C41001-49FF-7B4F-9EDA-4F761352CBB4}"/>
              </a:ext>
            </a:extLst>
          </p:cNvPr>
          <p:cNvSpPr txBox="1"/>
          <p:nvPr/>
        </p:nvSpPr>
        <p:spPr>
          <a:xfrm rot="18434894">
            <a:off x="6381562" y="2003467"/>
            <a:ext cx="869210" cy="276999"/>
          </a:xfrm>
          <a:prstGeom prst="rect">
            <a:avLst/>
          </a:prstGeom>
          <a:noFill/>
        </p:spPr>
        <p:txBody>
          <a:bodyPr wrap="square" rtlCol="0">
            <a:spAutoFit/>
          </a:bodyPr>
          <a:lstStyle/>
          <a:p>
            <a:r>
              <a:rPr lang="en-US" sz="1200" b="1" dirty="0">
                <a:solidFill>
                  <a:schemeClr val="accent6"/>
                </a:solidFill>
                <a:latin typeface="+mn-lt"/>
                <a:cs typeface="Times New Roman" panose="02020603050405020304" pitchFamily="18" charset="0"/>
              </a:rPr>
              <a:t>0.16%</a:t>
            </a:r>
          </a:p>
        </p:txBody>
      </p:sp>
      <p:sp>
        <p:nvSpPr>
          <p:cNvPr id="4" name="TextBox 3">
            <a:extLst>
              <a:ext uri="{FF2B5EF4-FFF2-40B4-BE49-F238E27FC236}">
                <a16:creationId xmlns:a16="http://schemas.microsoft.com/office/drawing/2014/main" id="{D9F4A0D2-21DE-E245-8DD6-3E5E0FE11961}"/>
              </a:ext>
            </a:extLst>
          </p:cNvPr>
          <p:cNvSpPr txBox="1"/>
          <p:nvPr/>
        </p:nvSpPr>
        <p:spPr>
          <a:xfrm>
            <a:off x="759997" y="1852341"/>
            <a:ext cx="2770013" cy="1600438"/>
          </a:xfrm>
          <a:prstGeom prst="rect">
            <a:avLst/>
          </a:prstGeom>
          <a:noFill/>
        </p:spPr>
        <p:txBody>
          <a:bodyPr wrap="square" rtlCol="0">
            <a:spAutoFit/>
          </a:bodyPr>
          <a:lstStyle/>
          <a:p>
            <a:r>
              <a:rPr lang="en-US" dirty="0">
                <a:solidFill>
                  <a:schemeClr val="bg1"/>
                </a:solidFill>
                <a:latin typeface="Alata"/>
                <a:ea typeface="Alata"/>
                <a:cs typeface="Alata"/>
                <a:sym typeface="Alata"/>
              </a:rPr>
              <a:t>Replace the bottom five profit generating model with the top five profit generating models in Lariat’s fleet</a:t>
            </a: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sp>
        <p:nvSpPr>
          <p:cNvPr id="10" name="Google Shape;1061;p43">
            <a:extLst>
              <a:ext uri="{FF2B5EF4-FFF2-40B4-BE49-F238E27FC236}">
                <a16:creationId xmlns:a16="http://schemas.microsoft.com/office/drawing/2014/main" id="{D67E86C6-0A36-9841-8893-CFBA67A55B71}"/>
              </a:ext>
            </a:extLst>
          </p:cNvPr>
          <p:cNvSpPr txBox="1"/>
          <p:nvPr/>
        </p:nvSpPr>
        <p:spPr>
          <a:xfrm>
            <a:off x="713225" y="2981860"/>
            <a:ext cx="2816785" cy="30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2"/>
                </a:solidFill>
                <a:latin typeface="Alata"/>
                <a:ea typeface="Alata"/>
                <a:cs typeface="Alata"/>
                <a:sym typeface="Alata"/>
              </a:rPr>
              <a:t>Strategy Outcome:</a:t>
            </a:r>
          </a:p>
        </p:txBody>
      </p:sp>
      <p:sp>
        <p:nvSpPr>
          <p:cNvPr id="11" name="TextBox 10">
            <a:extLst>
              <a:ext uri="{FF2B5EF4-FFF2-40B4-BE49-F238E27FC236}">
                <a16:creationId xmlns:a16="http://schemas.microsoft.com/office/drawing/2014/main" id="{B5774C5E-5B37-8543-B869-70D7566ADEAA}"/>
              </a:ext>
            </a:extLst>
          </p:cNvPr>
          <p:cNvSpPr txBox="1"/>
          <p:nvPr/>
        </p:nvSpPr>
        <p:spPr>
          <a:xfrm>
            <a:off x="736610" y="3250274"/>
            <a:ext cx="2793398" cy="1384995"/>
          </a:xfrm>
          <a:prstGeom prst="rect">
            <a:avLst/>
          </a:prstGeom>
          <a:noFill/>
        </p:spPr>
        <p:txBody>
          <a:bodyPr wrap="square" rtlCol="0">
            <a:spAutoFit/>
          </a:bodyPr>
          <a:lstStyle/>
          <a:p>
            <a:r>
              <a:rPr lang="en-US" dirty="0">
                <a:solidFill>
                  <a:schemeClr val="bg1"/>
                </a:solidFill>
                <a:latin typeface="Alata"/>
                <a:ea typeface="Alata"/>
                <a:cs typeface="Alata"/>
                <a:sym typeface="Alata"/>
              </a:rPr>
              <a:t>Lariat’s overall profit increased by 0.16% (+$51,958.04)</a:t>
            </a:r>
          </a:p>
          <a:p>
            <a:endParaRPr lang="en-US" dirty="0">
              <a:solidFill>
                <a:schemeClr val="bg1"/>
              </a:solidFill>
              <a:latin typeface="Alata"/>
              <a:ea typeface="Alata"/>
              <a:cs typeface="Alata"/>
              <a:sym typeface="Alata"/>
            </a:endParaRPr>
          </a:p>
          <a:p>
            <a:endParaRPr lang="en-US" dirty="0">
              <a:solidFill>
                <a:schemeClr val="bg1"/>
              </a:solidFill>
              <a:latin typeface="Alata"/>
              <a:ea typeface="Alata"/>
              <a:cs typeface="Alata"/>
              <a:sym typeface="Alata"/>
            </a:endParaRPr>
          </a:p>
          <a:p>
            <a:endParaRPr lang="en-US" dirty="0">
              <a:solidFill>
                <a:schemeClr val="bg1"/>
              </a:solidFill>
            </a:endParaRPr>
          </a:p>
          <a:p>
            <a:endParaRPr lang="en-US" dirty="0">
              <a:solidFill>
                <a:schemeClr val="bg1"/>
              </a:solidFill>
            </a:endParaRPr>
          </a:p>
        </p:txBody>
      </p:sp>
      <p:graphicFrame>
        <p:nvGraphicFramePr>
          <p:cNvPr id="12" name="Chart 11">
            <a:extLst>
              <a:ext uri="{FF2B5EF4-FFF2-40B4-BE49-F238E27FC236}">
                <a16:creationId xmlns:a16="http://schemas.microsoft.com/office/drawing/2014/main" id="{FC3681F7-EF20-B245-BFE4-C5E2C36EE4E3}"/>
              </a:ext>
            </a:extLst>
          </p:cNvPr>
          <p:cNvGraphicFramePr>
            <a:graphicFrameLocks/>
          </p:cNvGraphicFramePr>
          <p:nvPr>
            <p:extLst>
              <p:ext uri="{D42A27DB-BD31-4B8C-83A1-F6EECF244321}">
                <p14:modId xmlns:p14="http://schemas.microsoft.com/office/powerpoint/2010/main" val="481564856"/>
              </p:ext>
            </p:extLst>
          </p:nvPr>
        </p:nvGraphicFramePr>
        <p:xfrm>
          <a:off x="4470629" y="1120686"/>
          <a:ext cx="3944472" cy="341536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6516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6"/>
        <p:cNvGrpSpPr/>
        <p:nvPr/>
      </p:nvGrpSpPr>
      <p:grpSpPr>
        <a:xfrm>
          <a:off x="0" y="0"/>
          <a:ext cx="0" cy="0"/>
          <a:chOff x="0" y="0"/>
          <a:chExt cx="0" cy="0"/>
        </a:xfrm>
      </p:grpSpPr>
      <p:sp>
        <p:nvSpPr>
          <p:cNvPr id="1407" name="Google Shape;1407;p54"/>
          <p:cNvSpPr txBox="1">
            <a:spLocks noGrp="1"/>
          </p:cNvSpPr>
          <p:nvPr>
            <p:ph type="title"/>
          </p:nvPr>
        </p:nvSpPr>
        <p:spPr>
          <a:xfrm>
            <a:off x="713225" y="38787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CONCLUSION</a:t>
            </a:r>
            <a:endParaRPr b="1" dirty="0"/>
          </a:p>
        </p:txBody>
      </p:sp>
      <p:cxnSp>
        <p:nvCxnSpPr>
          <p:cNvPr id="1408" name="Google Shape;1408;p54"/>
          <p:cNvCxnSpPr>
            <a:cxnSpLocks/>
          </p:cNvCxnSpPr>
          <p:nvPr/>
        </p:nvCxnSpPr>
        <p:spPr>
          <a:xfrm flipV="1">
            <a:off x="2282925" y="1537801"/>
            <a:ext cx="1239854" cy="3080"/>
          </a:xfrm>
          <a:prstGeom prst="straightConnector1">
            <a:avLst/>
          </a:prstGeom>
          <a:noFill/>
          <a:ln w="9525" cap="flat" cmpd="sng">
            <a:solidFill>
              <a:srgbClr val="595959"/>
            </a:solidFill>
            <a:prstDash val="solid"/>
            <a:round/>
            <a:headEnd type="none" w="med" len="med"/>
            <a:tailEnd type="none" w="med" len="med"/>
          </a:ln>
        </p:spPr>
      </p:cxnSp>
      <p:sp>
        <p:nvSpPr>
          <p:cNvPr id="1410" name="Google Shape;1410;p54"/>
          <p:cNvSpPr txBox="1"/>
          <p:nvPr/>
        </p:nvSpPr>
        <p:spPr>
          <a:xfrm>
            <a:off x="3231064" y="1322713"/>
            <a:ext cx="5199661" cy="5901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removal of all negative profit generating models (344 total models) has the greatest impact on Lariat’s total profits</a:t>
            </a:r>
          </a:p>
          <a:p>
            <a:pPr lvl="0"/>
            <a:endParaRPr lang="en-US" sz="1100" dirty="0">
              <a:solidFill>
                <a:schemeClr val="lt1"/>
              </a:solidFill>
              <a:latin typeface="Chivo"/>
              <a:ea typeface="Chivo"/>
              <a:cs typeface="Chivo"/>
              <a:sym typeface="Chivo"/>
            </a:endParaRPr>
          </a:p>
        </p:txBody>
      </p:sp>
      <p:sp>
        <p:nvSpPr>
          <p:cNvPr id="1409" name="Google Shape;1409;p54"/>
          <p:cNvSpPr/>
          <p:nvPr/>
        </p:nvSpPr>
        <p:spPr>
          <a:xfrm>
            <a:off x="773425" y="1324201"/>
            <a:ext cx="1509500" cy="4272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1</a:t>
            </a:r>
            <a:endParaRPr sz="1800" b="1" dirty="0">
              <a:solidFill>
                <a:schemeClr val="accent1"/>
              </a:solidFill>
              <a:latin typeface="Alata"/>
              <a:ea typeface="Alata"/>
              <a:cs typeface="Alata"/>
              <a:sym typeface="Alata"/>
            </a:endParaRPr>
          </a:p>
        </p:txBody>
      </p:sp>
      <p:cxnSp>
        <p:nvCxnSpPr>
          <p:cNvPr id="1415" name="Google Shape;1415;p54"/>
          <p:cNvCxnSpPr>
            <a:cxnSpLocks/>
          </p:cNvCxnSpPr>
          <p:nvPr/>
        </p:nvCxnSpPr>
        <p:spPr>
          <a:xfrm flipV="1">
            <a:off x="2282925" y="2566536"/>
            <a:ext cx="1239854" cy="4"/>
          </a:xfrm>
          <a:prstGeom prst="straightConnector1">
            <a:avLst/>
          </a:prstGeom>
          <a:noFill/>
          <a:ln w="9525" cap="flat" cmpd="sng">
            <a:solidFill>
              <a:srgbClr val="595959"/>
            </a:solidFill>
            <a:prstDash val="solid"/>
            <a:round/>
            <a:headEnd type="none" w="med" len="med"/>
            <a:tailEnd type="none" w="med" len="med"/>
          </a:ln>
        </p:spPr>
      </p:cxnSp>
      <p:sp>
        <p:nvSpPr>
          <p:cNvPr id="1416" name="Google Shape;1416;p54"/>
          <p:cNvSpPr/>
          <p:nvPr/>
        </p:nvSpPr>
        <p:spPr>
          <a:xfrm>
            <a:off x="773425" y="2336094"/>
            <a:ext cx="1509500" cy="427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2</a:t>
            </a:r>
            <a:endParaRPr sz="1800" b="1" dirty="0">
              <a:solidFill>
                <a:schemeClr val="accent1"/>
              </a:solidFill>
              <a:latin typeface="Alata"/>
              <a:ea typeface="Alata"/>
              <a:cs typeface="Alata"/>
              <a:sym typeface="Alata"/>
            </a:endParaRPr>
          </a:p>
        </p:txBody>
      </p:sp>
      <p:cxnSp>
        <p:nvCxnSpPr>
          <p:cNvPr id="1418" name="Google Shape;1418;p54"/>
          <p:cNvCxnSpPr>
            <a:cxnSpLocks/>
          </p:cNvCxnSpPr>
          <p:nvPr/>
        </p:nvCxnSpPr>
        <p:spPr>
          <a:xfrm flipV="1">
            <a:off x="2282925" y="3745665"/>
            <a:ext cx="1239854" cy="4"/>
          </a:xfrm>
          <a:prstGeom prst="straightConnector1">
            <a:avLst/>
          </a:prstGeom>
          <a:noFill/>
          <a:ln w="9525" cap="flat" cmpd="sng">
            <a:solidFill>
              <a:srgbClr val="595959"/>
            </a:solidFill>
            <a:prstDash val="solid"/>
            <a:round/>
            <a:headEnd type="none" w="med" len="med"/>
            <a:tailEnd type="none" w="med" len="med"/>
          </a:ln>
        </p:spPr>
      </p:cxnSp>
      <p:sp>
        <p:nvSpPr>
          <p:cNvPr id="1420" name="Google Shape;1420;p54"/>
          <p:cNvSpPr txBox="1"/>
          <p:nvPr/>
        </p:nvSpPr>
        <p:spPr>
          <a:xfrm>
            <a:off x="3462579" y="3745669"/>
            <a:ext cx="5011231" cy="900011"/>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replacement of the bottom five performing models with the top five performing models in Lariats overall fleet. </a:t>
            </a:r>
          </a:p>
          <a:p>
            <a:pPr lvl="0" algn="ctr"/>
            <a:r>
              <a:rPr lang="en-US" sz="1200" dirty="0">
                <a:solidFill>
                  <a:schemeClr val="lt1"/>
                </a:solidFill>
                <a:latin typeface="Chivo"/>
                <a:ea typeface="Chivo"/>
                <a:cs typeface="Chivo"/>
                <a:sym typeface="Chivo"/>
              </a:rPr>
              <a:t>This strategy shows that with the Company replacing only 5 of its worst performing models with 5 of the best performing models (10 total models) to increase its profit by 0.16%. This strategy takes the least amount of action needed by Lariat to improve revenue. </a:t>
            </a:r>
          </a:p>
          <a:p>
            <a:pPr lvl="0" algn="ctr"/>
            <a:endParaRPr lang="en-US" sz="1200" dirty="0">
              <a:solidFill>
                <a:schemeClr val="lt1"/>
              </a:solidFill>
              <a:latin typeface="Chivo"/>
              <a:ea typeface="Chivo"/>
              <a:cs typeface="Chivo"/>
              <a:sym typeface="Chivo"/>
            </a:endParaRPr>
          </a:p>
        </p:txBody>
      </p:sp>
      <p:sp>
        <p:nvSpPr>
          <p:cNvPr id="1419" name="Google Shape;1419;p54"/>
          <p:cNvSpPr/>
          <p:nvPr/>
        </p:nvSpPr>
        <p:spPr>
          <a:xfrm>
            <a:off x="713225" y="3466023"/>
            <a:ext cx="1509500" cy="4272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b="1" dirty="0">
                <a:solidFill>
                  <a:schemeClr val="accent1"/>
                </a:solidFill>
                <a:latin typeface="Alata"/>
                <a:ea typeface="Alata"/>
                <a:cs typeface="Alata"/>
                <a:sym typeface="Alata"/>
              </a:rPr>
              <a:t>STRATEGY 3</a:t>
            </a:r>
            <a:endParaRPr sz="1800" b="1" dirty="0">
              <a:solidFill>
                <a:schemeClr val="accent1"/>
              </a:solidFill>
              <a:latin typeface="Alata"/>
              <a:ea typeface="Alata"/>
              <a:cs typeface="Alata"/>
              <a:sym typeface="Alata"/>
            </a:endParaRPr>
          </a:p>
        </p:txBody>
      </p:sp>
      <p:sp>
        <p:nvSpPr>
          <p:cNvPr id="1427" name="Google Shape;1427;p54"/>
          <p:cNvSpPr txBox="1"/>
          <p:nvPr/>
        </p:nvSpPr>
        <p:spPr>
          <a:xfrm>
            <a:off x="4866472" y="4032899"/>
            <a:ext cx="24114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Chivo"/>
              <a:ea typeface="Chivo"/>
              <a:cs typeface="Chivo"/>
              <a:sym typeface="Chivo"/>
            </a:endParaRPr>
          </a:p>
        </p:txBody>
      </p:sp>
      <p:sp>
        <p:nvSpPr>
          <p:cNvPr id="1417" name="Google Shape;1417;p54"/>
          <p:cNvSpPr txBox="1"/>
          <p:nvPr/>
        </p:nvSpPr>
        <p:spPr>
          <a:xfrm>
            <a:off x="3231064" y="2471681"/>
            <a:ext cx="5070075" cy="590100"/>
          </a:xfrm>
          <a:prstGeom prst="rect">
            <a:avLst/>
          </a:prstGeom>
          <a:noFill/>
          <a:ln>
            <a:noFill/>
          </a:ln>
        </p:spPr>
        <p:txBody>
          <a:bodyPr spcFirstLastPara="1" wrap="square" lIns="91425" tIns="91425" rIns="91425" bIns="91425" anchor="ctr" anchorCtr="0">
            <a:noAutofit/>
          </a:bodyPr>
          <a:lstStyle/>
          <a:p>
            <a:pPr lvl="0" algn="ctr"/>
            <a:r>
              <a:rPr lang="en-US" sz="1200" dirty="0">
                <a:solidFill>
                  <a:schemeClr val="lt1"/>
                </a:solidFill>
                <a:latin typeface="Chivo"/>
                <a:ea typeface="Chivo"/>
                <a:cs typeface="Chivo"/>
                <a:sym typeface="Chivo"/>
              </a:rPr>
              <a:t>The removal of negative profit generating models improved individual branch profits.  </a:t>
            </a:r>
          </a:p>
          <a:p>
            <a:pPr lvl="0" algn="ctr"/>
            <a:r>
              <a:rPr lang="en-US" sz="1200" dirty="0">
                <a:solidFill>
                  <a:schemeClr val="lt1"/>
                </a:solidFill>
                <a:latin typeface="Chivo"/>
                <a:ea typeface="Chivo"/>
                <a:cs typeface="Chivo"/>
                <a:sym typeface="Chivo"/>
              </a:rPr>
              <a:t>This strategy shows that with the Company only removing the removing the bottom 5 models from the bottom 5 performing branches (25 total models) resulted in a 0.18% increase in profits. </a:t>
            </a:r>
          </a:p>
          <a:p>
            <a:pPr lvl="0"/>
            <a:endParaRPr lang="en-US" sz="1200" dirty="0">
              <a:solidFill>
                <a:schemeClr val="lt1"/>
              </a:solidFill>
              <a:latin typeface="Chivo"/>
              <a:ea typeface="Chivo"/>
              <a:cs typeface="Chivo"/>
              <a:sym typeface="Chivo"/>
            </a:endParaRPr>
          </a:p>
        </p:txBody>
      </p:sp>
    </p:spTree>
  </p:cSld>
  <p:clrMapOvr>
    <a:masterClrMapping/>
  </p:clrMapOvr>
</p:sld>
</file>

<file path=ppt/theme/theme1.xml><?xml version="1.0" encoding="utf-8"?>
<a:theme xmlns:a="http://schemas.openxmlformats.org/drawingml/2006/main" name="Annual Review by Slidesgo">
  <a:themeElements>
    <a:clrScheme name="Simple Light">
      <a:dk1>
        <a:srgbClr val="000000"/>
      </a:dk1>
      <a:lt1>
        <a:srgbClr val="FFFFFF"/>
      </a:lt1>
      <a:dk2>
        <a:srgbClr val="595959"/>
      </a:dk2>
      <a:lt2>
        <a:srgbClr val="EEEEEE"/>
      </a:lt2>
      <a:accent1>
        <a:srgbClr val="040B13"/>
      </a:accent1>
      <a:accent2>
        <a:srgbClr val="FFD809"/>
      </a:accent2>
      <a:accent3>
        <a:srgbClr val="F3F3F3"/>
      </a:accent3>
      <a:accent4>
        <a:srgbClr val="B7B7B7"/>
      </a:accent4>
      <a:accent5>
        <a:srgbClr val="43434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{1F14322A-48E1-9140-8792-805E7D72637A}tf16401378</Template>
  <TotalTime>386</TotalTime>
  <Words>603</Words>
  <Application>Microsoft Macintosh PowerPoint</Application>
  <PresentationFormat>On-screen Show (16:9)</PresentationFormat>
  <Paragraphs>106</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Catamaran</vt:lpstr>
      <vt:lpstr>Alata</vt:lpstr>
      <vt:lpstr>Arial</vt:lpstr>
      <vt:lpstr>Chivo</vt:lpstr>
      <vt:lpstr>Annual Review by Slidesgo</vt:lpstr>
      <vt:lpstr>PowerPoint Presentation</vt:lpstr>
      <vt:lpstr>INTRODUCTION</vt:lpstr>
      <vt:lpstr>OVERVIEW: LARIAT’S FLEET</vt:lpstr>
      <vt:lpstr>STRATEGY 1: ANALYSIS</vt:lpstr>
      <vt:lpstr>STRATEGY 1: EXECUTED</vt:lpstr>
      <vt:lpstr>STRATEGY 2</vt:lpstr>
      <vt:lpstr>STRATEGY 3: ANALYSIS</vt:lpstr>
      <vt:lpstr>STRATEGY 3: EXECUTED</vt:lpstr>
      <vt:lpstr>CONCLUSION</vt:lpstr>
      <vt:lpstr>RECOMMENDATIONS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Alexandra Wells</cp:lastModifiedBy>
  <cp:revision>15</cp:revision>
  <dcterms:modified xsi:type="dcterms:W3CDTF">2020-12-11T02:17:05Z</dcterms:modified>
</cp:coreProperties>
</file>