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69" r:id="rId5"/>
    <p:sldId id="291" r:id="rId6"/>
    <p:sldId id="272" r:id="rId7"/>
    <p:sldId id="273" r:id="rId8"/>
    <p:sldId id="284" r:id="rId9"/>
    <p:sldId id="277" r:id="rId10"/>
    <p:sldId id="285" r:id="rId11"/>
    <p:sldId id="278" r:id="rId12"/>
    <p:sldId id="286" r:id="rId13"/>
    <p:sldId id="279" r:id="rId14"/>
    <p:sldId id="287" r:id="rId15"/>
    <p:sldId id="280" r:id="rId16"/>
    <p:sldId id="288" r:id="rId17"/>
    <p:sldId id="282" r:id="rId18"/>
    <p:sldId id="289" r:id="rId19"/>
    <p:sldId id="281" r:id="rId20"/>
    <p:sldId id="283" r:id="rId21"/>
    <p:sldId id="290" r:id="rId22"/>
    <p:sldId id="275"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666"/>
  </p:normalViewPr>
  <p:slideViewPr>
    <p:cSldViewPr snapToGrid="0">
      <p:cViewPr varScale="1">
        <p:scale>
          <a:sx n="90" d="100"/>
          <a:sy n="90" d="100"/>
        </p:scale>
        <p:origin x="232"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7/17/22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7/17/22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7/17/22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7/17/22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7/17/22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7/17/22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CA" altLang="zh-CN" sz="4000" dirty="0">
                <a:solidFill>
                  <a:srgbClr val="FF0000"/>
                </a:solidFill>
              </a:rPr>
              <a:t>G2M insight for Cab Investment firm</a:t>
            </a:r>
            <a:endParaRPr lang="en-US" sz="4000" dirty="0">
              <a:solidFill>
                <a:srgbClr val="FF0000"/>
              </a:solidFill>
            </a:endParaRPr>
          </a:p>
          <a:p>
            <a:endParaRPr lang="en-US" sz="4000" dirty="0"/>
          </a:p>
          <a:p>
            <a:r>
              <a:rPr lang="en-US" sz="2800" b="1" dirty="0">
                <a:solidFill>
                  <a:srgbClr val="FF0000"/>
                </a:solidFill>
              </a:rPr>
              <a:t>July</a:t>
            </a:r>
            <a:r>
              <a:rPr lang="zh-CN" altLang="en-US" sz="2800" b="1" dirty="0">
                <a:solidFill>
                  <a:srgbClr val="FF0000"/>
                </a:solidFill>
              </a:rPr>
              <a:t> </a:t>
            </a:r>
            <a:r>
              <a:rPr lang="en-US" altLang="zh-CN" sz="2800" b="1" dirty="0">
                <a:solidFill>
                  <a:srgbClr val="FF0000"/>
                </a:solidFill>
              </a:rPr>
              <a:t>17</a:t>
            </a:r>
            <a:r>
              <a:rPr lang="zh-CN" altLang="en-US" sz="2800" b="1" dirty="0">
                <a:solidFill>
                  <a:srgbClr val="FF0000"/>
                </a:solidFill>
              </a:rPr>
              <a:t> </a:t>
            </a:r>
            <a:r>
              <a:rPr lang="en-US" altLang="zh-CN" sz="2800" b="1" dirty="0">
                <a:solidFill>
                  <a:srgbClr val="FF0000"/>
                </a:solidFill>
              </a:rPr>
              <a:t>2022</a:t>
            </a:r>
            <a:endParaRPr lang="en-US" sz="2800" b="1" dirty="0">
              <a:solidFill>
                <a:srgbClr val="FF0000"/>
              </a:solidFill>
            </a:endParaRPr>
          </a:p>
        </p:txBody>
      </p:sp>
      <p:sp>
        <p:nvSpPr>
          <p:cNvPr id="3" name="文本框 2">
            <a:extLst>
              <a:ext uri="{FF2B5EF4-FFF2-40B4-BE49-F238E27FC236}">
                <a16:creationId xmlns:a16="http://schemas.microsoft.com/office/drawing/2014/main" id="{5BE16231-1C24-699A-1FF9-EADB6AD81466}"/>
              </a:ext>
            </a:extLst>
          </p:cNvPr>
          <p:cNvSpPr txBox="1"/>
          <p:nvPr/>
        </p:nvSpPr>
        <p:spPr>
          <a:xfrm>
            <a:off x="7558088" y="5800725"/>
            <a:ext cx="1961563" cy="646331"/>
          </a:xfrm>
          <a:prstGeom prst="rect">
            <a:avLst/>
          </a:prstGeom>
          <a:noFill/>
        </p:spPr>
        <p:txBody>
          <a:bodyPr wrap="none" rtlCol="0">
            <a:spAutoFit/>
          </a:bodyPr>
          <a:lstStyle/>
          <a:p>
            <a:r>
              <a:rPr kumimoji="1" lang="en-US" altLang="zh-CN" sz="3600" dirty="0">
                <a:solidFill>
                  <a:schemeClr val="bg1"/>
                </a:solidFill>
              </a:rPr>
              <a:t>Yining Liu</a:t>
            </a:r>
            <a:endParaRPr kumimoji="1" lang="zh-CN" altLang="en-US" sz="3600" dirty="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F7521-40B2-7780-DD45-224827C10337}"/>
              </a:ext>
            </a:extLst>
          </p:cNvPr>
          <p:cNvSpPr>
            <a:spLocks noGrp="1"/>
          </p:cNvSpPr>
          <p:nvPr>
            <p:ph type="title"/>
          </p:nvPr>
        </p:nvSpPr>
        <p:spPr/>
        <p:txBody>
          <a:bodyPr/>
          <a:lstStyle/>
          <a:p>
            <a:r>
              <a:rPr kumimoji="1" lang="en-US" altLang="zh-CN" dirty="0"/>
              <a:t>EDA Summary</a:t>
            </a:r>
            <a:endParaRPr kumimoji="1" lang="zh-CN" altLang="en-US" dirty="0"/>
          </a:p>
        </p:txBody>
      </p:sp>
      <p:sp>
        <p:nvSpPr>
          <p:cNvPr id="3" name="内容占位符 2">
            <a:extLst>
              <a:ext uri="{FF2B5EF4-FFF2-40B4-BE49-F238E27FC236}">
                <a16:creationId xmlns:a16="http://schemas.microsoft.com/office/drawing/2014/main" id="{BFAD5EBB-A82F-0708-821D-D032618A94AB}"/>
              </a:ext>
            </a:extLst>
          </p:cNvPr>
          <p:cNvSpPr>
            <a:spLocks noGrp="1"/>
          </p:cNvSpPr>
          <p:nvPr>
            <p:ph idx="1"/>
          </p:nvPr>
        </p:nvSpPr>
        <p:spPr>
          <a:xfrm>
            <a:off x="228600" y="1400174"/>
            <a:ext cx="11730038" cy="5300663"/>
          </a:xfrm>
        </p:spPr>
        <p:txBody>
          <a:bodyPr>
            <a:normAutofit/>
          </a:bodyPr>
          <a:lstStyle/>
          <a:p>
            <a:r>
              <a:rPr kumimoji="1" lang="en-US" altLang="zh-CN" dirty="0"/>
              <a:t>Summary 2:</a:t>
            </a:r>
          </a:p>
          <a:p>
            <a:r>
              <a:rPr lang="en-CA" altLang="zh-CN" dirty="0"/>
              <a:t>From the boxplot above, it is obvious that in all cities the price per kilometer of Yellow Cab is much higher than that in Pink Cab.</a:t>
            </a:r>
          </a:p>
          <a:p>
            <a:r>
              <a:rPr lang="en-CA" altLang="zh-CN" dirty="0"/>
              <a:t>In addition, unit price of cab rides in New York city is much higher than the prices in other cities, which makes sense since it is one of the most developed city in this world so there's a higher traffic demand and the cost of everything is New York is just higher than other cities.</a:t>
            </a:r>
          </a:p>
          <a:p>
            <a:r>
              <a:rPr lang="en-CA" altLang="zh-CN" dirty="0"/>
              <a:t>And we can also see that large cities like </a:t>
            </a:r>
            <a:r>
              <a:rPr lang="en-CA" altLang="zh-CN" dirty="0" err="1"/>
              <a:t>dallas</a:t>
            </a:r>
            <a:r>
              <a:rPr lang="en-CA" altLang="zh-CN" dirty="0"/>
              <a:t> silicon valley have higher unit price for the same reason above.</a:t>
            </a:r>
          </a:p>
          <a:p>
            <a:r>
              <a:rPr lang="en-CA" altLang="zh-CN" dirty="0"/>
              <a:t>So our assumption is right. Higher development level means that it's more expensive for a taxi ride.</a:t>
            </a:r>
          </a:p>
          <a:p>
            <a:endParaRPr kumimoji="1" lang="zh-CN" altLang="en-US" dirty="0"/>
          </a:p>
        </p:txBody>
      </p:sp>
    </p:spTree>
    <p:extLst>
      <p:ext uri="{BB962C8B-B14F-4D97-AF65-F5344CB8AC3E}">
        <p14:creationId xmlns:p14="http://schemas.microsoft.com/office/powerpoint/2010/main" val="2918576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3D0F8-591D-2368-4C45-82493C0E3D9D}"/>
              </a:ext>
            </a:extLst>
          </p:cNvPr>
          <p:cNvSpPr>
            <a:spLocks noGrp="1"/>
          </p:cNvSpPr>
          <p:nvPr>
            <p:ph type="title"/>
          </p:nvPr>
        </p:nvSpPr>
        <p:spPr>
          <a:xfrm>
            <a:off x="138113" y="0"/>
            <a:ext cx="10515600" cy="1325563"/>
          </a:xfrm>
        </p:spPr>
        <p:txBody>
          <a:bodyPr/>
          <a:lstStyle/>
          <a:p>
            <a:r>
              <a:rPr kumimoji="1" lang="en-US" altLang="zh-CN" dirty="0"/>
              <a:t>EDA</a:t>
            </a:r>
            <a:endParaRPr kumimoji="1" lang="zh-CN" altLang="en-US" dirty="0"/>
          </a:p>
        </p:txBody>
      </p:sp>
      <p:sp>
        <p:nvSpPr>
          <p:cNvPr id="3" name="内容占位符 2">
            <a:extLst>
              <a:ext uri="{FF2B5EF4-FFF2-40B4-BE49-F238E27FC236}">
                <a16:creationId xmlns:a16="http://schemas.microsoft.com/office/drawing/2014/main" id="{B8F6D385-FC82-47E1-0B62-B1C3D1A165CE}"/>
              </a:ext>
            </a:extLst>
          </p:cNvPr>
          <p:cNvSpPr>
            <a:spLocks noGrp="1"/>
          </p:cNvSpPr>
          <p:nvPr>
            <p:ph idx="1"/>
          </p:nvPr>
        </p:nvSpPr>
        <p:spPr>
          <a:xfrm>
            <a:off x="138113" y="1039812"/>
            <a:ext cx="10515600" cy="4351338"/>
          </a:xfrm>
        </p:spPr>
        <p:txBody>
          <a:bodyPr/>
          <a:lstStyle/>
          <a:p>
            <a:r>
              <a:rPr kumimoji="1" lang="en-CA" altLang="zh-CN" dirty="0"/>
              <a:t>Assumption 3: The number of customers in different cities of the two companies in relation to the local economic situation.</a:t>
            </a:r>
            <a:endParaRPr kumimoji="1" lang="zh-CN" altLang="en-US" dirty="0"/>
          </a:p>
        </p:txBody>
      </p:sp>
      <p:pic>
        <p:nvPicPr>
          <p:cNvPr id="4" name="图片 3">
            <a:extLst>
              <a:ext uri="{FF2B5EF4-FFF2-40B4-BE49-F238E27FC236}">
                <a16:creationId xmlns:a16="http://schemas.microsoft.com/office/drawing/2014/main" id="{1690D5E5-7ADD-6B36-421D-13857FB127D9}"/>
              </a:ext>
            </a:extLst>
          </p:cNvPr>
          <p:cNvPicPr>
            <a:picLocks noChangeAspect="1"/>
          </p:cNvPicPr>
          <p:nvPr/>
        </p:nvPicPr>
        <p:blipFill>
          <a:blip r:embed="rId2"/>
          <a:stretch>
            <a:fillRect/>
          </a:stretch>
        </p:blipFill>
        <p:spPr>
          <a:xfrm>
            <a:off x="645318" y="1812289"/>
            <a:ext cx="10901364" cy="5045711"/>
          </a:xfrm>
          <a:prstGeom prst="rect">
            <a:avLst/>
          </a:prstGeom>
        </p:spPr>
      </p:pic>
    </p:spTree>
    <p:extLst>
      <p:ext uri="{BB962C8B-B14F-4D97-AF65-F5344CB8AC3E}">
        <p14:creationId xmlns:p14="http://schemas.microsoft.com/office/powerpoint/2010/main" val="1872252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99F8C3-210A-FDEB-32FE-00BBAF9E2B9E}"/>
              </a:ext>
            </a:extLst>
          </p:cNvPr>
          <p:cNvSpPr>
            <a:spLocks noGrp="1"/>
          </p:cNvSpPr>
          <p:nvPr>
            <p:ph type="title"/>
          </p:nvPr>
        </p:nvSpPr>
        <p:spPr/>
        <p:txBody>
          <a:bodyPr/>
          <a:lstStyle/>
          <a:p>
            <a:r>
              <a:rPr kumimoji="1" lang="en-US" altLang="zh-CN" dirty="0"/>
              <a:t>EDA Summary</a:t>
            </a:r>
            <a:endParaRPr kumimoji="1" lang="zh-CN" altLang="en-US" dirty="0"/>
          </a:p>
        </p:txBody>
      </p:sp>
      <p:sp>
        <p:nvSpPr>
          <p:cNvPr id="3" name="内容占位符 2">
            <a:extLst>
              <a:ext uri="{FF2B5EF4-FFF2-40B4-BE49-F238E27FC236}">
                <a16:creationId xmlns:a16="http://schemas.microsoft.com/office/drawing/2014/main" id="{BEA52B62-6168-5662-A830-29741E54513F}"/>
              </a:ext>
            </a:extLst>
          </p:cNvPr>
          <p:cNvSpPr>
            <a:spLocks noGrp="1"/>
          </p:cNvSpPr>
          <p:nvPr>
            <p:ph idx="1"/>
          </p:nvPr>
        </p:nvSpPr>
        <p:spPr/>
        <p:txBody>
          <a:bodyPr/>
          <a:lstStyle/>
          <a:p>
            <a:r>
              <a:rPr kumimoji="1" lang="en-US" altLang="zh-CN" dirty="0"/>
              <a:t>Summary 3:</a:t>
            </a:r>
          </a:p>
          <a:p>
            <a:r>
              <a:rPr kumimoji="1" lang="en-CA" altLang="zh-CN" dirty="0"/>
              <a:t>From the histogram above we can easily point out that in most of the cities, the costumer volume of Yellow Cab is much greater than that of the Pink Cab.</a:t>
            </a:r>
          </a:p>
          <a:p>
            <a:r>
              <a:rPr kumimoji="1" lang="en-CA" altLang="zh-CN" dirty="0"/>
              <a:t>But there are also 2 exceptions: </a:t>
            </a:r>
            <a:r>
              <a:rPr kumimoji="1" lang="en-CA" altLang="zh-CN" dirty="0" err="1"/>
              <a:t>Nashiville</a:t>
            </a:r>
            <a:r>
              <a:rPr kumimoji="1" lang="en-CA" altLang="zh-CN" dirty="0"/>
              <a:t>, Sacramento. In San Diego, 2 companies have the similar customer volume.</a:t>
            </a:r>
            <a:endParaRPr kumimoji="1" lang="zh-CN" altLang="en-US" dirty="0"/>
          </a:p>
        </p:txBody>
      </p:sp>
    </p:spTree>
    <p:extLst>
      <p:ext uri="{BB962C8B-B14F-4D97-AF65-F5344CB8AC3E}">
        <p14:creationId xmlns:p14="http://schemas.microsoft.com/office/powerpoint/2010/main" val="1616195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83EDF-F12C-CD47-95FC-5B33B4C279B9}"/>
              </a:ext>
            </a:extLst>
          </p:cNvPr>
          <p:cNvSpPr>
            <a:spLocks noGrp="1"/>
          </p:cNvSpPr>
          <p:nvPr>
            <p:ph type="title"/>
          </p:nvPr>
        </p:nvSpPr>
        <p:spPr>
          <a:xfrm>
            <a:off x="0" y="-206375"/>
            <a:ext cx="10515600" cy="1325563"/>
          </a:xfrm>
        </p:spPr>
        <p:txBody>
          <a:bodyPr/>
          <a:lstStyle/>
          <a:p>
            <a:r>
              <a:rPr kumimoji="1" lang="en-US" altLang="zh-CN" dirty="0"/>
              <a:t>EDA</a:t>
            </a:r>
            <a:endParaRPr kumimoji="1" lang="zh-CN" altLang="en-US" dirty="0"/>
          </a:p>
        </p:txBody>
      </p:sp>
      <p:sp>
        <p:nvSpPr>
          <p:cNvPr id="3" name="内容占位符 2">
            <a:extLst>
              <a:ext uri="{FF2B5EF4-FFF2-40B4-BE49-F238E27FC236}">
                <a16:creationId xmlns:a16="http://schemas.microsoft.com/office/drawing/2014/main" id="{FE8FE358-56BD-CD89-D175-6145EDF5B4B9}"/>
              </a:ext>
            </a:extLst>
          </p:cNvPr>
          <p:cNvSpPr>
            <a:spLocks noGrp="1"/>
          </p:cNvSpPr>
          <p:nvPr>
            <p:ph idx="1"/>
          </p:nvPr>
        </p:nvSpPr>
        <p:spPr>
          <a:xfrm>
            <a:off x="0" y="771525"/>
            <a:ext cx="12192000" cy="4376738"/>
          </a:xfrm>
        </p:spPr>
        <p:txBody>
          <a:bodyPr/>
          <a:lstStyle/>
          <a:p>
            <a:r>
              <a:rPr kumimoji="1" lang="en-CA" altLang="zh-CN" dirty="0"/>
              <a:t>Assumption 4: In different states, is there a difference in price acceptance between the different genders of passengers</a:t>
            </a:r>
            <a:r>
              <a:rPr kumimoji="1" lang="zh-CN" altLang="en-CA" dirty="0"/>
              <a:t>？</a:t>
            </a:r>
            <a:endParaRPr kumimoji="1" lang="zh-CN" altLang="en-US" dirty="0"/>
          </a:p>
        </p:txBody>
      </p:sp>
      <p:pic>
        <p:nvPicPr>
          <p:cNvPr id="4" name="图片 3">
            <a:extLst>
              <a:ext uri="{FF2B5EF4-FFF2-40B4-BE49-F238E27FC236}">
                <a16:creationId xmlns:a16="http://schemas.microsoft.com/office/drawing/2014/main" id="{35BD998F-DC7D-C893-FD36-2D44535A143B}"/>
              </a:ext>
            </a:extLst>
          </p:cNvPr>
          <p:cNvPicPr>
            <a:picLocks noChangeAspect="1"/>
          </p:cNvPicPr>
          <p:nvPr/>
        </p:nvPicPr>
        <p:blipFill>
          <a:blip r:embed="rId2"/>
          <a:stretch>
            <a:fillRect/>
          </a:stretch>
        </p:blipFill>
        <p:spPr>
          <a:xfrm>
            <a:off x="-1" y="1709737"/>
            <a:ext cx="11609407" cy="5148263"/>
          </a:xfrm>
          <a:prstGeom prst="rect">
            <a:avLst/>
          </a:prstGeom>
        </p:spPr>
      </p:pic>
    </p:spTree>
    <p:extLst>
      <p:ext uri="{BB962C8B-B14F-4D97-AF65-F5344CB8AC3E}">
        <p14:creationId xmlns:p14="http://schemas.microsoft.com/office/powerpoint/2010/main" val="351715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E1730-5125-FAB0-C176-B8FDC56C17EB}"/>
              </a:ext>
            </a:extLst>
          </p:cNvPr>
          <p:cNvSpPr>
            <a:spLocks noGrp="1"/>
          </p:cNvSpPr>
          <p:nvPr>
            <p:ph type="title"/>
          </p:nvPr>
        </p:nvSpPr>
        <p:spPr/>
        <p:txBody>
          <a:bodyPr/>
          <a:lstStyle/>
          <a:p>
            <a:r>
              <a:rPr kumimoji="1" lang="en-US" altLang="zh-CN" dirty="0"/>
              <a:t>EDA Summary</a:t>
            </a:r>
            <a:endParaRPr kumimoji="1" lang="zh-CN" altLang="en-US" dirty="0"/>
          </a:p>
        </p:txBody>
      </p:sp>
      <p:sp>
        <p:nvSpPr>
          <p:cNvPr id="3" name="内容占位符 2">
            <a:extLst>
              <a:ext uri="{FF2B5EF4-FFF2-40B4-BE49-F238E27FC236}">
                <a16:creationId xmlns:a16="http://schemas.microsoft.com/office/drawing/2014/main" id="{7D1751F3-4634-839D-EEA2-816BEBF7ED5F}"/>
              </a:ext>
            </a:extLst>
          </p:cNvPr>
          <p:cNvSpPr>
            <a:spLocks noGrp="1"/>
          </p:cNvSpPr>
          <p:nvPr>
            <p:ph idx="1"/>
          </p:nvPr>
        </p:nvSpPr>
        <p:spPr/>
        <p:txBody>
          <a:bodyPr/>
          <a:lstStyle/>
          <a:p>
            <a:r>
              <a:rPr kumimoji="1" lang="en-US" altLang="zh-CN" dirty="0"/>
              <a:t>Summary 4</a:t>
            </a:r>
          </a:p>
          <a:p>
            <a:r>
              <a:rPr kumimoji="1" lang="en-CA" altLang="zh-CN" dirty="0"/>
              <a:t>From the plot above we can see that in different states, there shows no obvious tendencies that passenger in different genders have different acceptability on the price of each taxi ride.</a:t>
            </a:r>
          </a:p>
          <a:p>
            <a:r>
              <a:rPr kumimoji="1" lang="en-CA" altLang="zh-CN" dirty="0"/>
              <a:t>Gender is not a factor deciding the price a passenger would pay for a taxi drive.</a:t>
            </a:r>
            <a:endParaRPr kumimoji="1" lang="zh-CN" altLang="en-US" dirty="0"/>
          </a:p>
        </p:txBody>
      </p:sp>
    </p:spTree>
    <p:extLst>
      <p:ext uri="{BB962C8B-B14F-4D97-AF65-F5344CB8AC3E}">
        <p14:creationId xmlns:p14="http://schemas.microsoft.com/office/powerpoint/2010/main" val="1256664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03F5E-EC42-4905-E514-7A91DAED2A92}"/>
              </a:ext>
            </a:extLst>
          </p:cNvPr>
          <p:cNvSpPr>
            <a:spLocks noGrp="1"/>
          </p:cNvSpPr>
          <p:nvPr>
            <p:ph type="title"/>
          </p:nvPr>
        </p:nvSpPr>
        <p:spPr>
          <a:xfrm>
            <a:off x="428625" y="-72233"/>
            <a:ext cx="10515600" cy="1325563"/>
          </a:xfrm>
        </p:spPr>
        <p:txBody>
          <a:bodyPr/>
          <a:lstStyle/>
          <a:p>
            <a:r>
              <a:rPr kumimoji="1" lang="en-US" altLang="zh-CN" dirty="0"/>
              <a:t>EDA</a:t>
            </a:r>
            <a:endParaRPr kumimoji="1" lang="zh-CN" altLang="en-US" dirty="0"/>
          </a:p>
        </p:txBody>
      </p:sp>
      <p:sp>
        <p:nvSpPr>
          <p:cNvPr id="3" name="内容占位符 2">
            <a:extLst>
              <a:ext uri="{FF2B5EF4-FFF2-40B4-BE49-F238E27FC236}">
                <a16:creationId xmlns:a16="http://schemas.microsoft.com/office/drawing/2014/main" id="{F9AAA59D-BF60-F209-3346-C55429814DBC}"/>
              </a:ext>
            </a:extLst>
          </p:cNvPr>
          <p:cNvSpPr>
            <a:spLocks noGrp="1"/>
          </p:cNvSpPr>
          <p:nvPr>
            <p:ph idx="1"/>
          </p:nvPr>
        </p:nvSpPr>
        <p:spPr>
          <a:xfrm>
            <a:off x="428625" y="957264"/>
            <a:ext cx="11572875" cy="4647406"/>
          </a:xfrm>
        </p:spPr>
        <p:txBody>
          <a:bodyPr/>
          <a:lstStyle/>
          <a:p>
            <a:r>
              <a:rPr kumimoji="1" lang="en-CA" altLang="zh-CN" dirty="0"/>
              <a:t>Assumption 5: The 2 cab companies have different profitability rates on different payment method.</a:t>
            </a:r>
            <a:endParaRPr kumimoji="1" lang="zh-CN" altLang="en-US" dirty="0"/>
          </a:p>
        </p:txBody>
      </p:sp>
      <p:pic>
        <p:nvPicPr>
          <p:cNvPr id="4" name="图片 3">
            <a:extLst>
              <a:ext uri="{FF2B5EF4-FFF2-40B4-BE49-F238E27FC236}">
                <a16:creationId xmlns:a16="http://schemas.microsoft.com/office/drawing/2014/main" id="{2E36E9BF-D667-086A-A4A2-9D37E6C1695B}"/>
              </a:ext>
            </a:extLst>
          </p:cNvPr>
          <p:cNvPicPr>
            <a:picLocks noChangeAspect="1"/>
          </p:cNvPicPr>
          <p:nvPr/>
        </p:nvPicPr>
        <p:blipFill>
          <a:blip r:embed="rId2"/>
          <a:stretch>
            <a:fillRect/>
          </a:stretch>
        </p:blipFill>
        <p:spPr>
          <a:xfrm>
            <a:off x="573087" y="1928781"/>
            <a:ext cx="11190288" cy="4929219"/>
          </a:xfrm>
          <a:prstGeom prst="rect">
            <a:avLst/>
          </a:prstGeom>
        </p:spPr>
      </p:pic>
    </p:spTree>
    <p:extLst>
      <p:ext uri="{BB962C8B-B14F-4D97-AF65-F5344CB8AC3E}">
        <p14:creationId xmlns:p14="http://schemas.microsoft.com/office/powerpoint/2010/main" val="2855609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19037-0ECC-894F-A69B-8874368BCAE9}"/>
              </a:ext>
            </a:extLst>
          </p:cNvPr>
          <p:cNvSpPr>
            <a:spLocks noGrp="1"/>
          </p:cNvSpPr>
          <p:nvPr>
            <p:ph type="title"/>
          </p:nvPr>
        </p:nvSpPr>
        <p:spPr/>
        <p:txBody>
          <a:bodyPr/>
          <a:lstStyle/>
          <a:p>
            <a:r>
              <a:rPr kumimoji="1" lang="en-US" altLang="zh-CN" dirty="0"/>
              <a:t>EDA Summary</a:t>
            </a:r>
            <a:endParaRPr kumimoji="1" lang="zh-CN" altLang="en-US" dirty="0"/>
          </a:p>
        </p:txBody>
      </p:sp>
      <p:sp>
        <p:nvSpPr>
          <p:cNvPr id="3" name="内容占位符 2">
            <a:extLst>
              <a:ext uri="{FF2B5EF4-FFF2-40B4-BE49-F238E27FC236}">
                <a16:creationId xmlns:a16="http://schemas.microsoft.com/office/drawing/2014/main" id="{50DA3D7E-E439-4C6F-75E7-104085D14CF9}"/>
              </a:ext>
            </a:extLst>
          </p:cNvPr>
          <p:cNvSpPr>
            <a:spLocks noGrp="1"/>
          </p:cNvSpPr>
          <p:nvPr>
            <p:ph idx="1"/>
          </p:nvPr>
        </p:nvSpPr>
        <p:spPr/>
        <p:txBody>
          <a:bodyPr/>
          <a:lstStyle/>
          <a:p>
            <a:r>
              <a:rPr kumimoji="1" lang="en-US" altLang="zh-CN" dirty="0"/>
              <a:t>Summary 5:</a:t>
            </a:r>
          </a:p>
          <a:p>
            <a:r>
              <a:rPr kumimoji="1" lang="en-US" altLang="zh-CN" dirty="0"/>
              <a:t>From the boxplot above we can observe that generally payment method does NOT affect the profit rate of each company.</a:t>
            </a:r>
          </a:p>
          <a:p>
            <a:r>
              <a:rPr kumimoji="1" lang="en-US" altLang="zh-CN" dirty="0"/>
              <a:t>But generally speaking Yellow Cab makes more money than Pink Cab, </a:t>
            </a:r>
            <a:r>
              <a:rPr kumimoji="1" lang="en-US" altLang="zh-CN" dirty="0" err="1"/>
              <a:t>whcih</a:t>
            </a:r>
            <a:r>
              <a:rPr kumimoji="1" lang="en-US" altLang="zh-CN" dirty="0"/>
              <a:t> mean that the Yellow Cab has a higher profit rate.</a:t>
            </a:r>
          </a:p>
          <a:p>
            <a:endParaRPr kumimoji="1" lang="zh-CN" altLang="en-US" dirty="0"/>
          </a:p>
        </p:txBody>
      </p:sp>
    </p:spTree>
    <p:extLst>
      <p:ext uri="{BB962C8B-B14F-4D97-AF65-F5344CB8AC3E}">
        <p14:creationId xmlns:p14="http://schemas.microsoft.com/office/powerpoint/2010/main" val="2343946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C7815-BC6A-01D5-5682-0B0BAC74B344}"/>
              </a:ext>
            </a:extLst>
          </p:cNvPr>
          <p:cNvSpPr>
            <a:spLocks noGrp="1"/>
          </p:cNvSpPr>
          <p:nvPr>
            <p:ph type="title"/>
          </p:nvPr>
        </p:nvSpPr>
        <p:spPr>
          <a:xfrm>
            <a:off x="471487" y="-120651"/>
            <a:ext cx="10515600" cy="1325563"/>
          </a:xfrm>
        </p:spPr>
        <p:txBody>
          <a:bodyPr/>
          <a:lstStyle/>
          <a:p>
            <a:r>
              <a:rPr kumimoji="1" lang="en-US" altLang="zh-CN" dirty="0"/>
              <a:t>EDA</a:t>
            </a:r>
            <a:endParaRPr kumimoji="1" lang="zh-CN" altLang="en-US" dirty="0"/>
          </a:p>
        </p:txBody>
      </p:sp>
      <p:sp>
        <p:nvSpPr>
          <p:cNvPr id="3" name="内容占位符 2">
            <a:extLst>
              <a:ext uri="{FF2B5EF4-FFF2-40B4-BE49-F238E27FC236}">
                <a16:creationId xmlns:a16="http://schemas.microsoft.com/office/drawing/2014/main" id="{5E31CE59-6472-9C3B-5CB4-D3895244A456}"/>
              </a:ext>
            </a:extLst>
          </p:cNvPr>
          <p:cNvSpPr>
            <a:spLocks noGrp="1"/>
          </p:cNvSpPr>
          <p:nvPr>
            <p:ph idx="1"/>
          </p:nvPr>
        </p:nvSpPr>
        <p:spPr>
          <a:xfrm>
            <a:off x="614363" y="971550"/>
            <a:ext cx="11387138" cy="4476750"/>
          </a:xfrm>
        </p:spPr>
        <p:txBody>
          <a:bodyPr/>
          <a:lstStyle/>
          <a:p>
            <a:r>
              <a:rPr kumimoji="1" lang="en-CA" altLang="zh-CN" dirty="0"/>
              <a:t>Assumption 6: Will the consumers choose different cab companies on different dates of travel?</a:t>
            </a:r>
            <a:endParaRPr kumimoji="1" lang="zh-CN" altLang="en-US" dirty="0"/>
          </a:p>
        </p:txBody>
      </p:sp>
      <p:pic>
        <p:nvPicPr>
          <p:cNvPr id="4" name="图片 3">
            <a:extLst>
              <a:ext uri="{FF2B5EF4-FFF2-40B4-BE49-F238E27FC236}">
                <a16:creationId xmlns:a16="http://schemas.microsoft.com/office/drawing/2014/main" id="{19972D3B-8FEC-3E3E-5740-37A3866CB739}"/>
              </a:ext>
            </a:extLst>
          </p:cNvPr>
          <p:cNvPicPr>
            <a:picLocks noChangeAspect="1"/>
          </p:cNvPicPr>
          <p:nvPr/>
        </p:nvPicPr>
        <p:blipFill>
          <a:blip r:embed="rId2"/>
          <a:stretch>
            <a:fillRect/>
          </a:stretch>
        </p:blipFill>
        <p:spPr>
          <a:xfrm>
            <a:off x="2036761" y="2297113"/>
            <a:ext cx="6921501" cy="4329962"/>
          </a:xfrm>
          <a:prstGeom prst="rect">
            <a:avLst/>
          </a:prstGeom>
        </p:spPr>
      </p:pic>
    </p:spTree>
    <p:extLst>
      <p:ext uri="{BB962C8B-B14F-4D97-AF65-F5344CB8AC3E}">
        <p14:creationId xmlns:p14="http://schemas.microsoft.com/office/powerpoint/2010/main" val="3215446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DBFE1-6E31-C486-E354-ACCF1631C93D}"/>
              </a:ext>
            </a:extLst>
          </p:cNvPr>
          <p:cNvSpPr>
            <a:spLocks noGrp="1"/>
          </p:cNvSpPr>
          <p:nvPr>
            <p:ph type="title"/>
          </p:nvPr>
        </p:nvSpPr>
        <p:spPr/>
        <p:txBody>
          <a:bodyPr/>
          <a:lstStyle/>
          <a:p>
            <a:r>
              <a:rPr kumimoji="1" lang="en-US" altLang="zh-CN" dirty="0"/>
              <a:t>EDA Summary</a:t>
            </a:r>
            <a:endParaRPr kumimoji="1" lang="zh-CN" altLang="en-US" dirty="0"/>
          </a:p>
        </p:txBody>
      </p:sp>
      <p:sp>
        <p:nvSpPr>
          <p:cNvPr id="3" name="内容占位符 2">
            <a:extLst>
              <a:ext uri="{FF2B5EF4-FFF2-40B4-BE49-F238E27FC236}">
                <a16:creationId xmlns:a16="http://schemas.microsoft.com/office/drawing/2014/main" id="{3669DBEC-6BA9-73FE-D8D4-C06B261602FF}"/>
              </a:ext>
            </a:extLst>
          </p:cNvPr>
          <p:cNvSpPr>
            <a:spLocks noGrp="1"/>
          </p:cNvSpPr>
          <p:nvPr>
            <p:ph idx="1"/>
          </p:nvPr>
        </p:nvSpPr>
        <p:spPr/>
        <p:txBody>
          <a:bodyPr/>
          <a:lstStyle/>
          <a:p>
            <a:r>
              <a:rPr kumimoji="1" lang="en-US" altLang="zh-CN" dirty="0"/>
              <a:t>Summary 6:</a:t>
            </a:r>
          </a:p>
          <a:p>
            <a:r>
              <a:rPr kumimoji="1" lang="en-CA" altLang="zh-CN" dirty="0"/>
              <a:t>From the plot above we can see that the median, upper/lower interquartile are pretty similar. And the boundary of maximum and minimum value are at the same level. So there is no relation between the date of travel and the cab companies chosen, which means that consumers take taxi randomly without much special preference on the companies.</a:t>
            </a:r>
            <a:endParaRPr kumimoji="1" lang="zh-CN" altLang="en-US" dirty="0"/>
          </a:p>
        </p:txBody>
      </p:sp>
    </p:spTree>
    <p:extLst>
      <p:ext uri="{BB962C8B-B14F-4D97-AF65-F5344CB8AC3E}">
        <p14:creationId xmlns:p14="http://schemas.microsoft.com/office/powerpoint/2010/main" val="1252656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A3FB5-D3BD-2070-D7FA-55342B798BA1}"/>
              </a:ext>
            </a:extLst>
          </p:cNvPr>
          <p:cNvSpPr>
            <a:spLocks noGrp="1"/>
          </p:cNvSpPr>
          <p:nvPr>
            <p:ph type="title"/>
          </p:nvPr>
        </p:nvSpPr>
        <p:spPr>
          <a:xfrm>
            <a:off x="838200" y="18255"/>
            <a:ext cx="10515600" cy="1325563"/>
          </a:xfrm>
        </p:spPr>
        <p:txBody>
          <a:bodyPr/>
          <a:lstStyle/>
          <a:p>
            <a:r>
              <a:rPr kumimoji="1" lang="en-US" altLang="zh-CN" dirty="0"/>
              <a:t>EDA</a:t>
            </a:r>
            <a:endParaRPr kumimoji="1" lang="zh-CN" altLang="en-US" dirty="0"/>
          </a:p>
        </p:txBody>
      </p:sp>
      <p:sp>
        <p:nvSpPr>
          <p:cNvPr id="3" name="内容占位符 2">
            <a:extLst>
              <a:ext uri="{FF2B5EF4-FFF2-40B4-BE49-F238E27FC236}">
                <a16:creationId xmlns:a16="http://schemas.microsoft.com/office/drawing/2014/main" id="{6637D879-6A1E-9610-4E3B-9264D1C2ECCF}"/>
              </a:ext>
            </a:extLst>
          </p:cNvPr>
          <p:cNvSpPr>
            <a:spLocks noGrp="1"/>
          </p:cNvSpPr>
          <p:nvPr>
            <p:ph idx="1"/>
          </p:nvPr>
        </p:nvSpPr>
        <p:spPr>
          <a:xfrm>
            <a:off x="542925" y="1014413"/>
            <a:ext cx="11106150" cy="4375944"/>
          </a:xfrm>
        </p:spPr>
        <p:txBody>
          <a:bodyPr/>
          <a:lstStyle/>
          <a:p>
            <a:r>
              <a:rPr kumimoji="1" lang="en-CA" altLang="zh-CN" dirty="0"/>
              <a:t>Assumption 7: Profit rate of each company does NOT varies state-wisely.</a:t>
            </a:r>
            <a:endParaRPr kumimoji="1" lang="zh-CN" altLang="en-US" dirty="0"/>
          </a:p>
        </p:txBody>
      </p:sp>
      <p:pic>
        <p:nvPicPr>
          <p:cNvPr id="4" name="图片 3">
            <a:extLst>
              <a:ext uri="{FF2B5EF4-FFF2-40B4-BE49-F238E27FC236}">
                <a16:creationId xmlns:a16="http://schemas.microsoft.com/office/drawing/2014/main" id="{AC614EAD-4856-04AC-1FA9-D3C95206BA72}"/>
              </a:ext>
            </a:extLst>
          </p:cNvPr>
          <p:cNvPicPr>
            <a:picLocks noChangeAspect="1"/>
          </p:cNvPicPr>
          <p:nvPr/>
        </p:nvPicPr>
        <p:blipFill>
          <a:blip r:embed="rId2"/>
          <a:stretch>
            <a:fillRect/>
          </a:stretch>
        </p:blipFill>
        <p:spPr>
          <a:xfrm>
            <a:off x="0" y="1697953"/>
            <a:ext cx="11668125" cy="4688562"/>
          </a:xfrm>
          <a:prstGeom prst="rect">
            <a:avLst/>
          </a:prstGeom>
        </p:spPr>
      </p:pic>
    </p:spTree>
    <p:extLst>
      <p:ext uri="{BB962C8B-B14F-4D97-AF65-F5344CB8AC3E}">
        <p14:creationId xmlns:p14="http://schemas.microsoft.com/office/powerpoint/2010/main" val="358287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A630D-5E61-8A71-3324-3A2513A61028}"/>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7B9518DC-98EF-DCB9-05A5-EAD493C2D2D0}"/>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7D483703-BC48-1D2F-D2D3-A4F50EA094DA}"/>
              </a:ext>
            </a:extLst>
          </p:cNvPr>
          <p:cNvPicPr>
            <a:picLocks noChangeAspect="1"/>
          </p:cNvPicPr>
          <p:nvPr/>
        </p:nvPicPr>
        <p:blipFill>
          <a:blip r:embed="rId2"/>
          <a:stretch>
            <a:fillRect/>
          </a:stretch>
        </p:blipFill>
        <p:spPr>
          <a:xfrm>
            <a:off x="463550" y="1027906"/>
            <a:ext cx="11264900" cy="4749800"/>
          </a:xfrm>
          <a:prstGeom prst="rect">
            <a:avLst/>
          </a:prstGeom>
        </p:spPr>
      </p:pic>
    </p:spTree>
    <p:extLst>
      <p:ext uri="{BB962C8B-B14F-4D97-AF65-F5344CB8AC3E}">
        <p14:creationId xmlns:p14="http://schemas.microsoft.com/office/powerpoint/2010/main" val="477902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898C2-E361-28E5-3E6A-E73CF18E8D3F}"/>
              </a:ext>
            </a:extLst>
          </p:cNvPr>
          <p:cNvSpPr>
            <a:spLocks noGrp="1"/>
          </p:cNvSpPr>
          <p:nvPr>
            <p:ph type="title"/>
          </p:nvPr>
        </p:nvSpPr>
        <p:spPr/>
        <p:txBody>
          <a:bodyPr/>
          <a:lstStyle/>
          <a:p>
            <a:r>
              <a:rPr kumimoji="1" lang="en-US" altLang="zh-CN" dirty="0"/>
              <a:t>EDA Summary</a:t>
            </a:r>
            <a:endParaRPr kumimoji="1" lang="zh-CN" altLang="en-US" dirty="0"/>
          </a:p>
        </p:txBody>
      </p:sp>
      <p:sp>
        <p:nvSpPr>
          <p:cNvPr id="3" name="内容占位符 2">
            <a:extLst>
              <a:ext uri="{FF2B5EF4-FFF2-40B4-BE49-F238E27FC236}">
                <a16:creationId xmlns:a16="http://schemas.microsoft.com/office/drawing/2014/main" id="{75D66264-749C-4D94-CEBD-480D813BDD19}"/>
              </a:ext>
            </a:extLst>
          </p:cNvPr>
          <p:cNvSpPr>
            <a:spLocks noGrp="1"/>
          </p:cNvSpPr>
          <p:nvPr>
            <p:ph idx="1"/>
          </p:nvPr>
        </p:nvSpPr>
        <p:spPr/>
        <p:txBody>
          <a:bodyPr/>
          <a:lstStyle/>
          <a:p>
            <a:r>
              <a:rPr kumimoji="1" lang="en-US" altLang="zh-CN" dirty="0"/>
              <a:t>Summary 7:</a:t>
            </a:r>
          </a:p>
          <a:p>
            <a:r>
              <a:rPr kumimoji="1" lang="en-CA" altLang="zh-CN" dirty="0"/>
              <a:t>Obvious that the patterns have no difference when it comes to different payment methods and cab companies. </a:t>
            </a:r>
          </a:p>
          <a:p>
            <a:r>
              <a:rPr kumimoji="1" lang="en-CA" altLang="zh-CN" dirty="0"/>
              <a:t>And in each state, profit rate of both Yellow Cab and Pink Cab are similar to each other.</a:t>
            </a:r>
            <a:endParaRPr kumimoji="1" lang="zh-CN" altLang="en-US" dirty="0"/>
          </a:p>
        </p:txBody>
      </p:sp>
    </p:spTree>
    <p:extLst>
      <p:ext uri="{BB962C8B-B14F-4D97-AF65-F5344CB8AC3E}">
        <p14:creationId xmlns:p14="http://schemas.microsoft.com/office/powerpoint/2010/main" val="2274799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64347-4EA4-0EC0-FC6F-4D7C3EB2C94A}"/>
              </a:ext>
            </a:extLst>
          </p:cNvPr>
          <p:cNvSpPr>
            <a:spLocks noGrp="1"/>
          </p:cNvSpPr>
          <p:nvPr>
            <p:ph type="title"/>
          </p:nvPr>
        </p:nvSpPr>
        <p:spPr/>
        <p:txBody>
          <a:bodyPr/>
          <a:lstStyle/>
          <a:p>
            <a:r>
              <a:rPr kumimoji="1" lang="en-US" altLang="zh-CN" dirty="0"/>
              <a:t>Recommendations</a:t>
            </a:r>
            <a:endParaRPr kumimoji="1" lang="zh-CN" altLang="en-US" dirty="0"/>
          </a:p>
        </p:txBody>
      </p:sp>
      <p:sp>
        <p:nvSpPr>
          <p:cNvPr id="3" name="内容占位符 2">
            <a:extLst>
              <a:ext uri="{FF2B5EF4-FFF2-40B4-BE49-F238E27FC236}">
                <a16:creationId xmlns:a16="http://schemas.microsoft.com/office/drawing/2014/main" id="{1577DAFE-699E-F4FE-76DB-637B1FAC1F37}"/>
              </a:ext>
            </a:extLst>
          </p:cNvPr>
          <p:cNvSpPr>
            <a:spLocks noGrp="1"/>
          </p:cNvSpPr>
          <p:nvPr>
            <p:ph idx="1"/>
          </p:nvPr>
        </p:nvSpPr>
        <p:spPr/>
        <p:txBody>
          <a:bodyPr>
            <a:normAutofit lnSpcReduction="10000"/>
          </a:bodyPr>
          <a:lstStyle/>
          <a:p>
            <a:r>
              <a:rPr kumimoji="1" lang="en-CA" altLang="zh-CN" dirty="0"/>
              <a:t>From the above data and images we can conclude that, in general, the cab industry is differently developed in different cities due to their different levels of development. The more developed the city's economy is, the greater the turnover of the cab industry.</a:t>
            </a:r>
          </a:p>
          <a:p>
            <a:r>
              <a:rPr kumimoji="1" lang="en-CA" altLang="zh-CN" dirty="0"/>
              <a:t>However, regardless of the city, price is not the main factor that determines the industry. For example, Yellow Cab's unit price is much higher than Pink Cab's, but Yellow Cab's business is much better than Pink Cab's. Therefore, no matter where passengers are, their choice of whether to take a cab is based on the need or not, and price is not price is not a factor that prevents them from taking a cab. Also, the dates did not have any significant impact on the cab companies' business</a:t>
            </a:r>
          </a:p>
          <a:p>
            <a:endParaRPr kumimoji="1" lang="en-CA" altLang="zh-CN" dirty="0"/>
          </a:p>
        </p:txBody>
      </p:sp>
    </p:spTree>
    <p:extLst>
      <p:ext uri="{BB962C8B-B14F-4D97-AF65-F5344CB8AC3E}">
        <p14:creationId xmlns:p14="http://schemas.microsoft.com/office/powerpoint/2010/main" val="2005597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zh-CN" altLang="en-US" b="1" dirty="0">
                <a:solidFill>
                  <a:srgbClr val="FF6600"/>
                </a:solidFill>
              </a:rPr>
              <a:t> </a:t>
            </a:r>
            <a:br>
              <a:rPr lang="en-US" altLang="zh-CN"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6BB0A-6F6D-204A-ADC9-A9D048757062}"/>
              </a:ext>
            </a:extLst>
          </p:cNvPr>
          <p:cNvSpPr>
            <a:spLocks noGrp="1"/>
          </p:cNvSpPr>
          <p:nvPr>
            <p:ph type="title"/>
          </p:nvPr>
        </p:nvSpPr>
        <p:spPr/>
        <p:txBody>
          <a:bodyPr/>
          <a:lstStyle/>
          <a:p>
            <a:r>
              <a:rPr kumimoji="1" lang="en-US" altLang="zh-CN" dirty="0"/>
              <a:t>Problem</a:t>
            </a:r>
            <a:r>
              <a:rPr kumimoji="1" lang="zh-CN" altLang="en-US" dirty="0"/>
              <a:t> </a:t>
            </a:r>
            <a:r>
              <a:rPr kumimoji="1" lang="en-US" altLang="zh-CN" dirty="0"/>
              <a:t>Statement</a:t>
            </a:r>
            <a:endParaRPr kumimoji="1" lang="zh-CN" altLang="en-US" dirty="0"/>
          </a:p>
        </p:txBody>
      </p:sp>
      <p:sp>
        <p:nvSpPr>
          <p:cNvPr id="3" name="内容占位符 2">
            <a:extLst>
              <a:ext uri="{FF2B5EF4-FFF2-40B4-BE49-F238E27FC236}">
                <a16:creationId xmlns:a16="http://schemas.microsoft.com/office/drawing/2014/main" id="{ABC395A1-9750-1940-C4F8-D3E485E35D38}"/>
              </a:ext>
            </a:extLst>
          </p:cNvPr>
          <p:cNvSpPr>
            <a:spLocks noGrp="1"/>
          </p:cNvSpPr>
          <p:nvPr>
            <p:ph idx="1"/>
          </p:nvPr>
        </p:nvSpPr>
        <p:spPr/>
        <p:txBody>
          <a:bodyPr/>
          <a:lstStyle/>
          <a:p>
            <a:r>
              <a:rPr lang="en-CA" altLang="zh-CN" b="1" dirty="0"/>
              <a:t>Background</a:t>
            </a:r>
            <a:endParaRPr lang="en-CA" altLang="zh-CN" dirty="0"/>
          </a:p>
          <a:p>
            <a:r>
              <a:rPr lang="en-CA" altLang="zh-CN"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endParaRPr kumimoji="1" lang="en-US" altLang="zh-CN" dirty="0"/>
          </a:p>
          <a:p>
            <a:r>
              <a:rPr kumimoji="1" lang="en-US" altLang="zh-CN" dirty="0"/>
              <a:t>We are </a:t>
            </a:r>
            <a:r>
              <a:rPr kumimoji="1" lang="en-US" altLang="zh-CN" dirty="0" err="1"/>
              <a:t>anlaysing</a:t>
            </a:r>
            <a:r>
              <a:rPr kumimoji="1" lang="en-US" altLang="zh-CN" dirty="0"/>
              <a:t> the relationship between different factors and how they affect the operation of cabs in major cities in the US</a:t>
            </a:r>
            <a:endParaRPr kumimoji="1" lang="zh-CN" altLang="en-US" dirty="0"/>
          </a:p>
        </p:txBody>
      </p:sp>
    </p:spTree>
    <p:extLst>
      <p:ext uri="{BB962C8B-B14F-4D97-AF65-F5344CB8AC3E}">
        <p14:creationId xmlns:p14="http://schemas.microsoft.com/office/powerpoint/2010/main" val="119981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576F6-FC87-287D-89EB-96867705BAEB}"/>
              </a:ext>
            </a:extLst>
          </p:cNvPr>
          <p:cNvSpPr>
            <a:spLocks noGrp="1"/>
          </p:cNvSpPr>
          <p:nvPr>
            <p:ph type="title"/>
          </p:nvPr>
        </p:nvSpPr>
        <p:spPr/>
        <p:txBody>
          <a:bodyPr/>
          <a:lstStyle/>
          <a:p>
            <a:r>
              <a:rPr kumimoji="1" lang="en-US" altLang="zh-CN" dirty="0"/>
              <a:t>Executive</a:t>
            </a:r>
            <a:r>
              <a:rPr kumimoji="1" lang="zh-CN" altLang="en-US" dirty="0"/>
              <a:t> </a:t>
            </a:r>
            <a:r>
              <a:rPr kumimoji="1" lang="en-US" altLang="zh-CN" dirty="0"/>
              <a:t>Summary</a:t>
            </a:r>
            <a:endParaRPr kumimoji="1" lang="zh-CN" altLang="en-US" dirty="0"/>
          </a:p>
        </p:txBody>
      </p:sp>
      <p:sp>
        <p:nvSpPr>
          <p:cNvPr id="3" name="内容占位符 2">
            <a:extLst>
              <a:ext uri="{FF2B5EF4-FFF2-40B4-BE49-F238E27FC236}">
                <a16:creationId xmlns:a16="http://schemas.microsoft.com/office/drawing/2014/main" id="{3B7206F3-1254-2E97-1AAB-44DEFD4E9876}"/>
              </a:ext>
            </a:extLst>
          </p:cNvPr>
          <p:cNvSpPr>
            <a:spLocks noGrp="1"/>
          </p:cNvSpPr>
          <p:nvPr>
            <p:ph idx="1"/>
          </p:nvPr>
        </p:nvSpPr>
        <p:spPr/>
        <p:txBody>
          <a:bodyPr>
            <a:normAutofit/>
          </a:bodyPr>
          <a:lstStyle/>
          <a:p>
            <a:r>
              <a:rPr lang="en-CA" altLang="zh-CN" b="1" dirty="0"/>
              <a:t>Time period of data is from 31/01/2016 </a:t>
            </a:r>
            <a:r>
              <a:rPr lang="en-CA" altLang="zh-CN" dirty="0"/>
              <a:t>to</a:t>
            </a:r>
            <a:r>
              <a:rPr lang="en-CA" altLang="zh-CN" b="1" dirty="0"/>
              <a:t> 31/12/2018.</a:t>
            </a:r>
            <a:r>
              <a:rPr lang="en-CA" altLang="zh-CN" dirty="0"/>
              <a:t> And there are four datasets:</a:t>
            </a:r>
            <a:endParaRPr lang="en-CA" altLang="zh-CN" b="1" dirty="0"/>
          </a:p>
          <a:p>
            <a:pPr marL="0" indent="0">
              <a:buNone/>
            </a:pPr>
            <a:r>
              <a:rPr lang="en-CA" altLang="zh-CN" sz="2000" b="1" dirty="0">
                <a:latin typeface="+mn-ea"/>
              </a:rPr>
              <a:t>1. </a:t>
            </a:r>
            <a:r>
              <a:rPr lang="en-CA" altLang="zh-CN" sz="2000" b="1" dirty="0" err="1">
                <a:latin typeface="+mn-ea"/>
              </a:rPr>
              <a:t>Cab_Data.csv</a:t>
            </a:r>
            <a:r>
              <a:rPr lang="en-CA" altLang="zh-CN" sz="2000" b="1" dirty="0">
                <a:latin typeface="+mn-ea"/>
              </a:rPr>
              <a:t> – </a:t>
            </a:r>
            <a:r>
              <a:rPr lang="en-CA" altLang="zh-CN" sz="2000" dirty="0">
                <a:latin typeface="+mn-ea"/>
              </a:rPr>
              <a:t>this file includes details of transaction for 2 cab companies</a:t>
            </a:r>
          </a:p>
          <a:p>
            <a:pPr marL="0" indent="0">
              <a:buNone/>
            </a:pPr>
            <a:r>
              <a:rPr lang="en-CA" altLang="zh-CN" sz="2000" b="1" dirty="0">
                <a:latin typeface="+mn-ea"/>
              </a:rPr>
              <a:t>2. </a:t>
            </a:r>
            <a:r>
              <a:rPr lang="en-CA" altLang="zh-CN" sz="2000" b="1" dirty="0" err="1">
                <a:latin typeface="+mn-ea"/>
              </a:rPr>
              <a:t>Customer_ID.csv</a:t>
            </a:r>
            <a:r>
              <a:rPr lang="en-CA" altLang="zh-CN" sz="2000" dirty="0">
                <a:latin typeface="+mn-ea"/>
              </a:rPr>
              <a:t> – this is a mapping table that contains a unique identifier which links the customer’s demographic details</a:t>
            </a:r>
          </a:p>
          <a:p>
            <a:pPr marL="0" indent="0">
              <a:buNone/>
            </a:pPr>
            <a:r>
              <a:rPr lang="en-CA" altLang="zh-CN" sz="2000" b="1" dirty="0">
                <a:latin typeface="+mn-ea"/>
              </a:rPr>
              <a:t>3. </a:t>
            </a:r>
            <a:r>
              <a:rPr lang="en-CA" altLang="zh-CN" sz="2000" b="1" dirty="0" err="1">
                <a:latin typeface="+mn-ea"/>
              </a:rPr>
              <a:t>Transaction_ID.csv</a:t>
            </a:r>
            <a:r>
              <a:rPr lang="en-CA" altLang="zh-CN" sz="2000" b="1" dirty="0">
                <a:latin typeface="+mn-ea"/>
              </a:rPr>
              <a:t> – </a:t>
            </a:r>
            <a:r>
              <a:rPr lang="en-CA" altLang="zh-CN" sz="2000" dirty="0">
                <a:latin typeface="+mn-ea"/>
              </a:rPr>
              <a:t>this is a mapping table that contains transaction to customer mapping and payment mode</a:t>
            </a:r>
          </a:p>
          <a:p>
            <a:pPr marL="0" indent="0">
              <a:buNone/>
            </a:pPr>
            <a:r>
              <a:rPr lang="en-CA" altLang="zh-CN" sz="2000" b="1" dirty="0">
                <a:latin typeface="+mn-ea"/>
              </a:rPr>
              <a:t>4. </a:t>
            </a:r>
            <a:r>
              <a:rPr lang="en-CA" altLang="zh-CN" sz="2000" b="1" dirty="0" err="1">
                <a:latin typeface="+mn-ea"/>
              </a:rPr>
              <a:t>City.csv</a:t>
            </a:r>
            <a:r>
              <a:rPr lang="en-CA" altLang="zh-CN" sz="2000" b="1" dirty="0">
                <a:latin typeface="+mn-ea"/>
              </a:rPr>
              <a:t> – </a:t>
            </a:r>
            <a:r>
              <a:rPr lang="en-CA" altLang="zh-CN" sz="2000" dirty="0">
                <a:latin typeface="+mn-ea"/>
              </a:rPr>
              <a:t>this file contains list of US cities, their population and number of cab users</a:t>
            </a:r>
          </a:p>
          <a:p>
            <a:endParaRPr lang="en-CA" altLang="zh-CN" b="1" dirty="0"/>
          </a:p>
          <a:p>
            <a:endParaRPr kumimoji="1" lang="zh-CN" altLang="en-US" dirty="0"/>
          </a:p>
        </p:txBody>
      </p:sp>
    </p:spTree>
    <p:extLst>
      <p:ext uri="{BB962C8B-B14F-4D97-AF65-F5344CB8AC3E}">
        <p14:creationId xmlns:p14="http://schemas.microsoft.com/office/powerpoint/2010/main" val="413527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BE690-41B6-4148-1B35-5F1480A3DF82}"/>
              </a:ext>
            </a:extLst>
          </p:cNvPr>
          <p:cNvSpPr>
            <a:spLocks noGrp="1"/>
          </p:cNvSpPr>
          <p:nvPr>
            <p:ph type="title"/>
          </p:nvPr>
        </p:nvSpPr>
        <p:spPr/>
        <p:txBody>
          <a:bodyPr/>
          <a:lstStyle/>
          <a:p>
            <a:r>
              <a:rPr kumimoji="1" lang="en-US" altLang="zh-CN" dirty="0"/>
              <a:t>Executive</a:t>
            </a:r>
            <a:r>
              <a:rPr kumimoji="1" lang="zh-CN" altLang="en-US" dirty="0"/>
              <a:t> </a:t>
            </a:r>
            <a:r>
              <a:rPr kumimoji="1" lang="en-US" altLang="zh-CN" dirty="0"/>
              <a:t>Summary</a:t>
            </a:r>
            <a:endParaRPr kumimoji="1" lang="zh-CN" altLang="en-US" dirty="0"/>
          </a:p>
        </p:txBody>
      </p:sp>
      <p:sp>
        <p:nvSpPr>
          <p:cNvPr id="3" name="内容占位符 2">
            <a:extLst>
              <a:ext uri="{FF2B5EF4-FFF2-40B4-BE49-F238E27FC236}">
                <a16:creationId xmlns:a16="http://schemas.microsoft.com/office/drawing/2014/main" id="{08477939-0555-59E6-11E6-2AF211614603}"/>
              </a:ext>
            </a:extLst>
          </p:cNvPr>
          <p:cNvSpPr>
            <a:spLocks noGrp="1"/>
          </p:cNvSpPr>
          <p:nvPr>
            <p:ph idx="1"/>
          </p:nvPr>
        </p:nvSpPr>
        <p:spPr/>
        <p:txBody>
          <a:bodyPr/>
          <a:lstStyle/>
          <a:p>
            <a:r>
              <a:rPr kumimoji="1" lang="en-US" altLang="zh-CN" dirty="0"/>
              <a:t>There are 7 assumptions made base on the data set. </a:t>
            </a:r>
          </a:p>
          <a:p>
            <a:r>
              <a:rPr kumimoji="1" lang="en-US" altLang="zh-CN" dirty="0"/>
              <a:t>Each assumption is shown with plots </a:t>
            </a:r>
            <a:r>
              <a:rPr kumimoji="1" lang="en-US" altLang="zh-CN"/>
              <a:t>and descriptions below.</a:t>
            </a:r>
            <a:endParaRPr kumimoji="1" lang="zh-CN" altLang="en-US"/>
          </a:p>
        </p:txBody>
      </p:sp>
    </p:spTree>
    <p:extLst>
      <p:ext uri="{BB962C8B-B14F-4D97-AF65-F5344CB8AC3E}">
        <p14:creationId xmlns:p14="http://schemas.microsoft.com/office/powerpoint/2010/main" val="2951032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C9440-D6F5-D03E-0728-45162DBA0D66}"/>
              </a:ext>
            </a:extLst>
          </p:cNvPr>
          <p:cNvSpPr>
            <a:spLocks noGrp="1"/>
          </p:cNvSpPr>
          <p:nvPr>
            <p:ph type="title"/>
          </p:nvPr>
        </p:nvSpPr>
        <p:spPr/>
        <p:txBody>
          <a:bodyPr/>
          <a:lstStyle/>
          <a:p>
            <a:r>
              <a:rPr kumimoji="1" lang="en-US" altLang="zh-CN" dirty="0"/>
              <a:t>Approach</a:t>
            </a:r>
            <a:endParaRPr kumimoji="1" lang="zh-CN" altLang="en-US" dirty="0"/>
          </a:p>
        </p:txBody>
      </p:sp>
      <p:sp>
        <p:nvSpPr>
          <p:cNvPr id="3" name="内容占位符 2">
            <a:extLst>
              <a:ext uri="{FF2B5EF4-FFF2-40B4-BE49-F238E27FC236}">
                <a16:creationId xmlns:a16="http://schemas.microsoft.com/office/drawing/2014/main" id="{C5E014F5-8339-1966-4DF5-065E50BAC9A7}"/>
              </a:ext>
            </a:extLst>
          </p:cNvPr>
          <p:cNvSpPr>
            <a:spLocks noGrp="1"/>
          </p:cNvSpPr>
          <p:nvPr>
            <p:ph idx="1"/>
          </p:nvPr>
        </p:nvSpPr>
        <p:spPr/>
        <p:txBody>
          <a:bodyPr/>
          <a:lstStyle/>
          <a:p>
            <a:r>
              <a:rPr kumimoji="1" lang="en-US" altLang="zh-CN" dirty="0"/>
              <a:t>In this project, I used Python as the major language and also imported packages like </a:t>
            </a:r>
            <a:r>
              <a:rPr kumimoji="1" lang="en-US" altLang="zh-CN" dirty="0" err="1"/>
              <a:t>numpy</a:t>
            </a:r>
            <a:r>
              <a:rPr kumimoji="1" lang="en-US" altLang="zh-CN" dirty="0"/>
              <a:t>, </a:t>
            </a:r>
            <a:r>
              <a:rPr kumimoji="1" lang="en-US" altLang="zh-CN" dirty="0" err="1"/>
              <a:t>matplotlib.pyplot</a:t>
            </a:r>
            <a:r>
              <a:rPr kumimoji="1" lang="en-US" altLang="zh-CN" dirty="0"/>
              <a:t>, csv, pandas and seaborn.</a:t>
            </a:r>
          </a:p>
          <a:p>
            <a:r>
              <a:rPr kumimoji="1" lang="en-US" altLang="zh-CN" dirty="0"/>
              <a:t>I made many plots to quantitatively describe the relationships between variables more intuitively, which also helped in making comparison.</a:t>
            </a:r>
          </a:p>
          <a:p>
            <a:r>
              <a:rPr kumimoji="1" lang="en-US" altLang="zh-CN" dirty="0"/>
              <a:t>I mainly used boxplots in the analysis since they are more descriptive by showing median, upper/lower quartile and outliers.</a:t>
            </a:r>
            <a:endParaRPr kumimoji="1" lang="zh-CN" altLang="en-US" dirty="0"/>
          </a:p>
        </p:txBody>
      </p:sp>
    </p:spTree>
    <p:extLst>
      <p:ext uri="{BB962C8B-B14F-4D97-AF65-F5344CB8AC3E}">
        <p14:creationId xmlns:p14="http://schemas.microsoft.com/office/powerpoint/2010/main" val="286410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E2E3-3B57-3877-6708-2074E9F04E2E}"/>
              </a:ext>
            </a:extLst>
          </p:cNvPr>
          <p:cNvSpPr>
            <a:spLocks noGrp="1"/>
          </p:cNvSpPr>
          <p:nvPr>
            <p:ph type="title"/>
          </p:nvPr>
        </p:nvSpPr>
        <p:spPr>
          <a:xfrm>
            <a:off x="363075" y="-72232"/>
            <a:ext cx="10515600" cy="1325563"/>
          </a:xfrm>
        </p:spPr>
        <p:txBody>
          <a:bodyPr/>
          <a:lstStyle/>
          <a:p>
            <a:r>
              <a:rPr kumimoji="1" lang="en-US" altLang="zh-CN" dirty="0"/>
              <a:t>EDA</a:t>
            </a:r>
            <a:endParaRPr kumimoji="1" lang="zh-CN" altLang="en-US" dirty="0"/>
          </a:p>
        </p:txBody>
      </p:sp>
      <p:sp>
        <p:nvSpPr>
          <p:cNvPr id="3" name="内容占位符 2">
            <a:extLst>
              <a:ext uri="{FF2B5EF4-FFF2-40B4-BE49-F238E27FC236}">
                <a16:creationId xmlns:a16="http://schemas.microsoft.com/office/drawing/2014/main" id="{418AB3A5-5B09-E79F-60A3-DB472E40A160}"/>
              </a:ext>
            </a:extLst>
          </p:cNvPr>
          <p:cNvSpPr>
            <a:spLocks noGrp="1"/>
          </p:cNvSpPr>
          <p:nvPr>
            <p:ph idx="1"/>
          </p:nvPr>
        </p:nvSpPr>
        <p:spPr>
          <a:xfrm>
            <a:off x="363074" y="871538"/>
            <a:ext cx="11595563" cy="4290218"/>
          </a:xfrm>
        </p:spPr>
        <p:txBody>
          <a:bodyPr/>
          <a:lstStyle/>
          <a:p>
            <a:r>
              <a:rPr kumimoji="1" lang="en-CA" altLang="zh-CN" dirty="0"/>
              <a:t>Assumption 1: Whether the PRICE people are willing to pay for a cab ride is related to the GENDER and AGE of the passenger</a:t>
            </a:r>
          </a:p>
          <a:p>
            <a:endParaRPr kumimoji="1" lang="zh-CN" altLang="en-US" dirty="0"/>
          </a:p>
        </p:txBody>
      </p:sp>
      <p:pic>
        <p:nvPicPr>
          <p:cNvPr id="4" name="图片 3">
            <a:extLst>
              <a:ext uri="{FF2B5EF4-FFF2-40B4-BE49-F238E27FC236}">
                <a16:creationId xmlns:a16="http://schemas.microsoft.com/office/drawing/2014/main" id="{70934A5D-A25E-2825-A606-395F60BF7B45}"/>
              </a:ext>
            </a:extLst>
          </p:cNvPr>
          <p:cNvPicPr>
            <a:picLocks noChangeAspect="1"/>
          </p:cNvPicPr>
          <p:nvPr/>
        </p:nvPicPr>
        <p:blipFill>
          <a:blip r:embed="rId2"/>
          <a:stretch>
            <a:fillRect/>
          </a:stretch>
        </p:blipFill>
        <p:spPr>
          <a:xfrm>
            <a:off x="363075" y="1696244"/>
            <a:ext cx="10954342" cy="5047456"/>
          </a:xfrm>
          <a:prstGeom prst="rect">
            <a:avLst/>
          </a:prstGeom>
        </p:spPr>
      </p:pic>
    </p:spTree>
    <p:extLst>
      <p:ext uri="{BB962C8B-B14F-4D97-AF65-F5344CB8AC3E}">
        <p14:creationId xmlns:p14="http://schemas.microsoft.com/office/powerpoint/2010/main" val="1102935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4A47-8C96-5237-DD95-6DA4E921EBE0}"/>
              </a:ext>
            </a:extLst>
          </p:cNvPr>
          <p:cNvSpPr>
            <a:spLocks noGrp="1"/>
          </p:cNvSpPr>
          <p:nvPr>
            <p:ph type="title"/>
          </p:nvPr>
        </p:nvSpPr>
        <p:spPr/>
        <p:txBody>
          <a:bodyPr/>
          <a:lstStyle/>
          <a:p>
            <a:r>
              <a:rPr kumimoji="1" lang="en-US" altLang="zh-CN" dirty="0"/>
              <a:t>EDA</a:t>
            </a:r>
            <a:r>
              <a:rPr kumimoji="1" lang="zh-CN" altLang="en-US" dirty="0"/>
              <a:t> </a:t>
            </a:r>
            <a:r>
              <a:rPr kumimoji="1" lang="en-US" altLang="zh-CN" dirty="0"/>
              <a:t>Summary</a:t>
            </a:r>
            <a:endParaRPr kumimoji="1" lang="zh-CN" altLang="en-US" dirty="0"/>
          </a:p>
        </p:txBody>
      </p:sp>
      <p:sp>
        <p:nvSpPr>
          <p:cNvPr id="3" name="内容占位符 2">
            <a:extLst>
              <a:ext uri="{FF2B5EF4-FFF2-40B4-BE49-F238E27FC236}">
                <a16:creationId xmlns:a16="http://schemas.microsoft.com/office/drawing/2014/main" id="{6D30EF14-08A2-F234-5C0F-01492F9277B3}"/>
              </a:ext>
            </a:extLst>
          </p:cNvPr>
          <p:cNvSpPr>
            <a:spLocks noGrp="1"/>
          </p:cNvSpPr>
          <p:nvPr>
            <p:ph idx="1"/>
          </p:nvPr>
        </p:nvSpPr>
        <p:spPr/>
        <p:txBody>
          <a:bodyPr/>
          <a:lstStyle/>
          <a:p>
            <a:r>
              <a:rPr kumimoji="1" lang="en-CA" altLang="zh-CN" dirty="0"/>
              <a:t>Summary 1:</a:t>
            </a:r>
          </a:p>
          <a:p>
            <a:r>
              <a:rPr kumimoji="1" lang="en-CA" altLang="zh-CN" dirty="0"/>
              <a:t>From the plot above we can observe that generally male are more likely to pay a higher price on each taxi ride no matter the age group. And there is also a slight trend that elder people would not like to spend more on a cab ride than the younger people.</a:t>
            </a:r>
            <a:endParaRPr kumimoji="1" lang="zh-CN" altLang="en-US" dirty="0"/>
          </a:p>
        </p:txBody>
      </p:sp>
    </p:spTree>
    <p:extLst>
      <p:ext uri="{BB962C8B-B14F-4D97-AF65-F5344CB8AC3E}">
        <p14:creationId xmlns:p14="http://schemas.microsoft.com/office/powerpoint/2010/main" val="298439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DA3F2-15D5-1F57-AC28-7BD045E81579}"/>
              </a:ext>
            </a:extLst>
          </p:cNvPr>
          <p:cNvSpPr>
            <a:spLocks noGrp="1"/>
          </p:cNvSpPr>
          <p:nvPr>
            <p:ph type="title"/>
          </p:nvPr>
        </p:nvSpPr>
        <p:spPr>
          <a:xfrm>
            <a:off x="56763" y="-234950"/>
            <a:ext cx="10515600" cy="1325563"/>
          </a:xfrm>
        </p:spPr>
        <p:txBody>
          <a:bodyPr/>
          <a:lstStyle/>
          <a:p>
            <a:r>
              <a:rPr kumimoji="1" lang="en-US" altLang="zh-CN" dirty="0"/>
              <a:t>EDA</a:t>
            </a:r>
            <a:endParaRPr kumimoji="1" lang="zh-CN" altLang="en-US" dirty="0"/>
          </a:p>
        </p:txBody>
      </p:sp>
      <p:sp>
        <p:nvSpPr>
          <p:cNvPr id="3" name="内容占位符 2">
            <a:extLst>
              <a:ext uri="{FF2B5EF4-FFF2-40B4-BE49-F238E27FC236}">
                <a16:creationId xmlns:a16="http://schemas.microsoft.com/office/drawing/2014/main" id="{CBB7F776-D362-5B7A-4353-4398EC5F65C2}"/>
              </a:ext>
            </a:extLst>
          </p:cNvPr>
          <p:cNvSpPr>
            <a:spLocks noGrp="1"/>
          </p:cNvSpPr>
          <p:nvPr>
            <p:ph idx="1"/>
          </p:nvPr>
        </p:nvSpPr>
        <p:spPr>
          <a:xfrm>
            <a:off x="56763" y="742949"/>
            <a:ext cx="11916162" cy="4333081"/>
          </a:xfrm>
        </p:spPr>
        <p:txBody>
          <a:bodyPr/>
          <a:lstStyle/>
          <a:p>
            <a:r>
              <a:rPr kumimoji="1" lang="en-CA" altLang="zh-CN" dirty="0"/>
              <a:t> Assumption 2:  The unit price per kilometer for a cab drive is dependent on then economic development. (The higher the development level, the higher the unit price would be.)</a:t>
            </a:r>
          </a:p>
          <a:p>
            <a:endParaRPr kumimoji="1" lang="zh-CN" altLang="en-US" dirty="0"/>
          </a:p>
        </p:txBody>
      </p:sp>
      <p:pic>
        <p:nvPicPr>
          <p:cNvPr id="4" name="图片 3">
            <a:extLst>
              <a:ext uri="{FF2B5EF4-FFF2-40B4-BE49-F238E27FC236}">
                <a16:creationId xmlns:a16="http://schemas.microsoft.com/office/drawing/2014/main" id="{0CCCE3D1-B1E5-54CA-9710-3D5B8FDCB036}"/>
              </a:ext>
            </a:extLst>
          </p:cNvPr>
          <p:cNvPicPr>
            <a:picLocks noChangeAspect="1"/>
          </p:cNvPicPr>
          <p:nvPr/>
        </p:nvPicPr>
        <p:blipFill>
          <a:blip r:embed="rId2"/>
          <a:stretch>
            <a:fillRect/>
          </a:stretch>
        </p:blipFill>
        <p:spPr>
          <a:xfrm>
            <a:off x="1619637" y="2050256"/>
            <a:ext cx="6238488" cy="4813734"/>
          </a:xfrm>
          <a:prstGeom prst="rect">
            <a:avLst/>
          </a:prstGeom>
        </p:spPr>
      </p:pic>
    </p:spTree>
    <p:extLst>
      <p:ext uri="{BB962C8B-B14F-4D97-AF65-F5344CB8AC3E}">
        <p14:creationId xmlns:p14="http://schemas.microsoft.com/office/powerpoint/2010/main" val="2644433000"/>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主题​​</Template>
  <TotalTime>178</TotalTime>
  <Words>1090</Words>
  <Application>Microsoft Macintosh PowerPoint</Application>
  <PresentationFormat>宽屏</PresentationFormat>
  <Paragraphs>81</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Arial</vt:lpstr>
      <vt:lpstr>Calibri</vt:lpstr>
      <vt:lpstr>Calibri Light</vt:lpstr>
      <vt:lpstr>Office 主题​​</vt:lpstr>
      <vt:lpstr>PowerPoint 演示文稿</vt:lpstr>
      <vt:lpstr>   Agenda</vt:lpstr>
      <vt:lpstr>Problem Statement</vt:lpstr>
      <vt:lpstr>Executive Summary</vt:lpstr>
      <vt:lpstr>Executive Summary</vt:lpstr>
      <vt:lpstr>Approach</vt:lpstr>
      <vt:lpstr>EDA</vt:lpstr>
      <vt:lpstr>EDA Summary</vt:lpstr>
      <vt:lpstr>EDA</vt:lpstr>
      <vt:lpstr>EDA Summary</vt:lpstr>
      <vt:lpstr>EDA</vt:lpstr>
      <vt:lpstr>EDA Summary</vt:lpstr>
      <vt:lpstr>EDA</vt:lpstr>
      <vt:lpstr>EDA Summary</vt:lpstr>
      <vt:lpstr>EDA</vt:lpstr>
      <vt:lpstr>EDA Summary</vt:lpstr>
      <vt:lpstr>EDA</vt:lpstr>
      <vt:lpstr>EDA Summary</vt:lpstr>
      <vt:lpstr>EDA</vt:lpstr>
      <vt:lpstr>PowerPoint 演示文稿</vt:lpstr>
      <vt:lpstr>EDA Summary</vt:lpstr>
      <vt:lpstr>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Yining Liu</dc:creator>
  <cp:lastModifiedBy>Yining Liu</cp:lastModifiedBy>
  <cp:revision>1</cp:revision>
  <dcterms:created xsi:type="dcterms:W3CDTF">2022-07-17T21:00:47Z</dcterms:created>
  <dcterms:modified xsi:type="dcterms:W3CDTF">2022-07-17T23:59:39Z</dcterms:modified>
</cp:coreProperties>
</file>