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8" r:id="rId5"/>
    <p:sldId id="269" r:id="rId6"/>
    <p:sldId id="276" r:id="rId7"/>
    <p:sldId id="277" r:id="rId8"/>
    <p:sldId id="270" r:id="rId9"/>
    <p:sldId id="271" r:id="rId10"/>
    <p:sldId id="272" r:id="rId11"/>
    <p:sldId id="261" r:id="rId12"/>
    <p:sldId id="267" r:id="rId13"/>
    <p:sldId id="262" r:id="rId14"/>
    <p:sldId id="264" r:id="rId15"/>
    <p:sldId id="273" r:id="rId16"/>
    <p:sldId id="274" r:id="rId17"/>
    <p:sldId id="275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ts val="5100"/>
              </a:lnSpc>
            </a:pPr>
            <a:r>
              <a:rPr lang="zh-TW" altLang="en-US" dirty="0"/>
              <a:t>不同模型預測鳶尾花</a:t>
            </a:r>
            <a:r>
              <a:rPr lang="en-US" altLang="zh-TW" dirty="0"/>
              <a:t>(Iris)</a:t>
            </a:r>
            <a:r>
              <a:rPr lang="zh-TW" altLang="en-US" dirty="0"/>
              <a:t>的效果</a:t>
            </a:r>
            <a:br>
              <a:rPr lang="en-US" altLang="zh-TW" dirty="0"/>
            </a:br>
            <a:r>
              <a:rPr lang="zh-TW" altLang="en-US" dirty="0"/>
              <a:t>成果報告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797244"/>
          </a:xfrm>
        </p:spPr>
        <p:txBody>
          <a:bodyPr>
            <a:normAutofit/>
          </a:bodyPr>
          <a:lstStyle/>
          <a:p>
            <a:r>
              <a:rPr lang="zh-TW" altLang="en-US" dirty="0"/>
              <a:t>指導老師：王家輝</a:t>
            </a:r>
            <a:endParaRPr lang="en-US" altLang="zh-TW" dirty="0"/>
          </a:p>
          <a:p>
            <a:endParaRPr lang="en-US" altLang="zh-TW" sz="100" dirty="0"/>
          </a:p>
          <a:p>
            <a:r>
              <a:rPr lang="zh-TW" altLang="en-US" dirty="0"/>
              <a:t>組長：</a:t>
            </a:r>
            <a:r>
              <a:rPr lang="en-US" altLang="zh-TW" dirty="0"/>
              <a:t>07360194</a:t>
            </a:r>
            <a:r>
              <a:rPr lang="zh-TW" altLang="en-US" dirty="0"/>
              <a:t>陳維嶸</a:t>
            </a:r>
          </a:p>
          <a:p>
            <a:r>
              <a:rPr lang="zh-TW" altLang="en-US" dirty="0"/>
              <a:t>組員：</a:t>
            </a:r>
            <a:r>
              <a:rPr lang="en-US" altLang="zh-TW" dirty="0"/>
              <a:t>07360796</a:t>
            </a:r>
            <a:r>
              <a:rPr lang="zh-TW" altLang="en-US" dirty="0"/>
              <a:t>沈奕霖</a:t>
            </a:r>
          </a:p>
        </p:txBody>
      </p:sp>
    </p:spTree>
    <p:extLst>
      <p:ext uri="{BB962C8B-B14F-4D97-AF65-F5344CB8AC3E}">
        <p14:creationId xmlns:p14="http://schemas.microsoft.com/office/powerpoint/2010/main" val="3974875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F545F7-22E6-4B45-A822-F2486D12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鄰近值為</a:t>
            </a:r>
            <a:r>
              <a:rPr lang="en-US" altLang="zh-TW" dirty="0"/>
              <a:t>7</a:t>
            </a:r>
            <a:r>
              <a:rPr lang="zh-TW" altLang="en-US" dirty="0"/>
              <a:t>的</a:t>
            </a:r>
            <a:r>
              <a:rPr lang="en-US" altLang="zh-TW" dirty="0"/>
              <a:t>KNN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026859B-8427-484D-809F-F792FCEDB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95274" y="3211380"/>
            <a:ext cx="11401452" cy="2513767"/>
          </a:xfrm>
        </p:spPr>
      </p:pic>
    </p:spTree>
    <p:extLst>
      <p:ext uri="{BB962C8B-B14F-4D97-AF65-F5344CB8AC3E}">
        <p14:creationId xmlns:p14="http://schemas.microsoft.com/office/powerpoint/2010/main" val="319415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4668175A-2B75-4D8D-B76B-C4EEA39B5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3464"/>
            <a:ext cx="7729728" cy="1188720"/>
          </a:xfrm>
        </p:spPr>
        <p:txBody>
          <a:bodyPr/>
          <a:lstStyle/>
          <a:p>
            <a:r>
              <a:rPr lang="zh-TW" altLang="en-US" dirty="0"/>
              <a:t>判斷</a:t>
            </a:r>
            <a:r>
              <a:rPr lang="en-US" altLang="zh-TW" dirty="0"/>
              <a:t>KNN</a:t>
            </a:r>
            <a:r>
              <a:rPr lang="zh-TW" altLang="en-US" dirty="0"/>
              <a:t>相鄰個數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2146A3B8-A9A4-4008-8A53-1A950C6525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62591" y="1708755"/>
            <a:ext cx="7666818" cy="4984077"/>
          </a:xfr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53EF06E-BD83-4F69-903D-18571129250D}"/>
              </a:ext>
            </a:extLst>
          </p:cNvPr>
          <p:cNvSpPr/>
          <p:nvPr/>
        </p:nvSpPr>
        <p:spPr>
          <a:xfrm>
            <a:off x="7001435" y="2049500"/>
            <a:ext cx="869577" cy="161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564084-772C-4FB0-AA12-4D6E445E72E5}"/>
              </a:ext>
            </a:extLst>
          </p:cNvPr>
          <p:cNvSpPr/>
          <p:nvPr/>
        </p:nvSpPr>
        <p:spPr>
          <a:xfrm>
            <a:off x="7010398" y="3752794"/>
            <a:ext cx="869577" cy="161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94CBE8-7F93-4F67-99E4-A03742C7F212}"/>
              </a:ext>
            </a:extLst>
          </p:cNvPr>
          <p:cNvSpPr/>
          <p:nvPr/>
        </p:nvSpPr>
        <p:spPr>
          <a:xfrm>
            <a:off x="7019362" y="5447122"/>
            <a:ext cx="869577" cy="161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13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ts val="5100"/>
              </a:lnSpc>
            </a:pPr>
            <a:r>
              <a:rPr lang="zh-TW" altLang="en-US" dirty="0"/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422307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7" y="2549454"/>
            <a:ext cx="7731125" cy="2831029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443942" y="5145578"/>
            <a:ext cx="1022465" cy="2992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3449781" y="5444836"/>
            <a:ext cx="1346662" cy="3491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4796443" y="5619403"/>
            <a:ext cx="298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線性</a:t>
            </a:r>
            <a:r>
              <a:rPr lang="en-US" altLang="zh-TW" dirty="0"/>
              <a:t>SVM</a:t>
            </a:r>
            <a:r>
              <a:rPr lang="zh-TW" altLang="en-US" dirty="0"/>
              <a:t>預測準確率：</a:t>
            </a:r>
            <a:r>
              <a:rPr lang="en-US" altLang="zh-TW" dirty="0"/>
              <a:t>0.933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8552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039" y="2295330"/>
            <a:ext cx="3584825" cy="421047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36" y="2295330"/>
            <a:ext cx="3994724" cy="421047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6711820" y="6091812"/>
            <a:ext cx="1293845" cy="2992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8005665" y="4889241"/>
            <a:ext cx="1156996" cy="12674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9162661" y="4566075"/>
            <a:ext cx="2643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KNN</a:t>
            </a:r>
            <a:r>
              <a:rPr lang="zh-TW" altLang="en-US" dirty="0"/>
              <a:t>預測準確率：</a:t>
            </a:r>
            <a:r>
              <a:rPr lang="en-US" altLang="zh-TW" dirty="0"/>
              <a:t>0.955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優於線性</a:t>
            </a:r>
            <a:r>
              <a:rPr lang="en-US" altLang="zh-TW" dirty="0"/>
              <a:t>SVM</a:t>
            </a:r>
            <a:r>
              <a:rPr lang="zh-TW" altLang="en-US" dirty="0"/>
              <a:t>的</a:t>
            </a:r>
            <a:r>
              <a:rPr lang="en-US" altLang="zh-TW" dirty="0"/>
              <a:t>0.933)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0870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6F9D24A-904A-480D-AA69-C74A2B801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451" y="1180514"/>
            <a:ext cx="5510719" cy="1645920"/>
          </a:xfrm>
        </p:spPr>
        <p:txBody>
          <a:bodyPr/>
          <a:lstStyle/>
          <a:p>
            <a:r>
              <a:rPr lang="zh-TW" altLang="en-US" dirty="0"/>
              <a:t>比較圖（</a:t>
            </a:r>
            <a:r>
              <a:rPr lang="en-US" altLang="zh-TW" dirty="0"/>
              <a:t>10</a:t>
            </a:r>
            <a:r>
              <a:rPr lang="zh-TW" altLang="en-US" dirty="0"/>
              <a:t>次）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C81ED77-97CA-4DF7-9DEF-D9B98862162A}"/>
              </a:ext>
            </a:extLst>
          </p:cNvPr>
          <p:cNvSpPr txBox="1"/>
          <p:nvPr/>
        </p:nvSpPr>
        <p:spPr>
          <a:xfrm>
            <a:off x="1055451" y="3199356"/>
            <a:ext cx="5285791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04800" indent="-228600"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FFFF"/>
                </a:solidFill>
                <a:effectLst/>
              </a:rPr>
              <a:t>SVM1</a:t>
            </a:r>
            <a:r>
              <a:rPr lang="zh-TW" altLang="en-US" dirty="0">
                <a:solidFill>
                  <a:srgbClr val="FFFFFF"/>
                </a:solidFill>
              </a:rPr>
              <a:t>（</a:t>
            </a:r>
            <a:r>
              <a:rPr lang="zh-TW" altLang="en-US" dirty="0">
                <a:solidFill>
                  <a:srgbClr val="FFFFFF"/>
                </a:solidFill>
                <a:effectLst/>
              </a:rPr>
              <a:t>線性）</a:t>
            </a:r>
            <a:endParaRPr lang="en-US" altLang="zh-TW" dirty="0">
              <a:solidFill>
                <a:srgbClr val="FFFFFF"/>
              </a:solidFill>
              <a:effectLst/>
            </a:endParaRPr>
          </a:p>
          <a:p>
            <a:pPr marL="304800" indent="-228600"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FFFF"/>
                </a:solidFill>
                <a:effectLst/>
              </a:rPr>
              <a:t>SVM2</a:t>
            </a:r>
            <a:r>
              <a:rPr lang="zh-TW" altLang="en-US" dirty="0">
                <a:solidFill>
                  <a:srgbClr val="FFFFFF"/>
                </a:solidFill>
              </a:rPr>
              <a:t>（非線性，</a:t>
            </a:r>
            <a:r>
              <a:rPr lang="en-US" altLang="zh-TW" dirty="0">
                <a:solidFill>
                  <a:srgbClr val="FFFFFF"/>
                </a:solidFill>
              </a:rPr>
              <a:t>gamma=10</a:t>
            </a:r>
            <a:r>
              <a:rPr lang="zh-TW" altLang="en-US" dirty="0">
                <a:solidFill>
                  <a:srgbClr val="FFFFFF"/>
                </a:solidFill>
                <a:effectLst/>
              </a:rPr>
              <a:t>）</a:t>
            </a:r>
            <a:endParaRPr lang="en-US" altLang="zh-TW" dirty="0">
              <a:solidFill>
                <a:srgbClr val="FFFFFF"/>
              </a:solidFill>
              <a:effectLst/>
            </a:endParaRPr>
          </a:p>
          <a:p>
            <a:pPr marL="304800" indent="-228600"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FFFF"/>
                </a:solidFill>
                <a:effectLst/>
              </a:rPr>
              <a:t>SVM3</a:t>
            </a:r>
            <a:r>
              <a:rPr lang="zh-TW" altLang="en-US" dirty="0">
                <a:solidFill>
                  <a:srgbClr val="FFFFFF"/>
                </a:solidFill>
              </a:rPr>
              <a:t>（非線性， </a:t>
            </a:r>
            <a:r>
              <a:rPr lang="en-US" altLang="zh-TW" dirty="0">
                <a:solidFill>
                  <a:srgbClr val="FFFFFF"/>
                </a:solidFill>
              </a:rPr>
              <a:t>gamma=100</a:t>
            </a:r>
            <a:r>
              <a:rPr lang="zh-TW" altLang="en-US" dirty="0">
                <a:solidFill>
                  <a:srgbClr val="FFFFFF"/>
                </a:solidFill>
                <a:effectLst/>
              </a:rPr>
              <a:t>）</a:t>
            </a:r>
            <a:endParaRPr lang="en-US" altLang="zh-TW">
              <a:solidFill>
                <a:srgbClr val="FFFFFF"/>
              </a:solidFill>
              <a:effectLst/>
            </a:endParaRPr>
          </a:p>
          <a:p>
            <a:pPr marL="304800" indent="-228600"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>
                <a:solidFill>
                  <a:srgbClr val="FFFFFF"/>
                </a:solidFill>
                <a:effectLst/>
              </a:rPr>
              <a:t>KNN1</a:t>
            </a:r>
            <a:r>
              <a:rPr lang="zh-TW" altLang="en-US" dirty="0">
                <a:solidFill>
                  <a:srgbClr val="FFFFFF"/>
                </a:solidFill>
                <a:effectLst/>
              </a:rPr>
              <a:t>：鄰近值個數為</a:t>
            </a:r>
            <a:r>
              <a:rPr lang="en-US" altLang="zh-TW" dirty="0">
                <a:solidFill>
                  <a:srgbClr val="FFFFFF"/>
                </a:solidFill>
                <a:effectLst/>
              </a:rPr>
              <a:t>3</a:t>
            </a:r>
          </a:p>
          <a:p>
            <a:pPr marL="304800" indent="-228600"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FFFF"/>
                </a:solidFill>
                <a:effectLst/>
              </a:rPr>
              <a:t>KNN2</a:t>
            </a:r>
            <a:r>
              <a:rPr lang="zh-TW" altLang="en-US" dirty="0">
                <a:solidFill>
                  <a:srgbClr val="FFFFFF"/>
                </a:solidFill>
                <a:effectLst/>
              </a:rPr>
              <a:t>：鄰近值個數為</a:t>
            </a:r>
            <a:r>
              <a:rPr lang="en-US" altLang="zh-TW" dirty="0">
                <a:solidFill>
                  <a:srgbClr val="FFFFFF"/>
                </a:solidFill>
                <a:effectLst/>
              </a:rPr>
              <a:t>5</a:t>
            </a:r>
          </a:p>
          <a:p>
            <a:pPr marL="304800" indent="-228600"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FFFF"/>
                </a:solidFill>
                <a:effectLst/>
              </a:rPr>
              <a:t>KNN3</a:t>
            </a:r>
            <a:r>
              <a:rPr lang="zh-TW" altLang="en-US" dirty="0">
                <a:solidFill>
                  <a:srgbClr val="FFFFFF"/>
                </a:solidFill>
                <a:effectLst/>
              </a:rPr>
              <a:t>：鄰近值個數為</a:t>
            </a:r>
            <a:r>
              <a:rPr lang="en-US" altLang="zh-TW" dirty="0">
                <a:solidFill>
                  <a:srgbClr val="FFFFFF"/>
                </a:solidFill>
                <a:effectLst/>
              </a:rPr>
              <a:t>7</a:t>
            </a:r>
          </a:p>
          <a:p>
            <a:pPr indent="-228600"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FFFFFF"/>
              </a:solidFill>
            </a:endParaRPr>
          </a:p>
        </p:txBody>
      </p:sp>
      <p:pic>
        <p:nvPicPr>
          <p:cNvPr id="12" name="圖片 11" descr="一張含有 桌 的圖片&#10;&#10;自動產生的描述">
            <a:extLst>
              <a:ext uri="{FF2B5EF4-FFF2-40B4-BE49-F238E27FC236}">
                <a16:creationId xmlns:a16="http://schemas.microsoft.com/office/drawing/2014/main" id="{995E7E0E-216B-4536-B081-3C0088282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848" y="0"/>
            <a:ext cx="3735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87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6F9D24A-904A-480D-AA69-C74A2B801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451" y="1180514"/>
            <a:ext cx="5510719" cy="1645920"/>
          </a:xfrm>
        </p:spPr>
        <p:txBody>
          <a:bodyPr/>
          <a:lstStyle/>
          <a:p>
            <a:r>
              <a:rPr lang="zh-TW" altLang="en-US" dirty="0"/>
              <a:t>比較圖（</a:t>
            </a:r>
            <a:r>
              <a:rPr lang="en-US" altLang="zh-TW" dirty="0"/>
              <a:t>100</a:t>
            </a:r>
            <a:r>
              <a:rPr lang="zh-TW" altLang="en-US" dirty="0"/>
              <a:t>次）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C81ED77-97CA-4DF7-9DEF-D9B98862162A}"/>
              </a:ext>
            </a:extLst>
          </p:cNvPr>
          <p:cNvSpPr txBox="1"/>
          <p:nvPr/>
        </p:nvSpPr>
        <p:spPr>
          <a:xfrm>
            <a:off x="1055451" y="3199356"/>
            <a:ext cx="5285791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04800" indent="-228600"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FFFF"/>
                </a:solidFill>
                <a:effectLst/>
              </a:rPr>
              <a:t>SVM1</a:t>
            </a:r>
            <a:r>
              <a:rPr lang="zh-TW" altLang="en-US" dirty="0">
                <a:solidFill>
                  <a:srgbClr val="FFFFFF"/>
                </a:solidFill>
              </a:rPr>
              <a:t>（</a:t>
            </a:r>
            <a:r>
              <a:rPr lang="zh-TW" altLang="en-US" dirty="0">
                <a:solidFill>
                  <a:srgbClr val="FFFFFF"/>
                </a:solidFill>
                <a:effectLst/>
              </a:rPr>
              <a:t>線性）</a:t>
            </a:r>
            <a:endParaRPr lang="en-US" altLang="zh-TW" dirty="0">
              <a:solidFill>
                <a:srgbClr val="FFFFFF"/>
              </a:solidFill>
              <a:effectLst/>
            </a:endParaRPr>
          </a:p>
          <a:p>
            <a:pPr marL="304800" indent="-228600"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FFFF"/>
                </a:solidFill>
                <a:effectLst/>
              </a:rPr>
              <a:t>SVM2</a:t>
            </a:r>
            <a:r>
              <a:rPr lang="zh-TW" altLang="en-US" dirty="0">
                <a:solidFill>
                  <a:srgbClr val="FFFFFF"/>
                </a:solidFill>
              </a:rPr>
              <a:t>（非線性，</a:t>
            </a:r>
            <a:r>
              <a:rPr lang="en-US" altLang="zh-TW" dirty="0">
                <a:solidFill>
                  <a:srgbClr val="FFFFFF"/>
                </a:solidFill>
              </a:rPr>
              <a:t>gamma=10</a:t>
            </a:r>
            <a:r>
              <a:rPr lang="zh-TW" altLang="en-US" dirty="0">
                <a:solidFill>
                  <a:srgbClr val="FFFFFF"/>
                </a:solidFill>
                <a:effectLst/>
              </a:rPr>
              <a:t>）</a:t>
            </a:r>
            <a:endParaRPr lang="en-US" altLang="zh-TW" dirty="0">
              <a:solidFill>
                <a:srgbClr val="FFFFFF"/>
              </a:solidFill>
              <a:effectLst/>
            </a:endParaRPr>
          </a:p>
          <a:p>
            <a:pPr marL="304800" indent="-228600"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FFFF"/>
                </a:solidFill>
                <a:effectLst/>
              </a:rPr>
              <a:t>SVM3</a:t>
            </a:r>
            <a:r>
              <a:rPr lang="zh-TW" altLang="en-US" dirty="0">
                <a:solidFill>
                  <a:srgbClr val="FFFFFF"/>
                </a:solidFill>
              </a:rPr>
              <a:t>（非線性， </a:t>
            </a:r>
            <a:r>
              <a:rPr lang="en-US" altLang="zh-TW" dirty="0">
                <a:solidFill>
                  <a:srgbClr val="FFFFFF"/>
                </a:solidFill>
              </a:rPr>
              <a:t>gamma=100</a:t>
            </a:r>
            <a:r>
              <a:rPr lang="zh-TW" altLang="en-US" dirty="0">
                <a:solidFill>
                  <a:srgbClr val="FFFFFF"/>
                </a:solidFill>
                <a:effectLst/>
              </a:rPr>
              <a:t>）</a:t>
            </a:r>
            <a:endParaRPr lang="en-US" altLang="zh-TW" dirty="0">
              <a:solidFill>
                <a:srgbClr val="FFFFFF"/>
              </a:solidFill>
              <a:effectLst/>
            </a:endParaRPr>
          </a:p>
          <a:p>
            <a:pPr marL="304800" indent="-228600"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FFFF"/>
                </a:solidFill>
                <a:effectLst/>
              </a:rPr>
              <a:t>KNN1</a:t>
            </a:r>
            <a:r>
              <a:rPr lang="zh-TW" altLang="en-US" dirty="0">
                <a:solidFill>
                  <a:srgbClr val="FFFFFF"/>
                </a:solidFill>
                <a:effectLst/>
              </a:rPr>
              <a:t>：鄰近值個數為</a:t>
            </a:r>
            <a:r>
              <a:rPr lang="en-US" altLang="zh-TW" dirty="0">
                <a:solidFill>
                  <a:srgbClr val="FFFFFF"/>
                </a:solidFill>
                <a:effectLst/>
              </a:rPr>
              <a:t>3</a:t>
            </a:r>
          </a:p>
          <a:p>
            <a:pPr marL="304800" indent="-228600"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FFFF"/>
                </a:solidFill>
                <a:effectLst/>
              </a:rPr>
              <a:t>KNN2</a:t>
            </a:r>
            <a:r>
              <a:rPr lang="zh-TW" altLang="en-US" dirty="0">
                <a:solidFill>
                  <a:srgbClr val="FFFFFF"/>
                </a:solidFill>
                <a:effectLst/>
              </a:rPr>
              <a:t>：鄰近值個數為</a:t>
            </a:r>
            <a:r>
              <a:rPr lang="en-US" altLang="zh-TW" dirty="0">
                <a:solidFill>
                  <a:srgbClr val="FFFFFF"/>
                </a:solidFill>
                <a:effectLst/>
              </a:rPr>
              <a:t>5</a:t>
            </a:r>
          </a:p>
          <a:p>
            <a:pPr marL="304800" indent="-228600"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FFFF"/>
                </a:solidFill>
                <a:effectLst/>
              </a:rPr>
              <a:t>KNN3</a:t>
            </a:r>
            <a:r>
              <a:rPr lang="zh-TW" altLang="en-US" dirty="0">
                <a:solidFill>
                  <a:srgbClr val="FFFFFF"/>
                </a:solidFill>
                <a:effectLst/>
              </a:rPr>
              <a:t>：鄰近值個數為</a:t>
            </a:r>
            <a:r>
              <a:rPr lang="en-US" altLang="zh-TW" dirty="0">
                <a:solidFill>
                  <a:srgbClr val="FFFFFF"/>
                </a:solidFill>
                <a:effectLst/>
              </a:rPr>
              <a:t>7</a:t>
            </a:r>
          </a:p>
          <a:p>
            <a:pPr indent="-228600"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FFFFFF"/>
              </a:solidFill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95E7E0E-216B-4536-B081-3C0088282F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483392" y="0"/>
            <a:ext cx="38489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032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6F9D24A-904A-480D-AA69-C74A2B801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451" y="1180514"/>
            <a:ext cx="5510719" cy="1645920"/>
          </a:xfrm>
        </p:spPr>
        <p:txBody>
          <a:bodyPr/>
          <a:lstStyle/>
          <a:p>
            <a:r>
              <a:rPr lang="zh-TW" altLang="en-US" dirty="0"/>
              <a:t>比較圖（</a:t>
            </a:r>
            <a:r>
              <a:rPr lang="en-US" altLang="zh-TW" dirty="0"/>
              <a:t>1000</a:t>
            </a:r>
            <a:r>
              <a:rPr lang="zh-TW" altLang="en-US" dirty="0"/>
              <a:t>次）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C81ED77-97CA-4DF7-9DEF-D9B98862162A}"/>
              </a:ext>
            </a:extLst>
          </p:cNvPr>
          <p:cNvSpPr txBox="1"/>
          <p:nvPr/>
        </p:nvSpPr>
        <p:spPr>
          <a:xfrm>
            <a:off x="1055451" y="3199356"/>
            <a:ext cx="5285791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04800" indent="-228600"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FFFF"/>
                </a:solidFill>
                <a:effectLst/>
              </a:rPr>
              <a:t>SVM1</a:t>
            </a:r>
            <a:r>
              <a:rPr lang="zh-TW" altLang="en-US" dirty="0">
                <a:solidFill>
                  <a:srgbClr val="FFFFFF"/>
                </a:solidFill>
              </a:rPr>
              <a:t>（</a:t>
            </a:r>
            <a:r>
              <a:rPr lang="zh-TW" altLang="en-US" dirty="0">
                <a:solidFill>
                  <a:srgbClr val="FFFFFF"/>
                </a:solidFill>
                <a:effectLst/>
              </a:rPr>
              <a:t>線性）</a:t>
            </a:r>
            <a:endParaRPr lang="en-US" altLang="zh-TW" dirty="0">
              <a:solidFill>
                <a:srgbClr val="FFFFFF"/>
              </a:solidFill>
              <a:effectLst/>
            </a:endParaRPr>
          </a:p>
          <a:p>
            <a:pPr marL="304800" indent="-228600"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FFFF"/>
                </a:solidFill>
                <a:effectLst/>
              </a:rPr>
              <a:t>SVM2</a:t>
            </a:r>
            <a:r>
              <a:rPr lang="zh-TW" altLang="en-US" dirty="0">
                <a:solidFill>
                  <a:srgbClr val="FFFFFF"/>
                </a:solidFill>
              </a:rPr>
              <a:t>（非線性，</a:t>
            </a:r>
            <a:r>
              <a:rPr lang="en-US" altLang="zh-TW" dirty="0">
                <a:solidFill>
                  <a:srgbClr val="FFFFFF"/>
                </a:solidFill>
              </a:rPr>
              <a:t>gamma=10</a:t>
            </a:r>
            <a:r>
              <a:rPr lang="zh-TW" altLang="en-US" dirty="0">
                <a:solidFill>
                  <a:srgbClr val="FFFFFF"/>
                </a:solidFill>
                <a:effectLst/>
              </a:rPr>
              <a:t>）</a:t>
            </a:r>
            <a:endParaRPr lang="en-US" altLang="zh-TW" dirty="0">
              <a:solidFill>
                <a:srgbClr val="FFFFFF"/>
              </a:solidFill>
              <a:effectLst/>
            </a:endParaRPr>
          </a:p>
          <a:p>
            <a:pPr marL="304800" indent="-228600"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FFFF"/>
                </a:solidFill>
                <a:effectLst/>
              </a:rPr>
              <a:t>SVM3</a:t>
            </a:r>
            <a:r>
              <a:rPr lang="zh-TW" altLang="en-US" dirty="0">
                <a:solidFill>
                  <a:srgbClr val="FFFFFF"/>
                </a:solidFill>
              </a:rPr>
              <a:t>（非線性， </a:t>
            </a:r>
            <a:r>
              <a:rPr lang="en-US" altLang="zh-TW" dirty="0">
                <a:solidFill>
                  <a:srgbClr val="FFFFFF"/>
                </a:solidFill>
              </a:rPr>
              <a:t>gamma=100</a:t>
            </a:r>
            <a:r>
              <a:rPr lang="zh-TW" altLang="en-US" dirty="0">
                <a:solidFill>
                  <a:srgbClr val="FFFFFF"/>
                </a:solidFill>
                <a:effectLst/>
              </a:rPr>
              <a:t>）</a:t>
            </a:r>
            <a:endParaRPr lang="en-US" altLang="zh-TW" dirty="0">
              <a:solidFill>
                <a:srgbClr val="FFFFFF"/>
              </a:solidFill>
              <a:effectLst/>
            </a:endParaRPr>
          </a:p>
          <a:p>
            <a:pPr marL="304800" indent="-228600"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FFFF"/>
                </a:solidFill>
                <a:effectLst/>
              </a:rPr>
              <a:t>KNN1</a:t>
            </a:r>
            <a:r>
              <a:rPr lang="zh-TW" altLang="en-US" dirty="0">
                <a:solidFill>
                  <a:srgbClr val="FFFFFF"/>
                </a:solidFill>
                <a:effectLst/>
              </a:rPr>
              <a:t>：鄰近值個數為</a:t>
            </a:r>
            <a:r>
              <a:rPr lang="en-US" altLang="zh-TW" dirty="0">
                <a:solidFill>
                  <a:srgbClr val="FFFFFF"/>
                </a:solidFill>
                <a:effectLst/>
              </a:rPr>
              <a:t>3</a:t>
            </a:r>
          </a:p>
          <a:p>
            <a:pPr marL="304800" indent="-228600"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FFFF"/>
                </a:solidFill>
                <a:effectLst/>
              </a:rPr>
              <a:t>KNN2</a:t>
            </a:r>
            <a:r>
              <a:rPr lang="zh-TW" altLang="en-US" dirty="0">
                <a:solidFill>
                  <a:srgbClr val="FFFFFF"/>
                </a:solidFill>
                <a:effectLst/>
              </a:rPr>
              <a:t>：鄰近值個數為</a:t>
            </a:r>
            <a:r>
              <a:rPr lang="en-US" altLang="zh-TW" dirty="0">
                <a:solidFill>
                  <a:srgbClr val="FFFFFF"/>
                </a:solidFill>
                <a:effectLst/>
              </a:rPr>
              <a:t>5</a:t>
            </a:r>
          </a:p>
          <a:p>
            <a:pPr marL="304800" indent="-228600"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FFFF"/>
                </a:solidFill>
                <a:effectLst/>
              </a:rPr>
              <a:t>KNN3</a:t>
            </a:r>
            <a:r>
              <a:rPr lang="zh-TW" altLang="en-US" dirty="0">
                <a:solidFill>
                  <a:srgbClr val="FFFFFF"/>
                </a:solidFill>
                <a:effectLst/>
              </a:rPr>
              <a:t>：鄰近值個數為</a:t>
            </a:r>
            <a:r>
              <a:rPr lang="en-US" altLang="zh-TW" dirty="0">
                <a:solidFill>
                  <a:srgbClr val="FFFFFF"/>
                </a:solidFill>
                <a:effectLst/>
              </a:rPr>
              <a:t>7</a:t>
            </a:r>
          </a:p>
          <a:p>
            <a:pPr indent="-228600"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FFFFFF"/>
              </a:solidFill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95E7E0E-216B-4536-B081-3C0088282F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523076" y="0"/>
            <a:ext cx="3695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44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07360194</a:t>
            </a:r>
            <a:r>
              <a:rPr lang="zh-TW" altLang="en-US" dirty="0"/>
              <a:t>陳維嶸：實作、資料搜尋</a:t>
            </a:r>
          </a:p>
          <a:p>
            <a:r>
              <a:rPr lang="en-US" altLang="zh-TW" dirty="0"/>
              <a:t>07360796</a:t>
            </a:r>
            <a:r>
              <a:rPr lang="zh-TW" altLang="en-US" dirty="0"/>
              <a:t>沈奕霖：實作、</a:t>
            </a:r>
            <a:r>
              <a:rPr lang="en-US" altLang="zh-TW" dirty="0"/>
              <a:t>PPT</a:t>
            </a:r>
            <a:r>
              <a:rPr lang="zh-TW" altLang="en-US" dirty="0"/>
              <a:t>編排</a:t>
            </a:r>
          </a:p>
        </p:txBody>
      </p:sp>
    </p:spTree>
    <p:extLst>
      <p:ext uri="{BB962C8B-B14F-4D97-AF65-F5344CB8AC3E}">
        <p14:creationId xmlns:p14="http://schemas.microsoft.com/office/powerpoint/2010/main" val="160814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04" y="2684698"/>
            <a:ext cx="4505566" cy="3101983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zh-TW" altLang="en-US" dirty="0"/>
              <a:t>針對課程上提到的</a:t>
            </a:r>
            <a:r>
              <a:rPr lang="en-US" altLang="zh-TW" dirty="0" err="1">
                <a:solidFill>
                  <a:srgbClr val="217A94"/>
                </a:solidFill>
                <a:latin typeface="Verdana" panose="020B0604030504040204" pitchFamily="34" charset="0"/>
              </a:rPr>
              <a:t>Keras</a:t>
            </a:r>
            <a:r>
              <a:rPr lang="zh-TW" altLang="en-US" dirty="0">
                <a:solidFill>
                  <a:srgbClr val="217A94"/>
                </a:solidFill>
                <a:latin typeface="Verdana" panose="020B0604030504040204" pitchFamily="34" charset="0"/>
              </a:rPr>
              <a:t>深度學習程式庫分類鳶尾花花種</a:t>
            </a:r>
            <a:r>
              <a:rPr lang="zh-TW" altLang="en-US" dirty="0"/>
              <a:t>，我們決定採用相似內容呈現我們的期末小專案。</a:t>
            </a:r>
            <a:endParaRPr lang="en-US" altLang="zh-TW" dirty="0"/>
          </a:p>
          <a:p>
            <a:pPr>
              <a:lnSpc>
                <a:spcPts val="3600"/>
              </a:lnSpc>
            </a:pPr>
            <a:r>
              <a:rPr lang="zh-TW" altLang="en-US" dirty="0"/>
              <a:t>我們利用 </a:t>
            </a:r>
            <a:r>
              <a:rPr lang="en-US" altLang="zh-TW" dirty="0"/>
              <a:t>KNN </a:t>
            </a:r>
            <a:r>
              <a:rPr lang="zh-TW" altLang="en-US" dirty="0"/>
              <a:t>與 </a:t>
            </a:r>
            <a:r>
              <a:rPr lang="en-US" altLang="zh-TW" dirty="0"/>
              <a:t>SVM</a:t>
            </a:r>
            <a:r>
              <a:rPr lang="zh-TW" altLang="en-US" dirty="0"/>
              <a:t> 探討兩個的預判成績哪個比較高。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781FAF-FAE0-4FB4-B395-A5562201F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845" y="2781687"/>
            <a:ext cx="6085368" cy="227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0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93F6164-CD24-48B3-B2BC-08C62C371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694" y="5369667"/>
            <a:ext cx="3887520" cy="138741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相關技術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監督式學習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利用</a:t>
            </a:r>
            <a:r>
              <a:rPr lang="en-US" altLang="zh-TW" dirty="0" err="1"/>
              <a:t>Sklearn</a:t>
            </a:r>
            <a:r>
              <a:rPr lang="zh-TW" altLang="en-US" dirty="0"/>
              <a:t>套件</a:t>
            </a:r>
          </a:p>
          <a:p>
            <a:r>
              <a:rPr lang="zh-TW" altLang="en-US" dirty="0"/>
              <a:t>將套件中的資料集（</a:t>
            </a:r>
            <a:r>
              <a:rPr lang="en-US" altLang="zh-TW" dirty="0"/>
              <a:t>dataset)</a:t>
            </a:r>
            <a:r>
              <a:rPr lang="zh-TW" altLang="en-US" dirty="0"/>
              <a:t>鳶尾花部分的花萼與花蕊長寬進行判別</a:t>
            </a:r>
          </a:p>
          <a:p>
            <a:endParaRPr lang="zh-TW" altLang="en-US" dirty="0"/>
          </a:p>
          <a:p>
            <a:r>
              <a:rPr lang="zh-TW" altLang="en-US" dirty="0"/>
              <a:t>利用</a:t>
            </a:r>
            <a:r>
              <a:rPr lang="en-US" altLang="zh-TW" dirty="0"/>
              <a:t>pandas </a:t>
            </a:r>
            <a:r>
              <a:rPr lang="zh-TW" altLang="en-US" dirty="0"/>
              <a:t>套件</a:t>
            </a:r>
          </a:p>
          <a:p>
            <a:r>
              <a:rPr lang="zh-TW" altLang="en-US" dirty="0"/>
              <a:t>將資料轉成</a:t>
            </a:r>
            <a:r>
              <a:rPr lang="en-US" altLang="zh-TW" dirty="0" err="1"/>
              <a:t>DataFrame</a:t>
            </a:r>
            <a:r>
              <a:rPr lang="zh-TW" altLang="en-US" dirty="0"/>
              <a:t>方便進行利用</a:t>
            </a:r>
          </a:p>
          <a:p>
            <a:endParaRPr lang="zh-TW" altLang="en-US" dirty="0"/>
          </a:p>
          <a:p>
            <a:r>
              <a:rPr lang="zh-TW" altLang="en-US" dirty="0"/>
              <a:t>因為</a:t>
            </a:r>
            <a:r>
              <a:rPr lang="en-US" altLang="zh-TW" dirty="0" err="1"/>
              <a:t>Sklearn</a:t>
            </a:r>
            <a:r>
              <a:rPr lang="zh-TW" altLang="en-US" dirty="0"/>
              <a:t>的內建資料集很完整</a:t>
            </a:r>
          </a:p>
          <a:p>
            <a:r>
              <a:rPr lang="zh-TW" altLang="en-US" dirty="0"/>
              <a:t>就不需要去對資料做消除雜訊的處理（極大</a:t>
            </a:r>
            <a:r>
              <a:rPr lang="en-US" altLang="zh-TW" dirty="0"/>
              <a:t>&amp;</a:t>
            </a:r>
            <a:r>
              <a:rPr lang="zh-TW" altLang="en-US" dirty="0"/>
              <a:t>極小值和</a:t>
            </a:r>
            <a:r>
              <a:rPr lang="en-US" altLang="zh-TW" dirty="0"/>
              <a:t>NA</a:t>
            </a:r>
            <a:r>
              <a:rPr lang="zh-TW" altLang="en-US" dirty="0"/>
              <a:t>值的處理）</a:t>
            </a:r>
          </a:p>
        </p:txBody>
      </p:sp>
    </p:spTree>
    <p:extLst>
      <p:ext uri="{BB962C8B-B14F-4D97-AF65-F5344CB8AC3E}">
        <p14:creationId xmlns:p14="http://schemas.microsoft.com/office/powerpoint/2010/main" val="260317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ts val="5100"/>
              </a:lnSpc>
            </a:pPr>
            <a:r>
              <a:rPr lang="zh-TW" altLang="en-US" dirty="0"/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289953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F545F7-22E6-4B45-A822-F2486D12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線性</a:t>
            </a:r>
            <a:r>
              <a:rPr lang="en-US" altLang="zh-TW" dirty="0"/>
              <a:t>SVM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CA0EFF3-8520-4FFB-96F6-9EBC9CA33CC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115219" y="2979550"/>
            <a:ext cx="9961562" cy="276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6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F545F7-22E6-4B45-A822-F2486D12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非線性</a:t>
            </a:r>
            <a:r>
              <a:rPr lang="en-US" altLang="zh-TW" dirty="0"/>
              <a:t>SVM</a:t>
            </a:r>
            <a:r>
              <a:rPr lang="zh-TW" altLang="en-US" dirty="0"/>
              <a:t>（</a:t>
            </a:r>
            <a:r>
              <a:rPr lang="en-US" altLang="zh-TW" dirty="0"/>
              <a:t>gamma=10</a:t>
            </a:r>
            <a:r>
              <a:rPr lang="zh-TW" altLang="en-US" dirty="0"/>
              <a:t>）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5C6D787-D006-4D0F-9073-18932ABCC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489" y="6017738"/>
            <a:ext cx="7729728" cy="3101983"/>
          </a:xfrm>
        </p:spPr>
        <p:txBody>
          <a:bodyPr/>
          <a:lstStyle/>
          <a:p>
            <a:r>
              <a:rPr lang="en-US" altLang="zh-CN" dirty="0"/>
              <a:t>gamma</a:t>
            </a:r>
            <a:r>
              <a:rPr lang="zh-CN" altLang="en-US" dirty="0"/>
              <a:t>：</a:t>
            </a:r>
            <a:r>
              <a:rPr lang="zh-TW" altLang="en-US" dirty="0"/>
              <a:t>核函數係數（特徵維度的倒數），預設是</a:t>
            </a:r>
            <a:r>
              <a:rPr lang="en-US" altLang="zh-TW" dirty="0"/>
              <a:t>auto</a:t>
            </a:r>
            <a:r>
              <a:rPr lang="zh-TW" altLang="en-US" dirty="0"/>
              <a:t>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5FECA69-F5E0-4C86-AD8F-9A50F0698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62" y="2886452"/>
            <a:ext cx="10112875" cy="26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7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F545F7-22E6-4B45-A822-F2486D12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非線性</a:t>
            </a:r>
            <a:r>
              <a:rPr lang="en-US" altLang="zh-TW" dirty="0"/>
              <a:t>SVM</a:t>
            </a:r>
            <a:r>
              <a:rPr lang="zh-TW" altLang="en-US" dirty="0"/>
              <a:t>（</a:t>
            </a:r>
            <a:r>
              <a:rPr lang="en-US" altLang="zh-TW" dirty="0"/>
              <a:t>gamma=100</a:t>
            </a:r>
            <a:r>
              <a:rPr lang="zh-TW" altLang="en-US" dirty="0"/>
              <a:t>）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5FECA69-F5E0-4C86-AD8F-9A50F06987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39562" y="2953136"/>
            <a:ext cx="10112875" cy="2471797"/>
          </a:xfrm>
          <a:prstGeom prst="rect">
            <a:avLst/>
          </a:prstGeom>
        </p:spPr>
      </p:pic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BFBCF77D-A862-46B6-8705-A4D5F5128C79}"/>
              </a:ext>
            </a:extLst>
          </p:cNvPr>
          <p:cNvSpPr txBox="1">
            <a:spLocks/>
          </p:cNvSpPr>
          <p:nvPr/>
        </p:nvSpPr>
        <p:spPr>
          <a:xfrm>
            <a:off x="5189489" y="6017738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gamma</a:t>
            </a:r>
            <a:r>
              <a:rPr lang="zh-CN" altLang="en-US"/>
              <a:t>：</a:t>
            </a:r>
            <a:r>
              <a:rPr lang="zh-TW" altLang="en-US"/>
              <a:t>核函數係數（特徵維度的倒數），預設是</a:t>
            </a:r>
            <a:r>
              <a:rPr lang="en-US" altLang="zh-TW"/>
              <a:t>auto</a:t>
            </a:r>
            <a:r>
              <a:rPr lang="zh-TW" altLang="en-US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015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F545F7-22E6-4B45-A822-F2486D12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鄰近值為</a:t>
            </a:r>
            <a:r>
              <a:rPr lang="en-US" altLang="zh-TW" dirty="0"/>
              <a:t>3</a:t>
            </a:r>
            <a:r>
              <a:rPr lang="zh-TW" altLang="en-US" dirty="0"/>
              <a:t>的</a:t>
            </a:r>
            <a:r>
              <a:rPr lang="en-US" altLang="zh-TW" dirty="0"/>
              <a:t>KNN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026859B-8427-484D-809F-F792FCEDB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446" y="3211380"/>
            <a:ext cx="11557108" cy="2513767"/>
          </a:xfrm>
        </p:spPr>
      </p:pic>
    </p:spTree>
    <p:extLst>
      <p:ext uri="{BB962C8B-B14F-4D97-AF65-F5344CB8AC3E}">
        <p14:creationId xmlns:p14="http://schemas.microsoft.com/office/powerpoint/2010/main" val="297484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F545F7-22E6-4B45-A822-F2486D12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鄰近值為</a:t>
            </a:r>
            <a:r>
              <a:rPr lang="en-US" altLang="zh-TW" dirty="0"/>
              <a:t>5</a:t>
            </a:r>
            <a:r>
              <a:rPr lang="zh-TW" altLang="en-US" dirty="0"/>
              <a:t>的</a:t>
            </a:r>
            <a:r>
              <a:rPr lang="en-US" altLang="zh-TW" dirty="0"/>
              <a:t>KNN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026859B-8427-484D-809F-F792FCEDB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89593" y="3211380"/>
            <a:ext cx="11412813" cy="2513767"/>
          </a:xfrm>
        </p:spPr>
      </p:pic>
    </p:spTree>
    <p:extLst>
      <p:ext uri="{BB962C8B-B14F-4D97-AF65-F5344CB8AC3E}">
        <p14:creationId xmlns:p14="http://schemas.microsoft.com/office/powerpoint/2010/main" val="320644303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406</Words>
  <Application>Microsoft Office PowerPoint</Application>
  <PresentationFormat>寬螢幕</PresentationFormat>
  <Paragraphs>59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Gill Sans MT</vt:lpstr>
      <vt:lpstr>Verdana</vt:lpstr>
      <vt:lpstr>Parcel</vt:lpstr>
      <vt:lpstr>不同模型預測鳶尾花(Iris)的效果 成果報告</vt:lpstr>
      <vt:lpstr>動機</vt:lpstr>
      <vt:lpstr>相關技術</vt:lpstr>
      <vt:lpstr>程式碼</vt:lpstr>
      <vt:lpstr>線性SVM</vt:lpstr>
      <vt:lpstr>非線性SVM（gamma=10）</vt:lpstr>
      <vt:lpstr>非線性SVM（gamma=100）</vt:lpstr>
      <vt:lpstr>鄰近值為3的KNN</vt:lpstr>
      <vt:lpstr>鄰近值為5的KNN</vt:lpstr>
      <vt:lpstr>鄰近值為7的KNN</vt:lpstr>
      <vt:lpstr>判斷KNN相鄰個數</vt:lpstr>
      <vt:lpstr>成果展示</vt:lpstr>
      <vt:lpstr>成果展示</vt:lpstr>
      <vt:lpstr>成果展示</vt:lpstr>
      <vt:lpstr>比較圖（10次）</vt:lpstr>
      <vt:lpstr>比較圖（100次）</vt:lpstr>
      <vt:lpstr>比較圖（1000次）</vt:lpstr>
      <vt:lpstr>分工表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不同模型預測鳶尾花(Iris)的效果 成果報告</dc:title>
  <dc:creator>沈奕霖</dc:creator>
  <cp:lastModifiedBy>沈奕霖</cp:lastModifiedBy>
  <cp:revision>5</cp:revision>
  <dcterms:created xsi:type="dcterms:W3CDTF">2021-01-08T07:42:14Z</dcterms:created>
  <dcterms:modified xsi:type="dcterms:W3CDTF">2021-01-08T08:07:37Z</dcterms:modified>
</cp:coreProperties>
</file>