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1" r:id="rId9"/>
    <p:sldId id="262" r:id="rId10"/>
    <p:sldId id="272" r:id="rId11"/>
    <p:sldId id="263" r:id="rId12"/>
    <p:sldId id="270" r:id="rId13"/>
    <p:sldId id="267" r:id="rId14"/>
    <p:sldId id="264" r:id="rId15"/>
    <p:sldId id="265" r:id="rId16"/>
    <p:sldId id="266" r:id="rId17"/>
  </p:sldIdLst>
  <p:sldSz cx="18288000" cy="10287000"/>
  <p:notesSz cx="6858000" cy="9144000"/>
  <p:embeddedFontLst>
    <p:embeddedFont>
      <p:font typeface="DM Sans" panose="020F0502020204030204" pitchFamily="2" charset="0"/>
      <p:regular r:id="rId18"/>
    </p:embeddedFont>
    <p:embeddedFont>
      <p:font typeface="DM Sans Bold" panose="020B0604020202020204" charset="0"/>
      <p:regular r:id="rId19"/>
    </p:embeddedFont>
    <p:embeddedFont>
      <p:font typeface="The Youngest Serif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841" y="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49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8.jp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47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46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54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53.jp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52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51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2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1.svg"/><Relationship Id="rId4" Type="http://schemas.openxmlformats.org/officeDocument/2006/relationships/image" Target="../media/image11.svg"/><Relationship Id="rId9" Type="http://schemas.openxmlformats.org/officeDocument/2006/relationships/image" Target="../media/image20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2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5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9.jp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8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7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44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3.jp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42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41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661374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2215172" y="2258253"/>
            <a:ext cx="5770495" cy="5770495"/>
          </a:xfrm>
          <a:custGeom>
            <a:avLst/>
            <a:gdLst/>
            <a:ahLst/>
            <a:cxnLst/>
            <a:rect l="l" t="t" r="r" b="b"/>
            <a:pathLst>
              <a:path w="5770495" h="5770495">
                <a:moveTo>
                  <a:pt x="0" y="0"/>
                </a:moveTo>
                <a:lnTo>
                  <a:pt x="5770494" y="0"/>
                </a:lnTo>
                <a:lnTo>
                  <a:pt x="5770494" y="5770494"/>
                </a:lnTo>
                <a:lnTo>
                  <a:pt x="0" y="577049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144000" y="3854226"/>
            <a:ext cx="7403249" cy="2759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8"/>
              </a:lnSpc>
            </a:pPr>
            <a:r>
              <a:rPr lang="en-US" sz="7573">
                <a:solidFill>
                  <a:srgbClr val="000000"/>
                </a:solidFill>
                <a:latin typeface="The Youngest Serif"/>
              </a:rPr>
              <a:t>Absar Khalid</a:t>
            </a:r>
          </a:p>
          <a:p>
            <a:pPr algn="ctr">
              <a:lnSpc>
                <a:spcPts val="7118"/>
              </a:lnSpc>
            </a:pPr>
            <a:r>
              <a:rPr lang="en-US" sz="7573">
                <a:solidFill>
                  <a:srgbClr val="000000"/>
                </a:solidFill>
                <a:latin typeface="The Youngest Serif"/>
              </a:rPr>
              <a:t> Zubair Ahmed</a:t>
            </a:r>
          </a:p>
          <a:p>
            <a:pPr algn="ctr">
              <a:lnSpc>
                <a:spcPts val="7118"/>
              </a:lnSpc>
            </a:pPr>
            <a:r>
              <a:rPr lang="en-US" sz="7573">
                <a:solidFill>
                  <a:srgbClr val="000000"/>
                </a:solidFill>
                <a:latin typeface="The Youngest Serif"/>
              </a:rPr>
              <a:t>Emad HUSSAIN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62282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661374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684E2-902C-DC8D-4D1D-7B245F35CC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959" y="2096204"/>
            <a:ext cx="2907547" cy="6461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1E7369-4F96-9DDA-CC9D-6222ED0E2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3328" y="2096203"/>
            <a:ext cx="2907547" cy="6461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B8340E-34F1-F769-2D69-DC33FF391E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3697" y="2136369"/>
            <a:ext cx="2934975" cy="6522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1226F5-85AA-9780-87D4-5F474BD56F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9215" y="2199815"/>
            <a:ext cx="2934975" cy="65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0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54129" y="5143500"/>
            <a:ext cx="5707995" cy="1947853"/>
          </a:xfrm>
          <a:custGeom>
            <a:avLst/>
            <a:gdLst/>
            <a:ahLst/>
            <a:cxnLst/>
            <a:rect l="l" t="t" r="r" b="b"/>
            <a:pathLst>
              <a:path w="5707995" h="1947853">
                <a:moveTo>
                  <a:pt x="0" y="0"/>
                </a:moveTo>
                <a:lnTo>
                  <a:pt x="5707994" y="0"/>
                </a:lnTo>
                <a:lnTo>
                  <a:pt x="5707994" y="1947853"/>
                </a:lnTo>
                <a:lnTo>
                  <a:pt x="0" y="1947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923241" y="2254469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54129" y="3841757"/>
            <a:ext cx="7848753" cy="1301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</a:rPr>
              <a:t>Customers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62282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661374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684E2-902C-DC8D-4D1D-7B245F35CC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959" y="2096203"/>
            <a:ext cx="2907548" cy="6461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1E7369-4F96-9DDA-CC9D-6222ED0E2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2156" y="2061267"/>
            <a:ext cx="2907548" cy="64612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B8340E-34F1-F769-2D69-DC33FF391E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3921" y="2092722"/>
            <a:ext cx="2934976" cy="6522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00900C-49EA-3BD8-1986-44B42F3CDA6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42282" y="2199815"/>
            <a:ext cx="2934976" cy="65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CFB0C-50DD-FDF5-F8A8-BAE3AE406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148590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E5F974E3-2612-D92F-7B85-66E6F1ACC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029" y="1866900"/>
            <a:ext cx="5254171" cy="74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7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186462"/>
            <a:ext cx="9353703" cy="117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Goals For FYP-2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7040" y="3714980"/>
            <a:ext cx="9955363" cy="5748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0956" lvl="1" indent="-505478" algn="l">
              <a:lnSpc>
                <a:spcPts val="6321"/>
              </a:lnSpc>
              <a:buFont typeface="Arial"/>
              <a:buChar char="•"/>
            </a:pPr>
            <a:r>
              <a:rPr lang="en-US" sz="4682" spc="280">
                <a:solidFill>
                  <a:srgbClr val="000000"/>
                </a:solidFill>
                <a:latin typeface="DM Sans"/>
              </a:rPr>
              <a:t>Connection of Front-End &amp; Back-End</a:t>
            </a:r>
          </a:p>
          <a:p>
            <a:pPr algn="l">
              <a:lnSpc>
                <a:spcPts val="6321"/>
              </a:lnSpc>
            </a:pPr>
            <a:endParaRPr lang="en-US" sz="4682" spc="280">
              <a:solidFill>
                <a:srgbClr val="000000"/>
              </a:solidFill>
              <a:latin typeface="DM Sans"/>
            </a:endParaRPr>
          </a:p>
          <a:p>
            <a:pPr marL="1010956" lvl="1" indent="-505478" algn="l">
              <a:lnSpc>
                <a:spcPts val="6321"/>
              </a:lnSpc>
              <a:buFont typeface="Arial"/>
              <a:buChar char="•"/>
            </a:pPr>
            <a:r>
              <a:rPr lang="en-US" sz="4682" spc="280">
                <a:solidFill>
                  <a:srgbClr val="000000"/>
                </a:solidFill>
                <a:latin typeface="DM Sans"/>
              </a:rPr>
              <a:t>Payment Integration</a:t>
            </a:r>
          </a:p>
          <a:p>
            <a:pPr algn="l">
              <a:lnSpc>
                <a:spcPts val="6321"/>
              </a:lnSpc>
            </a:pPr>
            <a:endParaRPr lang="en-US" sz="4682" spc="280">
              <a:solidFill>
                <a:srgbClr val="000000"/>
              </a:solidFill>
              <a:latin typeface="DM Sans"/>
            </a:endParaRPr>
          </a:p>
          <a:p>
            <a:pPr marL="1010956" lvl="1" indent="-505478" algn="l">
              <a:lnSpc>
                <a:spcPts val="6321"/>
              </a:lnSpc>
              <a:buFont typeface="Arial"/>
              <a:buChar char="•"/>
            </a:pPr>
            <a:r>
              <a:rPr lang="en-US" sz="4682" spc="280">
                <a:solidFill>
                  <a:srgbClr val="000000"/>
                </a:solidFill>
                <a:latin typeface="DM Sans"/>
              </a:rPr>
              <a:t>Testing</a:t>
            </a:r>
          </a:p>
          <a:p>
            <a:pPr algn="l">
              <a:lnSpc>
                <a:spcPts val="3756"/>
              </a:lnSpc>
            </a:pPr>
            <a:endParaRPr lang="en-US" sz="4682" spc="280">
              <a:solidFill>
                <a:srgbClr val="000000"/>
              </a:solidFill>
              <a:latin typeface="DM Sans"/>
            </a:endParaRPr>
          </a:p>
          <a:p>
            <a:pPr algn="l">
              <a:lnSpc>
                <a:spcPts val="3756"/>
              </a:lnSpc>
            </a:pPr>
            <a:endParaRPr lang="en-US" sz="4682" spc="28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71434" y="4575561"/>
            <a:ext cx="10399420" cy="137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289"/>
              </a:lnSpc>
              <a:spcBef>
                <a:spcPct val="0"/>
              </a:spcBef>
            </a:pPr>
            <a:r>
              <a:rPr lang="en-US" sz="10608">
                <a:solidFill>
                  <a:srgbClr val="000000"/>
                </a:solidFill>
                <a:latin typeface="DM Sans Bold"/>
              </a:rPr>
              <a:t>Deliverables</a:t>
            </a:r>
          </a:p>
        </p:txBody>
      </p:sp>
      <p:sp>
        <p:nvSpPr>
          <p:cNvPr id="4" name="Freeform 4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76"/>
            <a:ext cx="8459795" cy="57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Pak Style Connect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74630" y="1993507"/>
            <a:ext cx="5458636" cy="157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1"/>
              </a:lnSpc>
            </a:pPr>
            <a:r>
              <a:rPr lang="en-US" sz="6259">
                <a:solidFill>
                  <a:srgbClr val="000000"/>
                </a:solidFill>
                <a:latin typeface="DM Sans 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938767"/>
            <a:ext cx="8915338" cy="556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296" lvl="1" indent="-324648" algn="l">
              <a:lnSpc>
                <a:spcPts val="4059"/>
              </a:lnSpc>
              <a:buFont typeface="Arial"/>
              <a:buChar char="•"/>
            </a:pPr>
            <a:r>
              <a:rPr lang="en-US" sz="3007" spc="180">
                <a:solidFill>
                  <a:srgbClr val="000000"/>
                </a:solidFill>
                <a:latin typeface="DM Sans"/>
              </a:rPr>
              <a:t>Limited accessibility to authentic Pakistani fashion.</a:t>
            </a:r>
          </a:p>
          <a:p>
            <a:pPr marL="649296" lvl="1" indent="-324648" algn="l">
              <a:lnSpc>
                <a:spcPts val="4059"/>
              </a:lnSpc>
              <a:buFont typeface="Arial"/>
              <a:buChar char="•"/>
            </a:pPr>
            <a:r>
              <a:rPr lang="en-US" sz="3007" spc="180">
                <a:solidFill>
                  <a:srgbClr val="000000"/>
                </a:solidFill>
                <a:latin typeface="DM Sans"/>
              </a:rPr>
              <a:t>Lack of exposure for emerging designers and boutique labels.</a:t>
            </a:r>
          </a:p>
          <a:p>
            <a:pPr marL="649296" lvl="1" indent="-324648" algn="l">
              <a:lnSpc>
                <a:spcPts val="4059"/>
              </a:lnSpc>
              <a:buFont typeface="Arial"/>
              <a:buChar char="•"/>
            </a:pPr>
            <a:r>
              <a:rPr lang="en-US" sz="3007" spc="180">
                <a:solidFill>
                  <a:srgbClr val="000000"/>
                </a:solidFill>
                <a:latin typeface="DM Sans"/>
              </a:rPr>
              <a:t>Absence of personalised shopping experiences.</a:t>
            </a:r>
          </a:p>
          <a:p>
            <a:pPr marL="649296" lvl="1" indent="-324648" algn="l">
              <a:lnSpc>
                <a:spcPts val="4059"/>
              </a:lnSpc>
              <a:buFont typeface="Arial"/>
              <a:buChar char="•"/>
            </a:pPr>
            <a:r>
              <a:rPr lang="en-US" sz="3007" spc="180">
                <a:solidFill>
                  <a:srgbClr val="000000"/>
                </a:solidFill>
                <a:latin typeface="DM Sans"/>
              </a:rPr>
              <a:t>Security concerns and fragmented online platforms.</a:t>
            </a:r>
          </a:p>
          <a:p>
            <a:pPr marL="649296" lvl="1" indent="-324648" algn="l">
              <a:lnSpc>
                <a:spcPts val="4059"/>
              </a:lnSpc>
              <a:buFont typeface="Arial"/>
              <a:buChar char="•"/>
            </a:pPr>
            <a:r>
              <a:rPr lang="en-US" sz="3007" spc="180">
                <a:solidFill>
                  <a:srgbClr val="000000"/>
                </a:solidFill>
                <a:latin typeface="DM Sans"/>
              </a:rPr>
              <a:t>Limited market reach for Pakistani fashion industry.</a:t>
            </a:r>
          </a:p>
          <a:p>
            <a:pPr marL="649296" lvl="1" indent="-324648" algn="l">
              <a:lnSpc>
                <a:spcPts val="4059"/>
              </a:lnSpc>
              <a:buFont typeface="Arial"/>
              <a:buChar char="•"/>
            </a:pPr>
            <a:r>
              <a:rPr lang="en-US" sz="3007" spc="180">
                <a:solidFill>
                  <a:srgbClr val="000000"/>
                </a:solidFill>
                <a:latin typeface="DM Sans"/>
              </a:rPr>
              <a:t>Unemployment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12040" y="2242580"/>
            <a:ext cx="7025086" cy="117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Solution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91032" y="927250"/>
            <a:ext cx="7315204" cy="2249658"/>
            <a:chOff x="0" y="0"/>
            <a:chExt cx="2448825" cy="7530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48825" cy="753092"/>
            </a:xfrm>
            <a:custGeom>
              <a:avLst/>
              <a:gdLst/>
              <a:ahLst/>
              <a:cxnLst/>
              <a:rect l="l" t="t" r="r" b="b"/>
              <a:pathLst>
                <a:path w="2448825" h="753092">
                  <a:moveTo>
                    <a:pt x="15875" y="0"/>
                  </a:moveTo>
                  <a:lnTo>
                    <a:pt x="2432950" y="0"/>
                  </a:lnTo>
                  <a:cubicBezTo>
                    <a:pt x="2437160" y="0"/>
                    <a:pt x="2441198" y="1673"/>
                    <a:pt x="2444175" y="4650"/>
                  </a:cubicBezTo>
                  <a:cubicBezTo>
                    <a:pt x="2447152" y="7627"/>
                    <a:pt x="2448825" y="11665"/>
                    <a:pt x="2448825" y="15875"/>
                  </a:cubicBezTo>
                  <a:lnTo>
                    <a:pt x="2448825" y="737217"/>
                  </a:lnTo>
                  <a:cubicBezTo>
                    <a:pt x="2448825" y="741427"/>
                    <a:pt x="2447152" y="745465"/>
                    <a:pt x="2444175" y="748442"/>
                  </a:cubicBezTo>
                  <a:cubicBezTo>
                    <a:pt x="2441198" y="751419"/>
                    <a:pt x="2437160" y="753092"/>
                    <a:pt x="2432950" y="753092"/>
                  </a:cubicBezTo>
                  <a:lnTo>
                    <a:pt x="15875" y="753092"/>
                  </a:lnTo>
                  <a:cubicBezTo>
                    <a:pt x="7107" y="753092"/>
                    <a:pt x="0" y="745984"/>
                    <a:pt x="0" y="737217"/>
                  </a:cubicBezTo>
                  <a:lnTo>
                    <a:pt x="0" y="15875"/>
                  </a:lnTo>
                  <a:cubicBezTo>
                    <a:pt x="0" y="7107"/>
                    <a:pt x="7107" y="0"/>
                    <a:pt x="15875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448825" cy="66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529161" y="1748732"/>
            <a:ext cx="1159753" cy="74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5876" spc="-481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79389" y="1140983"/>
            <a:ext cx="5649763" cy="1934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84"/>
              </a:lnSpc>
              <a:spcBef>
                <a:spcPct val="0"/>
              </a:spcBef>
            </a:pPr>
            <a:r>
              <a:rPr lang="en-US" sz="1914" spc="30">
                <a:solidFill>
                  <a:srgbClr val="000000"/>
                </a:solidFill>
                <a:latin typeface="DM Sans Bold"/>
              </a:rPr>
              <a:t>Personalized Recommendations: Implement advanced algorithms to offer personalized product recommendations based on user preferences and past interactions, enhancing the shopping experience and increasing user engagement.</a:t>
            </a:r>
          </a:p>
        </p:txBody>
      </p:sp>
      <p:sp>
        <p:nvSpPr>
          <p:cNvPr id="9" name="Freeform 9"/>
          <p:cNvSpPr/>
          <p:nvPr/>
        </p:nvSpPr>
        <p:spPr>
          <a:xfrm>
            <a:off x="15796695" y="42377"/>
            <a:ext cx="2491305" cy="611502"/>
          </a:xfrm>
          <a:custGeom>
            <a:avLst/>
            <a:gdLst/>
            <a:ahLst/>
            <a:cxnLst/>
            <a:rect l="l" t="t" r="r" b="b"/>
            <a:pathLst>
              <a:path w="2491305" h="611502">
                <a:moveTo>
                  <a:pt x="0" y="0"/>
                </a:moveTo>
                <a:lnTo>
                  <a:pt x="2491305" y="0"/>
                </a:lnTo>
                <a:lnTo>
                  <a:pt x="2491305" y="611502"/>
                </a:lnTo>
                <a:lnTo>
                  <a:pt x="0" y="611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996968" y="9461876"/>
            <a:ext cx="2294065" cy="2116275"/>
          </a:xfrm>
          <a:custGeom>
            <a:avLst/>
            <a:gdLst/>
            <a:ahLst/>
            <a:cxnLst/>
            <a:rect l="l" t="t" r="r" b="b"/>
            <a:pathLst>
              <a:path w="2294065" h="2116275">
                <a:moveTo>
                  <a:pt x="0" y="0"/>
                </a:moveTo>
                <a:lnTo>
                  <a:pt x="2294064" y="0"/>
                </a:lnTo>
                <a:lnTo>
                  <a:pt x="2294064" y="2116275"/>
                </a:lnTo>
                <a:lnTo>
                  <a:pt x="0" y="2116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291032" y="4018671"/>
            <a:ext cx="7315204" cy="2249658"/>
            <a:chOff x="0" y="0"/>
            <a:chExt cx="2448825" cy="7530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8825" cy="753092"/>
            </a:xfrm>
            <a:custGeom>
              <a:avLst/>
              <a:gdLst/>
              <a:ahLst/>
              <a:cxnLst/>
              <a:rect l="l" t="t" r="r" b="b"/>
              <a:pathLst>
                <a:path w="2448825" h="753092">
                  <a:moveTo>
                    <a:pt x="15875" y="0"/>
                  </a:moveTo>
                  <a:lnTo>
                    <a:pt x="2432950" y="0"/>
                  </a:lnTo>
                  <a:cubicBezTo>
                    <a:pt x="2437160" y="0"/>
                    <a:pt x="2441198" y="1673"/>
                    <a:pt x="2444175" y="4650"/>
                  </a:cubicBezTo>
                  <a:cubicBezTo>
                    <a:pt x="2447152" y="7627"/>
                    <a:pt x="2448825" y="11665"/>
                    <a:pt x="2448825" y="15875"/>
                  </a:cubicBezTo>
                  <a:lnTo>
                    <a:pt x="2448825" y="737217"/>
                  </a:lnTo>
                  <a:cubicBezTo>
                    <a:pt x="2448825" y="741427"/>
                    <a:pt x="2447152" y="745465"/>
                    <a:pt x="2444175" y="748442"/>
                  </a:cubicBezTo>
                  <a:cubicBezTo>
                    <a:pt x="2441198" y="751419"/>
                    <a:pt x="2437160" y="753092"/>
                    <a:pt x="2432950" y="753092"/>
                  </a:cubicBezTo>
                  <a:lnTo>
                    <a:pt x="15875" y="753092"/>
                  </a:lnTo>
                  <a:cubicBezTo>
                    <a:pt x="7107" y="753092"/>
                    <a:pt x="0" y="745984"/>
                    <a:pt x="0" y="737217"/>
                  </a:cubicBezTo>
                  <a:lnTo>
                    <a:pt x="0" y="15875"/>
                  </a:lnTo>
                  <a:cubicBezTo>
                    <a:pt x="0" y="7107"/>
                    <a:pt x="7107" y="0"/>
                    <a:pt x="15875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2448825" cy="66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529161" y="4834611"/>
            <a:ext cx="1159753" cy="74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5876" spc="-481">
                <a:solidFill>
                  <a:srgbClr val="000000"/>
                </a:solidFill>
                <a:latin typeface="DM Sans"/>
              </a:rPr>
              <a:t>04.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79389" y="4333616"/>
            <a:ext cx="5649763" cy="1934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84"/>
              </a:lnSpc>
            </a:pPr>
            <a:r>
              <a:rPr lang="en-US" sz="1914" spc="30">
                <a:solidFill>
                  <a:srgbClr val="000000"/>
                </a:solidFill>
                <a:latin typeface="DM Sans Bold"/>
              </a:rPr>
              <a:t>Secure Transactions: Prioritize user security by integrating robust measures such as secure payment gateways and data encryption to ensure safe and secure transactions for users.</a:t>
            </a:r>
          </a:p>
          <a:p>
            <a:pPr marL="0" lvl="0" indent="0" algn="just">
              <a:lnSpc>
                <a:spcPts val="2584"/>
              </a:lnSpc>
              <a:spcBef>
                <a:spcPct val="0"/>
              </a:spcBef>
            </a:pPr>
            <a:endParaRPr lang="en-US" sz="1914" spc="3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91032" y="7206767"/>
            <a:ext cx="7315204" cy="2249658"/>
            <a:chOff x="0" y="0"/>
            <a:chExt cx="2448825" cy="75309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48825" cy="753092"/>
            </a:xfrm>
            <a:custGeom>
              <a:avLst/>
              <a:gdLst/>
              <a:ahLst/>
              <a:cxnLst/>
              <a:rect l="l" t="t" r="r" b="b"/>
              <a:pathLst>
                <a:path w="2448825" h="753092">
                  <a:moveTo>
                    <a:pt x="15875" y="0"/>
                  </a:moveTo>
                  <a:lnTo>
                    <a:pt x="2432950" y="0"/>
                  </a:lnTo>
                  <a:cubicBezTo>
                    <a:pt x="2437160" y="0"/>
                    <a:pt x="2441198" y="1673"/>
                    <a:pt x="2444175" y="4650"/>
                  </a:cubicBezTo>
                  <a:cubicBezTo>
                    <a:pt x="2447152" y="7627"/>
                    <a:pt x="2448825" y="11665"/>
                    <a:pt x="2448825" y="15875"/>
                  </a:cubicBezTo>
                  <a:lnTo>
                    <a:pt x="2448825" y="737217"/>
                  </a:lnTo>
                  <a:cubicBezTo>
                    <a:pt x="2448825" y="741427"/>
                    <a:pt x="2447152" y="745465"/>
                    <a:pt x="2444175" y="748442"/>
                  </a:cubicBezTo>
                  <a:cubicBezTo>
                    <a:pt x="2441198" y="751419"/>
                    <a:pt x="2437160" y="753092"/>
                    <a:pt x="2432950" y="753092"/>
                  </a:cubicBezTo>
                  <a:lnTo>
                    <a:pt x="15875" y="753092"/>
                  </a:lnTo>
                  <a:cubicBezTo>
                    <a:pt x="7107" y="753092"/>
                    <a:pt x="0" y="745984"/>
                    <a:pt x="0" y="737217"/>
                  </a:cubicBezTo>
                  <a:lnTo>
                    <a:pt x="0" y="15875"/>
                  </a:lnTo>
                  <a:cubicBezTo>
                    <a:pt x="0" y="7107"/>
                    <a:pt x="7107" y="0"/>
                    <a:pt x="15875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725"/>
              <a:ext cx="2448825" cy="66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519636" y="8033608"/>
            <a:ext cx="1159753" cy="74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5876" spc="-481">
                <a:solidFill>
                  <a:srgbClr val="000000"/>
                </a:solidFill>
                <a:latin typeface="DM Sans"/>
              </a:rPr>
              <a:t>05.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79389" y="7521713"/>
            <a:ext cx="5649763" cy="16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84"/>
              </a:lnSpc>
              <a:spcBef>
                <a:spcPct val="0"/>
              </a:spcBef>
            </a:pPr>
            <a:r>
              <a:rPr lang="en-US" sz="1914" spc="30">
                <a:solidFill>
                  <a:srgbClr val="000000"/>
                </a:solidFill>
                <a:latin typeface="DM Sans Bold"/>
              </a:rPr>
              <a:t>Interactive Features: Incorporate interactive features like virtual try-on and interactive lookbooks to provide an immersive shopping experience, enabling users to visualize products and trends effectively.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58200" y="4018671"/>
            <a:ext cx="7288815" cy="2249658"/>
            <a:chOff x="0" y="0"/>
            <a:chExt cx="2439991" cy="7530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9991" cy="753092"/>
            </a:xfrm>
            <a:custGeom>
              <a:avLst/>
              <a:gdLst/>
              <a:ahLst/>
              <a:cxnLst/>
              <a:rect l="l" t="t" r="r" b="b"/>
              <a:pathLst>
                <a:path w="2439991" h="753092">
                  <a:moveTo>
                    <a:pt x="15932" y="0"/>
                  </a:moveTo>
                  <a:lnTo>
                    <a:pt x="2424058" y="0"/>
                  </a:lnTo>
                  <a:cubicBezTo>
                    <a:pt x="2428284" y="0"/>
                    <a:pt x="2432336" y="1679"/>
                    <a:pt x="2435324" y="4667"/>
                  </a:cubicBezTo>
                  <a:cubicBezTo>
                    <a:pt x="2438312" y="7654"/>
                    <a:pt x="2439991" y="11707"/>
                    <a:pt x="2439991" y="15932"/>
                  </a:cubicBezTo>
                  <a:lnTo>
                    <a:pt x="2439991" y="737159"/>
                  </a:lnTo>
                  <a:cubicBezTo>
                    <a:pt x="2439991" y="741385"/>
                    <a:pt x="2438312" y="745437"/>
                    <a:pt x="2435324" y="748425"/>
                  </a:cubicBezTo>
                  <a:cubicBezTo>
                    <a:pt x="2432336" y="751413"/>
                    <a:pt x="2428284" y="753092"/>
                    <a:pt x="2424058" y="753092"/>
                  </a:cubicBezTo>
                  <a:lnTo>
                    <a:pt x="15932" y="753092"/>
                  </a:lnTo>
                  <a:cubicBezTo>
                    <a:pt x="11707" y="753092"/>
                    <a:pt x="7654" y="751413"/>
                    <a:pt x="4667" y="748425"/>
                  </a:cubicBezTo>
                  <a:cubicBezTo>
                    <a:pt x="1679" y="745437"/>
                    <a:pt x="0" y="741385"/>
                    <a:pt x="0" y="737159"/>
                  </a:cubicBezTo>
                  <a:lnTo>
                    <a:pt x="0" y="15932"/>
                  </a:lnTo>
                  <a:cubicBezTo>
                    <a:pt x="0" y="11707"/>
                    <a:pt x="1679" y="7654"/>
                    <a:pt x="4667" y="4667"/>
                  </a:cubicBezTo>
                  <a:cubicBezTo>
                    <a:pt x="7654" y="1679"/>
                    <a:pt x="11707" y="0"/>
                    <a:pt x="15932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85725"/>
              <a:ext cx="2439991" cy="66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834611"/>
            <a:ext cx="1159753" cy="74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5876" spc="-481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0167" y="4333616"/>
            <a:ext cx="5649763" cy="1934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84"/>
              </a:lnSpc>
            </a:pPr>
            <a:r>
              <a:rPr lang="en-US" sz="1914" spc="30">
                <a:solidFill>
                  <a:srgbClr val="000000"/>
                </a:solidFill>
                <a:latin typeface="DM Sans Bold"/>
              </a:rPr>
              <a:t>Centralized Platform: Create a dedicated mobile application exclusively for Pakistani fashion, providing a single, comprehensive platform for consumers to access authentic Pakistani fashion items easily.</a:t>
            </a:r>
          </a:p>
          <a:p>
            <a:pPr marL="0" lvl="0" indent="0" algn="just">
              <a:lnSpc>
                <a:spcPts val="2584"/>
              </a:lnSpc>
              <a:spcBef>
                <a:spcPct val="0"/>
              </a:spcBef>
            </a:pPr>
            <a:endParaRPr lang="en-US" sz="1914" spc="3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758200" y="7212217"/>
            <a:ext cx="7288815" cy="2249658"/>
            <a:chOff x="0" y="0"/>
            <a:chExt cx="2439991" cy="75309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439991" cy="753092"/>
            </a:xfrm>
            <a:custGeom>
              <a:avLst/>
              <a:gdLst/>
              <a:ahLst/>
              <a:cxnLst/>
              <a:rect l="l" t="t" r="r" b="b"/>
              <a:pathLst>
                <a:path w="2439991" h="753092">
                  <a:moveTo>
                    <a:pt x="15932" y="0"/>
                  </a:moveTo>
                  <a:lnTo>
                    <a:pt x="2424058" y="0"/>
                  </a:lnTo>
                  <a:cubicBezTo>
                    <a:pt x="2428284" y="0"/>
                    <a:pt x="2432336" y="1679"/>
                    <a:pt x="2435324" y="4667"/>
                  </a:cubicBezTo>
                  <a:cubicBezTo>
                    <a:pt x="2438312" y="7654"/>
                    <a:pt x="2439991" y="11707"/>
                    <a:pt x="2439991" y="15932"/>
                  </a:cubicBezTo>
                  <a:lnTo>
                    <a:pt x="2439991" y="737159"/>
                  </a:lnTo>
                  <a:cubicBezTo>
                    <a:pt x="2439991" y="741385"/>
                    <a:pt x="2438312" y="745437"/>
                    <a:pt x="2435324" y="748425"/>
                  </a:cubicBezTo>
                  <a:cubicBezTo>
                    <a:pt x="2432336" y="751413"/>
                    <a:pt x="2428284" y="753092"/>
                    <a:pt x="2424058" y="753092"/>
                  </a:cubicBezTo>
                  <a:lnTo>
                    <a:pt x="15932" y="753092"/>
                  </a:lnTo>
                  <a:cubicBezTo>
                    <a:pt x="11707" y="753092"/>
                    <a:pt x="7654" y="751413"/>
                    <a:pt x="4667" y="748425"/>
                  </a:cubicBezTo>
                  <a:cubicBezTo>
                    <a:pt x="1679" y="745437"/>
                    <a:pt x="0" y="741385"/>
                    <a:pt x="0" y="737159"/>
                  </a:cubicBezTo>
                  <a:lnTo>
                    <a:pt x="0" y="15932"/>
                  </a:lnTo>
                  <a:cubicBezTo>
                    <a:pt x="0" y="11707"/>
                    <a:pt x="1679" y="7654"/>
                    <a:pt x="4667" y="4667"/>
                  </a:cubicBezTo>
                  <a:cubicBezTo>
                    <a:pt x="7654" y="1679"/>
                    <a:pt x="11707" y="0"/>
                    <a:pt x="15932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5725"/>
              <a:ext cx="2439991" cy="66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60414" y="8022707"/>
            <a:ext cx="1159753" cy="74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5876" spc="-481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120167" y="7527163"/>
            <a:ext cx="5649763" cy="16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84"/>
              </a:lnSpc>
              <a:spcBef>
                <a:spcPct val="0"/>
              </a:spcBef>
            </a:pPr>
            <a:r>
              <a:rPr lang="en-US" sz="1914" spc="30">
                <a:solidFill>
                  <a:srgbClr val="000000"/>
                </a:solidFill>
                <a:latin typeface="DM Sans Bold"/>
              </a:rPr>
              <a:t>Enhanced Visibility for Designers: Offer a platform for emerging designers and boutique labels to showcase their collections globally, thereby increasing their visibility and opportunities for growth.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850786" y="1214252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331269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85982" y="535326"/>
            <a:ext cx="8092094" cy="117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1643" y="2185205"/>
            <a:ext cx="10254146" cy="7161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Ensure easy access to authentic Pakistani fashion for consumers</a:t>
            </a:r>
          </a:p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Create opportunities for emerging designers and boutique labels</a:t>
            </a:r>
          </a:p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Offer users personalised recommendations and interactive features to tailor.</a:t>
            </a:r>
          </a:p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More Employment</a:t>
            </a:r>
          </a:p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Promote Local Talent of Designers</a:t>
            </a:r>
          </a:p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Prioritise user security and build trust</a:t>
            </a:r>
          </a:p>
          <a:p>
            <a:pPr marL="707367" lvl="1" indent="-353683" algn="l">
              <a:lnSpc>
                <a:spcPts val="4423"/>
              </a:lnSpc>
              <a:buFont typeface="Arial"/>
              <a:buChar char="•"/>
            </a:pPr>
            <a:r>
              <a:rPr lang="en-US" sz="3276" spc="196">
                <a:solidFill>
                  <a:srgbClr val="000000"/>
                </a:solidFill>
                <a:latin typeface="DM Sans"/>
              </a:rPr>
              <a:t>Enhance user engagement and satisfaction by providing a seamless and immersive shopping experience</a:t>
            </a:r>
          </a:p>
          <a:p>
            <a:pPr algn="l">
              <a:lnSpc>
                <a:spcPts val="4423"/>
              </a:lnSpc>
            </a:pPr>
            <a:endParaRPr lang="en-US" sz="3276" spc="196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661374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475342" y="195351"/>
            <a:ext cx="9896297" cy="9896297"/>
          </a:xfrm>
          <a:custGeom>
            <a:avLst/>
            <a:gdLst/>
            <a:ahLst/>
            <a:cxnLst/>
            <a:rect l="l" t="t" r="r" b="b"/>
            <a:pathLst>
              <a:path w="9896297" h="9896297">
                <a:moveTo>
                  <a:pt x="0" y="0"/>
                </a:moveTo>
                <a:lnTo>
                  <a:pt x="9896297" y="0"/>
                </a:lnTo>
                <a:lnTo>
                  <a:pt x="9896297" y="9896298"/>
                </a:lnTo>
                <a:lnTo>
                  <a:pt x="0" y="989629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1030125" y="3236084"/>
            <a:ext cx="4459214" cy="4459214"/>
          </a:xfrm>
          <a:custGeom>
            <a:avLst/>
            <a:gdLst/>
            <a:ahLst/>
            <a:cxnLst/>
            <a:rect l="l" t="t" r="r" b="b"/>
            <a:pathLst>
              <a:path w="4459214" h="4459214">
                <a:moveTo>
                  <a:pt x="0" y="0"/>
                </a:moveTo>
                <a:lnTo>
                  <a:pt x="4459214" y="0"/>
                </a:lnTo>
                <a:lnTo>
                  <a:pt x="4459214" y="4459214"/>
                </a:lnTo>
                <a:lnTo>
                  <a:pt x="0" y="4459214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62282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661374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684E2-902C-DC8D-4D1D-7B245F35CC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59" y="2096203"/>
            <a:ext cx="3139748" cy="6461219"/>
          </a:xfrm>
          <a:prstGeom prst="rect">
            <a:avLst/>
          </a:prstGeom>
        </p:spPr>
      </p:pic>
      <p:pic>
        <p:nvPicPr>
          <p:cNvPr id="26" name="Picture 25" descr="A screenshot of a login form&#10;&#10;Description automatically generated">
            <a:extLst>
              <a:ext uri="{FF2B5EF4-FFF2-40B4-BE49-F238E27FC236}">
                <a16:creationId xmlns:a16="http://schemas.microsoft.com/office/drawing/2014/main" id="{901E7369-4F96-9DDA-CC9D-6222ED0E2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35" y="2096203"/>
            <a:ext cx="3139749" cy="6461218"/>
          </a:xfrm>
          <a:prstGeom prst="rect">
            <a:avLst/>
          </a:prstGeom>
        </p:spPr>
      </p:pic>
      <p:pic>
        <p:nvPicPr>
          <p:cNvPr id="18" name="Picture 17" descr="A screenshot of a login form&#10;&#10;Description automatically generated">
            <a:extLst>
              <a:ext uri="{FF2B5EF4-FFF2-40B4-BE49-F238E27FC236}">
                <a16:creationId xmlns:a16="http://schemas.microsoft.com/office/drawing/2014/main" id="{E4B8340E-34F1-F769-2D69-DC33FF391E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908" y="2096203"/>
            <a:ext cx="3169368" cy="65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3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54129" y="5143500"/>
            <a:ext cx="5707995" cy="1947853"/>
          </a:xfrm>
          <a:custGeom>
            <a:avLst/>
            <a:gdLst/>
            <a:ahLst/>
            <a:cxnLst/>
            <a:rect l="l" t="t" r="r" b="b"/>
            <a:pathLst>
              <a:path w="5707995" h="1947853">
                <a:moveTo>
                  <a:pt x="0" y="0"/>
                </a:moveTo>
                <a:lnTo>
                  <a:pt x="5707994" y="0"/>
                </a:lnTo>
                <a:lnTo>
                  <a:pt x="5707994" y="1947853"/>
                </a:lnTo>
                <a:lnTo>
                  <a:pt x="0" y="1947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923241" y="2254469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54129" y="3841757"/>
            <a:ext cx="7848753" cy="1301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</a:rPr>
              <a:t>Boutique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62282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661374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684E2-902C-DC8D-4D1D-7B245F35CC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959" y="2096204"/>
            <a:ext cx="2907548" cy="6461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1E7369-4F96-9DDA-CC9D-6222ED0E26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3328" y="2096203"/>
            <a:ext cx="2907548" cy="6461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B8340E-34F1-F769-2D69-DC33FF391E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3697" y="2136369"/>
            <a:ext cx="2934976" cy="6522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1226F5-85AA-9780-87D4-5F474BD56F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9215" y="2199815"/>
            <a:ext cx="2934976" cy="65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1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54129" y="5143500"/>
            <a:ext cx="5707995" cy="1947853"/>
          </a:xfrm>
          <a:custGeom>
            <a:avLst/>
            <a:gdLst/>
            <a:ahLst/>
            <a:cxnLst/>
            <a:rect l="l" t="t" r="r" b="b"/>
            <a:pathLst>
              <a:path w="5707995" h="1947853">
                <a:moveTo>
                  <a:pt x="0" y="0"/>
                </a:moveTo>
                <a:lnTo>
                  <a:pt x="5707994" y="0"/>
                </a:lnTo>
                <a:lnTo>
                  <a:pt x="5707994" y="1947853"/>
                </a:lnTo>
                <a:lnTo>
                  <a:pt x="0" y="1947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923241" y="2254469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54129" y="3841757"/>
            <a:ext cx="7848753" cy="1301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</a:rPr>
              <a:t>Designers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281</Words>
  <Application>Microsoft Office PowerPoint</Application>
  <PresentationFormat>Custom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The Youngest Serif</vt:lpstr>
      <vt:lpstr>DM Sans</vt:lpstr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Muhammad Absar Khalid</cp:lastModifiedBy>
  <cp:revision>2</cp:revision>
  <dcterms:created xsi:type="dcterms:W3CDTF">2006-08-16T00:00:00Z</dcterms:created>
  <dcterms:modified xsi:type="dcterms:W3CDTF">2024-05-16T05:21:30Z</dcterms:modified>
  <dc:identifier>DAGFUrj5O30</dc:identifier>
</cp:coreProperties>
</file>