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3"/>
  </p:notesMasterIdLst>
  <p:sldIdLst>
    <p:sldId id="273" r:id="rId3"/>
    <p:sldId id="312" r:id="rId4"/>
    <p:sldId id="301" r:id="rId5"/>
    <p:sldId id="313" r:id="rId6"/>
    <p:sldId id="314" r:id="rId7"/>
    <p:sldId id="315" r:id="rId8"/>
    <p:sldId id="302" r:id="rId9"/>
    <p:sldId id="303" r:id="rId10"/>
    <p:sldId id="304" r:id="rId11"/>
    <p:sldId id="309" r:id="rId12"/>
    <p:sldId id="310" r:id="rId13"/>
    <p:sldId id="311" r:id="rId14"/>
    <p:sldId id="306" r:id="rId15"/>
    <p:sldId id="305" r:id="rId16"/>
    <p:sldId id="307" r:id="rId17"/>
    <p:sldId id="316" r:id="rId18"/>
    <p:sldId id="318" r:id="rId19"/>
    <p:sldId id="317" r:id="rId20"/>
    <p:sldId id="319" r:id="rId21"/>
    <p:sldId id="28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zman, Yuliya" initials="GY" lastIdx="23" clrIdx="0"/>
  <p:cmAuthor id="1" name="Лизенок" initials="Л" lastIdx="1" clrIdx="1"/>
  <p:cmAuthor id="2" name="Soroka, Elizaveta" initials="SE" lastIdx="12" clrIdx="2"/>
  <p:cmAuthor id="3" name="Rudenkov, Viktor" initials="RV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0D8"/>
    <a:srgbClr val="DA584A"/>
    <a:srgbClr val="C93F3F"/>
    <a:srgbClr val="595959"/>
    <a:srgbClr val="575866"/>
    <a:srgbClr val="7D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63469" autoAdjust="0"/>
  </p:normalViewPr>
  <p:slideViewPr>
    <p:cSldViewPr>
      <p:cViewPr>
        <p:scale>
          <a:sx n="77" d="100"/>
          <a:sy n="77" d="100"/>
        </p:scale>
        <p:origin x="-26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E6B33-28A4-454D-BB5E-0435986C5AAC}" type="doc">
      <dgm:prSet loTypeId="urn:microsoft.com/office/officeart/2005/8/layout/hierarchy3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ru-RU"/>
        </a:p>
      </dgm:t>
    </dgm:pt>
    <dgm:pt modelId="{F33A8793-C628-4557-BE25-EFB94C78A5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Element</a:t>
          </a:r>
          <a:endParaRPr lang="ru-RU" dirty="0"/>
        </a:p>
      </dgm:t>
    </dgm:pt>
    <dgm:pt modelId="{808CCF59-FABA-49A1-B941-099D6483B037}" type="parTrans" cxnId="{2DFF1DA3-7051-431C-8BED-F84E607C04FC}">
      <dgm:prSet/>
      <dgm:spPr/>
      <dgm:t>
        <a:bodyPr/>
        <a:lstStyle/>
        <a:p>
          <a:endParaRPr lang="ru-RU"/>
        </a:p>
      </dgm:t>
    </dgm:pt>
    <dgm:pt modelId="{07D5DC25-73E6-40DC-BD16-0AE0B6A1D256}" type="sibTrans" cxnId="{2DFF1DA3-7051-431C-8BED-F84E607C04FC}">
      <dgm:prSet/>
      <dgm:spPr/>
      <dgm:t>
        <a:bodyPr/>
        <a:lstStyle/>
        <a:p>
          <a:endParaRPr lang="ru-RU"/>
        </a:p>
      </dgm:t>
    </dgm:pt>
    <dgm:pt modelId="{C3FC85C2-C908-4A74-9913-A16203D79011}">
      <dgm:prSet/>
      <dgm:spPr/>
      <dgm:t>
        <a:bodyPr/>
        <a:lstStyle/>
        <a:p>
          <a:pPr rtl="0"/>
          <a:r>
            <a:rPr lang="en-US" dirty="0" smtClean="0"/>
            <a:t>Child elements</a:t>
          </a:r>
          <a:endParaRPr lang="ru-RU" dirty="0"/>
        </a:p>
      </dgm:t>
    </dgm:pt>
    <dgm:pt modelId="{0E957B9F-95F6-4C86-A863-C9C48B2DDAC1}" type="parTrans" cxnId="{556F90AA-CC4E-4353-93E4-783E8377F539}">
      <dgm:prSet/>
      <dgm:spPr/>
      <dgm:t>
        <a:bodyPr/>
        <a:lstStyle/>
        <a:p>
          <a:endParaRPr lang="ru-RU"/>
        </a:p>
      </dgm:t>
    </dgm:pt>
    <dgm:pt modelId="{432014E0-DF05-43C0-BAC5-5275F462AF62}" type="sibTrans" cxnId="{556F90AA-CC4E-4353-93E4-783E8377F539}">
      <dgm:prSet/>
      <dgm:spPr/>
      <dgm:t>
        <a:bodyPr/>
        <a:lstStyle/>
        <a:p>
          <a:endParaRPr lang="ru-RU"/>
        </a:p>
      </dgm:t>
    </dgm:pt>
    <dgm:pt modelId="{DB868E8D-DA41-4E2A-B7CA-5F11BD76D486}">
      <dgm:prSet/>
      <dgm:spPr/>
      <dgm:t>
        <a:bodyPr/>
        <a:lstStyle/>
        <a:p>
          <a:pPr rtl="0"/>
          <a:r>
            <a:rPr lang="en-US" dirty="0" smtClean="0"/>
            <a:t>Attributes</a:t>
          </a:r>
          <a:endParaRPr lang="ru-RU" dirty="0"/>
        </a:p>
      </dgm:t>
    </dgm:pt>
    <dgm:pt modelId="{D9BBC7C8-CC71-4457-9083-9655C7E51C88}" type="parTrans" cxnId="{41CA9C05-5DA5-4016-A3E2-22DEB2769DD9}">
      <dgm:prSet/>
      <dgm:spPr/>
      <dgm:t>
        <a:bodyPr/>
        <a:lstStyle/>
        <a:p>
          <a:endParaRPr lang="ru-RU"/>
        </a:p>
      </dgm:t>
    </dgm:pt>
    <dgm:pt modelId="{A937ED40-7566-4CD5-9733-3ACB6F2ACF02}" type="sibTrans" cxnId="{41CA9C05-5DA5-4016-A3E2-22DEB2769DD9}">
      <dgm:prSet/>
      <dgm:spPr/>
      <dgm:t>
        <a:bodyPr/>
        <a:lstStyle/>
        <a:p>
          <a:endParaRPr lang="ru-RU"/>
        </a:p>
      </dgm:t>
    </dgm:pt>
    <dgm:pt modelId="{AD4F9B2C-075C-4040-B80A-BBF2439EEDED}">
      <dgm:prSet/>
      <dgm:spPr/>
      <dgm:t>
        <a:bodyPr/>
        <a:lstStyle/>
        <a:p>
          <a:pPr rtl="0"/>
          <a:r>
            <a:rPr lang="en-US" dirty="0" smtClean="0"/>
            <a:t>Text</a:t>
          </a:r>
          <a:endParaRPr lang="ru-RU" dirty="0"/>
        </a:p>
      </dgm:t>
    </dgm:pt>
    <dgm:pt modelId="{94B0A870-DA68-4BE8-8121-B7D1B6B851E6}" type="parTrans" cxnId="{12833BEE-7182-4487-969E-7F2ACC713F2E}">
      <dgm:prSet/>
      <dgm:spPr/>
      <dgm:t>
        <a:bodyPr/>
        <a:lstStyle/>
        <a:p>
          <a:endParaRPr lang="ru-RU"/>
        </a:p>
      </dgm:t>
    </dgm:pt>
    <dgm:pt modelId="{B01D2F94-AA84-439E-B82C-8E38FFD8CDB1}" type="sibTrans" cxnId="{12833BEE-7182-4487-969E-7F2ACC713F2E}">
      <dgm:prSet/>
      <dgm:spPr/>
      <dgm:t>
        <a:bodyPr/>
        <a:lstStyle/>
        <a:p>
          <a:endParaRPr lang="ru-RU"/>
        </a:p>
      </dgm:t>
    </dgm:pt>
    <dgm:pt modelId="{41DA51C9-0934-4194-B5C5-AA2F59E84663}">
      <dgm:prSet/>
      <dgm:spPr/>
      <dgm:t>
        <a:bodyPr/>
        <a:lstStyle/>
        <a:p>
          <a:pPr rtl="0"/>
          <a:r>
            <a:rPr lang="en-US" dirty="0" smtClean="0"/>
            <a:t>Link to parent</a:t>
          </a:r>
          <a:endParaRPr lang="ru-RU" dirty="0"/>
        </a:p>
      </dgm:t>
    </dgm:pt>
    <dgm:pt modelId="{7ADE3460-EE1C-4EFD-8A3E-A3F6AB0A6F12}" type="parTrans" cxnId="{3E2A726A-3555-4E61-A2DF-96105A4F8AD7}">
      <dgm:prSet/>
      <dgm:spPr/>
      <dgm:t>
        <a:bodyPr/>
        <a:lstStyle/>
        <a:p>
          <a:endParaRPr lang="ru-RU"/>
        </a:p>
      </dgm:t>
    </dgm:pt>
    <dgm:pt modelId="{04C6E5C6-7343-455D-BB19-CC1B4603DCC1}" type="sibTrans" cxnId="{3E2A726A-3555-4E61-A2DF-96105A4F8AD7}">
      <dgm:prSet/>
      <dgm:spPr/>
      <dgm:t>
        <a:bodyPr/>
        <a:lstStyle/>
        <a:p>
          <a:endParaRPr lang="ru-RU"/>
        </a:p>
      </dgm:t>
    </dgm:pt>
    <dgm:pt modelId="{1D7B0F7D-9888-4686-93D2-9DAAE0D2E38F}">
      <dgm:prSet/>
      <dgm:spPr/>
      <dgm:t>
        <a:bodyPr/>
        <a:lstStyle/>
        <a:p>
          <a:pPr rtl="0"/>
          <a:r>
            <a:rPr lang="en-US" dirty="0" smtClean="0"/>
            <a:t>Tag name (kind)</a:t>
          </a:r>
          <a:endParaRPr lang="ru-RU" dirty="0"/>
        </a:p>
      </dgm:t>
    </dgm:pt>
    <dgm:pt modelId="{B4A0A925-A3C7-4C71-AAF9-DCADB6103C0A}" type="parTrans" cxnId="{39872FDF-041F-4A4A-87AE-7839186AFC47}">
      <dgm:prSet/>
      <dgm:spPr/>
      <dgm:t>
        <a:bodyPr/>
        <a:lstStyle/>
        <a:p>
          <a:endParaRPr lang="ru-RU"/>
        </a:p>
      </dgm:t>
    </dgm:pt>
    <dgm:pt modelId="{13FB6BFB-541F-4379-819D-40FB0E4FC6CB}" type="sibTrans" cxnId="{39872FDF-041F-4A4A-87AE-7839186AFC47}">
      <dgm:prSet/>
      <dgm:spPr/>
      <dgm:t>
        <a:bodyPr/>
        <a:lstStyle/>
        <a:p>
          <a:endParaRPr lang="ru-RU"/>
        </a:p>
      </dgm:t>
    </dgm:pt>
    <dgm:pt modelId="{11AA034D-4880-43C7-BE49-E122462F7C45}" type="pres">
      <dgm:prSet presAssocID="{52DE6B33-28A4-454D-BB5E-0435986C5AA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926CAB7-288B-4A2D-A832-F79B8775CF9D}" type="pres">
      <dgm:prSet presAssocID="{F33A8793-C628-4557-BE25-EFB94C78A52E}" presName="root" presStyleCnt="0"/>
      <dgm:spPr/>
    </dgm:pt>
    <dgm:pt modelId="{9A2662C0-08A1-4D53-BA23-754AA8A14E6C}" type="pres">
      <dgm:prSet presAssocID="{F33A8793-C628-4557-BE25-EFB94C78A52E}" presName="rootComposite" presStyleCnt="0"/>
      <dgm:spPr/>
    </dgm:pt>
    <dgm:pt modelId="{C12EAA51-7331-4942-910B-C75BC60541F8}" type="pres">
      <dgm:prSet presAssocID="{F33A8793-C628-4557-BE25-EFB94C78A52E}" presName="rootText" presStyleLbl="node1" presStyleIdx="0" presStyleCnt="1" custScaleX="157420"/>
      <dgm:spPr/>
      <dgm:t>
        <a:bodyPr/>
        <a:lstStyle/>
        <a:p>
          <a:endParaRPr lang="ru-RU"/>
        </a:p>
      </dgm:t>
    </dgm:pt>
    <dgm:pt modelId="{7EBF5410-21AA-4CC2-93FE-6A880F9C5B75}" type="pres">
      <dgm:prSet presAssocID="{F33A8793-C628-4557-BE25-EFB94C78A52E}" presName="rootConnector" presStyleLbl="node1" presStyleIdx="0" presStyleCnt="1"/>
      <dgm:spPr/>
      <dgm:t>
        <a:bodyPr/>
        <a:lstStyle/>
        <a:p>
          <a:endParaRPr lang="ru-RU"/>
        </a:p>
      </dgm:t>
    </dgm:pt>
    <dgm:pt modelId="{AE4A6772-2F77-47BD-B47E-1C681F4FEBDE}" type="pres">
      <dgm:prSet presAssocID="{F33A8793-C628-4557-BE25-EFB94C78A52E}" presName="childShape" presStyleCnt="0"/>
      <dgm:spPr/>
    </dgm:pt>
    <dgm:pt modelId="{C4515E2B-A47A-47ED-92B1-B6B580CCED88}" type="pres">
      <dgm:prSet presAssocID="{0E957B9F-95F6-4C86-A863-C9C48B2DDAC1}" presName="Name13" presStyleLbl="parChTrans1D2" presStyleIdx="0" presStyleCnt="5"/>
      <dgm:spPr/>
      <dgm:t>
        <a:bodyPr/>
        <a:lstStyle/>
        <a:p>
          <a:endParaRPr lang="ru-RU"/>
        </a:p>
      </dgm:t>
    </dgm:pt>
    <dgm:pt modelId="{03CB6834-24A7-4855-AA7C-BD75C8D2E436}" type="pres">
      <dgm:prSet presAssocID="{C3FC85C2-C908-4A74-9913-A16203D79011}" presName="childText" presStyleLbl="bgAcc1" presStyleIdx="0" presStyleCnt="5" custAng="0" custScaleX="200157" custScaleY="978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D1D2D5-E097-4FCB-91C1-256615329BAB}" type="pres">
      <dgm:prSet presAssocID="{D9BBC7C8-CC71-4457-9083-9655C7E51C88}" presName="Name13" presStyleLbl="parChTrans1D2" presStyleIdx="1" presStyleCnt="5"/>
      <dgm:spPr/>
      <dgm:t>
        <a:bodyPr/>
        <a:lstStyle/>
        <a:p>
          <a:endParaRPr lang="ru-RU"/>
        </a:p>
      </dgm:t>
    </dgm:pt>
    <dgm:pt modelId="{AEF99EED-A009-40A2-ABBF-B534602FD341}" type="pres">
      <dgm:prSet presAssocID="{DB868E8D-DA41-4E2A-B7CA-5F11BD76D486}" presName="childText" presStyleLbl="bgAcc1" presStyleIdx="1" presStyleCnt="5" custAng="0" custScaleX="200157" custScaleY="978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3168EF-A643-418A-84BE-E19A3247C37C}" type="pres">
      <dgm:prSet presAssocID="{94B0A870-DA68-4BE8-8121-B7D1B6B851E6}" presName="Name13" presStyleLbl="parChTrans1D2" presStyleIdx="2" presStyleCnt="5"/>
      <dgm:spPr/>
      <dgm:t>
        <a:bodyPr/>
        <a:lstStyle/>
        <a:p>
          <a:endParaRPr lang="ru-RU"/>
        </a:p>
      </dgm:t>
    </dgm:pt>
    <dgm:pt modelId="{1E20FB5D-5F2F-40E3-BE8B-3D7D82BBDA1A}" type="pres">
      <dgm:prSet presAssocID="{AD4F9B2C-075C-4040-B80A-BBF2439EEDED}" presName="childText" presStyleLbl="bgAcc1" presStyleIdx="2" presStyleCnt="5" custAng="0" custScaleX="200157" custScaleY="978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911E8B-D8AD-4961-ADC5-60D78F6CA12B}" type="pres">
      <dgm:prSet presAssocID="{7ADE3460-EE1C-4EFD-8A3E-A3F6AB0A6F12}" presName="Name13" presStyleLbl="parChTrans1D2" presStyleIdx="3" presStyleCnt="5"/>
      <dgm:spPr/>
      <dgm:t>
        <a:bodyPr/>
        <a:lstStyle/>
        <a:p>
          <a:endParaRPr lang="ru-RU"/>
        </a:p>
      </dgm:t>
    </dgm:pt>
    <dgm:pt modelId="{58ECDAAD-7BBB-46D0-97E6-1A9D572D158D}" type="pres">
      <dgm:prSet presAssocID="{41DA51C9-0934-4194-B5C5-AA2F59E84663}" presName="childText" presStyleLbl="bgAcc1" presStyleIdx="3" presStyleCnt="5" custAng="0" custScaleX="200157" custScaleY="978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FB41FC-C3B6-442F-947D-FE024858089B}" type="pres">
      <dgm:prSet presAssocID="{B4A0A925-A3C7-4C71-AAF9-DCADB6103C0A}" presName="Name13" presStyleLbl="parChTrans1D2" presStyleIdx="4" presStyleCnt="5"/>
      <dgm:spPr/>
      <dgm:t>
        <a:bodyPr/>
        <a:lstStyle/>
        <a:p>
          <a:endParaRPr lang="ru-RU"/>
        </a:p>
      </dgm:t>
    </dgm:pt>
    <dgm:pt modelId="{8A471971-3D2A-4723-BA46-661C361F0EAC}" type="pres">
      <dgm:prSet presAssocID="{1D7B0F7D-9888-4686-93D2-9DAAE0D2E38F}" presName="childText" presStyleLbl="bgAcc1" presStyleIdx="4" presStyleCnt="5" custAng="0" custScaleX="200157" custScaleY="978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0D0556E-F02C-4FC3-9957-15B3FB08B1DA}" type="presOf" srcId="{AD4F9B2C-075C-4040-B80A-BBF2439EEDED}" destId="{1E20FB5D-5F2F-40E3-BE8B-3D7D82BBDA1A}" srcOrd="0" destOrd="0" presId="urn:microsoft.com/office/officeart/2005/8/layout/hierarchy3"/>
    <dgm:cxn modelId="{3ACF00CC-F1FC-46C0-9FAF-6C89769905E8}" type="presOf" srcId="{94B0A870-DA68-4BE8-8121-B7D1B6B851E6}" destId="{3F3168EF-A643-418A-84BE-E19A3247C37C}" srcOrd="0" destOrd="0" presId="urn:microsoft.com/office/officeart/2005/8/layout/hierarchy3"/>
    <dgm:cxn modelId="{C2EB6052-6490-4A93-894E-C3F165D09AB3}" type="presOf" srcId="{52DE6B33-28A4-454D-BB5E-0435986C5AAC}" destId="{11AA034D-4880-43C7-BE49-E122462F7C45}" srcOrd="0" destOrd="0" presId="urn:microsoft.com/office/officeart/2005/8/layout/hierarchy3"/>
    <dgm:cxn modelId="{E76662B9-E13C-460D-A1FE-37214C78CB31}" type="presOf" srcId="{7ADE3460-EE1C-4EFD-8A3E-A3F6AB0A6F12}" destId="{1E911E8B-D8AD-4961-ADC5-60D78F6CA12B}" srcOrd="0" destOrd="0" presId="urn:microsoft.com/office/officeart/2005/8/layout/hierarchy3"/>
    <dgm:cxn modelId="{4E0D5BA4-E804-46E5-B0D4-A0AD45009FA1}" type="presOf" srcId="{DB868E8D-DA41-4E2A-B7CA-5F11BD76D486}" destId="{AEF99EED-A009-40A2-ABBF-B534602FD341}" srcOrd="0" destOrd="0" presId="urn:microsoft.com/office/officeart/2005/8/layout/hierarchy3"/>
    <dgm:cxn modelId="{D0FBE0E3-44D9-4C59-B232-F542C14F98B9}" type="presOf" srcId="{D9BBC7C8-CC71-4457-9083-9655C7E51C88}" destId="{C2D1D2D5-E097-4FCB-91C1-256615329BAB}" srcOrd="0" destOrd="0" presId="urn:microsoft.com/office/officeart/2005/8/layout/hierarchy3"/>
    <dgm:cxn modelId="{3E2A726A-3555-4E61-A2DF-96105A4F8AD7}" srcId="{F33A8793-C628-4557-BE25-EFB94C78A52E}" destId="{41DA51C9-0934-4194-B5C5-AA2F59E84663}" srcOrd="3" destOrd="0" parTransId="{7ADE3460-EE1C-4EFD-8A3E-A3F6AB0A6F12}" sibTransId="{04C6E5C6-7343-455D-BB19-CC1B4603DCC1}"/>
    <dgm:cxn modelId="{41CA9C05-5DA5-4016-A3E2-22DEB2769DD9}" srcId="{F33A8793-C628-4557-BE25-EFB94C78A52E}" destId="{DB868E8D-DA41-4E2A-B7CA-5F11BD76D486}" srcOrd="1" destOrd="0" parTransId="{D9BBC7C8-CC71-4457-9083-9655C7E51C88}" sibTransId="{A937ED40-7566-4CD5-9733-3ACB6F2ACF02}"/>
    <dgm:cxn modelId="{12833BEE-7182-4487-969E-7F2ACC713F2E}" srcId="{F33A8793-C628-4557-BE25-EFB94C78A52E}" destId="{AD4F9B2C-075C-4040-B80A-BBF2439EEDED}" srcOrd="2" destOrd="0" parTransId="{94B0A870-DA68-4BE8-8121-B7D1B6B851E6}" sibTransId="{B01D2F94-AA84-439E-B82C-8E38FFD8CDB1}"/>
    <dgm:cxn modelId="{68048ADB-CD65-4CFA-82E3-08187CA0E436}" type="presOf" srcId="{1D7B0F7D-9888-4686-93D2-9DAAE0D2E38F}" destId="{8A471971-3D2A-4723-BA46-661C361F0EAC}" srcOrd="0" destOrd="0" presId="urn:microsoft.com/office/officeart/2005/8/layout/hierarchy3"/>
    <dgm:cxn modelId="{065E5DEA-A9FB-43BC-AC3B-0A62B165C855}" type="presOf" srcId="{41DA51C9-0934-4194-B5C5-AA2F59E84663}" destId="{58ECDAAD-7BBB-46D0-97E6-1A9D572D158D}" srcOrd="0" destOrd="0" presId="urn:microsoft.com/office/officeart/2005/8/layout/hierarchy3"/>
    <dgm:cxn modelId="{7A038F79-2A54-4625-B087-C6245BF554BE}" type="presOf" srcId="{C3FC85C2-C908-4A74-9913-A16203D79011}" destId="{03CB6834-24A7-4855-AA7C-BD75C8D2E436}" srcOrd="0" destOrd="0" presId="urn:microsoft.com/office/officeart/2005/8/layout/hierarchy3"/>
    <dgm:cxn modelId="{556F90AA-CC4E-4353-93E4-783E8377F539}" srcId="{F33A8793-C628-4557-BE25-EFB94C78A52E}" destId="{C3FC85C2-C908-4A74-9913-A16203D79011}" srcOrd="0" destOrd="0" parTransId="{0E957B9F-95F6-4C86-A863-C9C48B2DDAC1}" sibTransId="{432014E0-DF05-43C0-BAC5-5275F462AF62}"/>
    <dgm:cxn modelId="{65CDB5D3-3187-4770-85F1-FB63BF5FEB51}" type="presOf" srcId="{0E957B9F-95F6-4C86-A863-C9C48B2DDAC1}" destId="{C4515E2B-A47A-47ED-92B1-B6B580CCED88}" srcOrd="0" destOrd="0" presId="urn:microsoft.com/office/officeart/2005/8/layout/hierarchy3"/>
    <dgm:cxn modelId="{2DFF1DA3-7051-431C-8BED-F84E607C04FC}" srcId="{52DE6B33-28A4-454D-BB5E-0435986C5AAC}" destId="{F33A8793-C628-4557-BE25-EFB94C78A52E}" srcOrd="0" destOrd="0" parTransId="{808CCF59-FABA-49A1-B941-099D6483B037}" sibTransId="{07D5DC25-73E6-40DC-BD16-0AE0B6A1D256}"/>
    <dgm:cxn modelId="{E60109FE-6CD5-475A-9956-5C733D8F7CF1}" type="presOf" srcId="{F33A8793-C628-4557-BE25-EFB94C78A52E}" destId="{7EBF5410-21AA-4CC2-93FE-6A880F9C5B75}" srcOrd="1" destOrd="0" presId="urn:microsoft.com/office/officeart/2005/8/layout/hierarchy3"/>
    <dgm:cxn modelId="{658FBC86-893F-484D-A1C6-656AFE139481}" type="presOf" srcId="{B4A0A925-A3C7-4C71-AAF9-DCADB6103C0A}" destId="{C2FB41FC-C3B6-442F-947D-FE024858089B}" srcOrd="0" destOrd="0" presId="urn:microsoft.com/office/officeart/2005/8/layout/hierarchy3"/>
    <dgm:cxn modelId="{39872FDF-041F-4A4A-87AE-7839186AFC47}" srcId="{F33A8793-C628-4557-BE25-EFB94C78A52E}" destId="{1D7B0F7D-9888-4686-93D2-9DAAE0D2E38F}" srcOrd="4" destOrd="0" parTransId="{B4A0A925-A3C7-4C71-AAF9-DCADB6103C0A}" sibTransId="{13FB6BFB-541F-4379-819D-40FB0E4FC6CB}"/>
    <dgm:cxn modelId="{1E4536C7-9B90-4473-B4DD-C98A21A3DAB1}" type="presOf" srcId="{F33A8793-C628-4557-BE25-EFB94C78A52E}" destId="{C12EAA51-7331-4942-910B-C75BC60541F8}" srcOrd="0" destOrd="0" presId="urn:microsoft.com/office/officeart/2005/8/layout/hierarchy3"/>
    <dgm:cxn modelId="{271CC712-3630-447E-A5F7-4E074C9161BA}" type="presParOf" srcId="{11AA034D-4880-43C7-BE49-E122462F7C45}" destId="{6926CAB7-288B-4A2D-A832-F79B8775CF9D}" srcOrd="0" destOrd="0" presId="urn:microsoft.com/office/officeart/2005/8/layout/hierarchy3"/>
    <dgm:cxn modelId="{D17A1A5A-8F29-4F5B-B244-93F34C4C3FF6}" type="presParOf" srcId="{6926CAB7-288B-4A2D-A832-F79B8775CF9D}" destId="{9A2662C0-08A1-4D53-BA23-754AA8A14E6C}" srcOrd="0" destOrd="0" presId="urn:microsoft.com/office/officeart/2005/8/layout/hierarchy3"/>
    <dgm:cxn modelId="{F7F56571-6402-4A8A-8D34-73D5CCDE7657}" type="presParOf" srcId="{9A2662C0-08A1-4D53-BA23-754AA8A14E6C}" destId="{C12EAA51-7331-4942-910B-C75BC60541F8}" srcOrd="0" destOrd="0" presId="urn:microsoft.com/office/officeart/2005/8/layout/hierarchy3"/>
    <dgm:cxn modelId="{7045372F-06AE-4ECD-B360-83E8F7C40567}" type="presParOf" srcId="{9A2662C0-08A1-4D53-BA23-754AA8A14E6C}" destId="{7EBF5410-21AA-4CC2-93FE-6A880F9C5B75}" srcOrd="1" destOrd="0" presId="urn:microsoft.com/office/officeart/2005/8/layout/hierarchy3"/>
    <dgm:cxn modelId="{1B37951A-7787-4996-B8FA-8049BECE8E7A}" type="presParOf" srcId="{6926CAB7-288B-4A2D-A832-F79B8775CF9D}" destId="{AE4A6772-2F77-47BD-B47E-1C681F4FEBDE}" srcOrd="1" destOrd="0" presId="urn:microsoft.com/office/officeart/2005/8/layout/hierarchy3"/>
    <dgm:cxn modelId="{06D9EC80-7FF3-45F7-9472-EE1643279312}" type="presParOf" srcId="{AE4A6772-2F77-47BD-B47E-1C681F4FEBDE}" destId="{C4515E2B-A47A-47ED-92B1-B6B580CCED88}" srcOrd="0" destOrd="0" presId="urn:microsoft.com/office/officeart/2005/8/layout/hierarchy3"/>
    <dgm:cxn modelId="{86177E0B-03CE-4AF4-AD69-9D4663E11C97}" type="presParOf" srcId="{AE4A6772-2F77-47BD-B47E-1C681F4FEBDE}" destId="{03CB6834-24A7-4855-AA7C-BD75C8D2E436}" srcOrd="1" destOrd="0" presId="urn:microsoft.com/office/officeart/2005/8/layout/hierarchy3"/>
    <dgm:cxn modelId="{9A9EA4D8-1A5D-44AB-BE77-3A8475D1EE81}" type="presParOf" srcId="{AE4A6772-2F77-47BD-B47E-1C681F4FEBDE}" destId="{C2D1D2D5-E097-4FCB-91C1-256615329BAB}" srcOrd="2" destOrd="0" presId="urn:microsoft.com/office/officeart/2005/8/layout/hierarchy3"/>
    <dgm:cxn modelId="{AA89A17D-04FB-4EE1-8A39-7EAA6E6F9038}" type="presParOf" srcId="{AE4A6772-2F77-47BD-B47E-1C681F4FEBDE}" destId="{AEF99EED-A009-40A2-ABBF-B534602FD341}" srcOrd="3" destOrd="0" presId="urn:microsoft.com/office/officeart/2005/8/layout/hierarchy3"/>
    <dgm:cxn modelId="{36B59749-2923-4D17-BBD3-AA2F5300FDC6}" type="presParOf" srcId="{AE4A6772-2F77-47BD-B47E-1C681F4FEBDE}" destId="{3F3168EF-A643-418A-84BE-E19A3247C37C}" srcOrd="4" destOrd="0" presId="urn:microsoft.com/office/officeart/2005/8/layout/hierarchy3"/>
    <dgm:cxn modelId="{8D8DF3A9-FBA1-49E7-BBDB-FB371C78E0B5}" type="presParOf" srcId="{AE4A6772-2F77-47BD-B47E-1C681F4FEBDE}" destId="{1E20FB5D-5F2F-40E3-BE8B-3D7D82BBDA1A}" srcOrd="5" destOrd="0" presId="urn:microsoft.com/office/officeart/2005/8/layout/hierarchy3"/>
    <dgm:cxn modelId="{C0C5070C-0E4B-4AA3-88D5-04FAE1E93A8D}" type="presParOf" srcId="{AE4A6772-2F77-47BD-B47E-1C681F4FEBDE}" destId="{1E911E8B-D8AD-4961-ADC5-60D78F6CA12B}" srcOrd="6" destOrd="0" presId="urn:microsoft.com/office/officeart/2005/8/layout/hierarchy3"/>
    <dgm:cxn modelId="{F5C80650-889F-4518-873C-4C24752F2026}" type="presParOf" srcId="{AE4A6772-2F77-47BD-B47E-1C681F4FEBDE}" destId="{58ECDAAD-7BBB-46D0-97E6-1A9D572D158D}" srcOrd="7" destOrd="0" presId="urn:microsoft.com/office/officeart/2005/8/layout/hierarchy3"/>
    <dgm:cxn modelId="{C5C3EB76-FF58-4271-9DE4-4B5837DE627F}" type="presParOf" srcId="{AE4A6772-2F77-47BD-B47E-1C681F4FEBDE}" destId="{C2FB41FC-C3B6-442F-947D-FE024858089B}" srcOrd="8" destOrd="0" presId="urn:microsoft.com/office/officeart/2005/8/layout/hierarchy3"/>
    <dgm:cxn modelId="{1D3C83EE-1AF3-49AD-B9FE-CFE37C120079}" type="presParOf" srcId="{AE4A6772-2F77-47BD-B47E-1C681F4FEBDE}" destId="{8A471971-3D2A-4723-BA46-661C361F0EAC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AA51-7331-4942-910B-C75BC60541F8}">
      <dsp:nvSpPr>
        <dsp:cNvPr id="0" name=""/>
        <dsp:cNvSpPr/>
      </dsp:nvSpPr>
      <dsp:spPr>
        <a:xfrm>
          <a:off x="338351" y="2103"/>
          <a:ext cx="1748684" cy="5554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Element</a:t>
          </a:r>
          <a:endParaRPr lang="ru-RU" sz="3100" kern="1200" dirty="0"/>
        </a:p>
      </dsp:txBody>
      <dsp:txXfrm>
        <a:off x="354619" y="18371"/>
        <a:ext cx="1716148" cy="522883"/>
      </dsp:txXfrm>
    </dsp:sp>
    <dsp:sp modelId="{C4515E2B-A47A-47ED-92B1-B6B580CCED88}">
      <dsp:nvSpPr>
        <dsp:cNvPr id="0" name=""/>
        <dsp:cNvSpPr/>
      </dsp:nvSpPr>
      <dsp:spPr>
        <a:xfrm>
          <a:off x="513219" y="557523"/>
          <a:ext cx="174868" cy="41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660"/>
              </a:lnTo>
              <a:lnTo>
                <a:pt x="174868" y="41066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B6834-24A7-4855-AA7C-BD75C8D2E436}">
      <dsp:nvSpPr>
        <dsp:cNvPr id="0" name=""/>
        <dsp:cNvSpPr/>
      </dsp:nvSpPr>
      <dsp:spPr>
        <a:xfrm>
          <a:off x="688088" y="696378"/>
          <a:ext cx="1778739" cy="543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Child elements</a:t>
          </a:r>
          <a:endParaRPr lang="ru-RU" sz="2000" kern="1200" dirty="0"/>
        </a:p>
      </dsp:txBody>
      <dsp:txXfrm>
        <a:off x="704010" y="712300"/>
        <a:ext cx="1746895" cy="511767"/>
      </dsp:txXfrm>
    </dsp:sp>
    <dsp:sp modelId="{C2D1D2D5-E097-4FCB-91C1-256615329BAB}">
      <dsp:nvSpPr>
        <dsp:cNvPr id="0" name=""/>
        <dsp:cNvSpPr/>
      </dsp:nvSpPr>
      <dsp:spPr>
        <a:xfrm>
          <a:off x="513219" y="557523"/>
          <a:ext cx="174868" cy="1093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127"/>
              </a:lnTo>
              <a:lnTo>
                <a:pt x="174868" y="109312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99EED-A009-40A2-ABBF-B534602FD341}">
      <dsp:nvSpPr>
        <dsp:cNvPr id="0" name=""/>
        <dsp:cNvSpPr/>
      </dsp:nvSpPr>
      <dsp:spPr>
        <a:xfrm>
          <a:off x="688088" y="1378845"/>
          <a:ext cx="1778739" cy="543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6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Attributes</a:t>
          </a:r>
          <a:endParaRPr lang="ru-RU" sz="2000" kern="1200" dirty="0"/>
        </a:p>
      </dsp:txBody>
      <dsp:txXfrm>
        <a:off x="704010" y="1394767"/>
        <a:ext cx="1746895" cy="511767"/>
      </dsp:txXfrm>
    </dsp:sp>
    <dsp:sp modelId="{3F3168EF-A643-418A-84BE-E19A3247C37C}">
      <dsp:nvSpPr>
        <dsp:cNvPr id="0" name=""/>
        <dsp:cNvSpPr/>
      </dsp:nvSpPr>
      <dsp:spPr>
        <a:xfrm>
          <a:off x="513219" y="557523"/>
          <a:ext cx="174868" cy="1775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594"/>
              </a:lnTo>
              <a:lnTo>
                <a:pt x="174868" y="1775594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0FB5D-5F2F-40E3-BE8B-3D7D82BBDA1A}">
      <dsp:nvSpPr>
        <dsp:cNvPr id="0" name=""/>
        <dsp:cNvSpPr/>
      </dsp:nvSpPr>
      <dsp:spPr>
        <a:xfrm>
          <a:off x="688088" y="2061312"/>
          <a:ext cx="1778739" cy="543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125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Text</a:t>
          </a:r>
          <a:endParaRPr lang="ru-RU" sz="2000" kern="1200" dirty="0"/>
        </a:p>
      </dsp:txBody>
      <dsp:txXfrm>
        <a:off x="704010" y="2077234"/>
        <a:ext cx="1746895" cy="511767"/>
      </dsp:txXfrm>
    </dsp:sp>
    <dsp:sp modelId="{1E911E8B-D8AD-4961-ADC5-60D78F6CA12B}">
      <dsp:nvSpPr>
        <dsp:cNvPr id="0" name=""/>
        <dsp:cNvSpPr/>
      </dsp:nvSpPr>
      <dsp:spPr>
        <a:xfrm>
          <a:off x="513219" y="557523"/>
          <a:ext cx="174868" cy="2458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8061"/>
              </a:lnTo>
              <a:lnTo>
                <a:pt x="174868" y="2458061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CDAAD-7BBB-46D0-97E6-1A9D572D158D}">
      <dsp:nvSpPr>
        <dsp:cNvPr id="0" name=""/>
        <dsp:cNvSpPr/>
      </dsp:nvSpPr>
      <dsp:spPr>
        <a:xfrm>
          <a:off x="688088" y="2743778"/>
          <a:ext cx="1778739" cy="543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188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Link to parent</a:t>
          </a:r>
          <a:endParaRPr lang="ru-RU" sz="2000" kern="1200" dirty="0"/>
        </a:p>
      </dsp:txBody>
      <dsp:txXfrm>
        <a:off x="704010" y="2759700"/>
        <a:ext cx="1746895" cy="511767"/>
      </dsp:txXfrm>
    </dsp:sp>
    <dsp:sp modelId="{C2FB41FC-C3B6-442F-947D-FE024858089B}">
      <dsp:nvSpPr>
        <dsp:cNvPr id="0" name=""/>
        <dsp:cNvSpPr/>
      </dsp:nvSpPr>
      <dsp:spPr>
        <a:xfrm>
          <a:off x="513219" y="557523"/>
          <a:ext cx="174868" cy="3140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0527"/>
              </a:lnTo>
              <a:lnTo>
                <a:pt x="174868" y="314052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71971-3D2A-4723-BA46-661C361F0EAC}">
      <dsp:nvSpPr>
        <dsp:cNvPr id="0" name=""/>
        <dsp:cNvSpPr/>
      </dsp:nvSpPr>
      <dsp:spPr>
        <a:xfrm>
          <a:off x="688088" y="3426245"/>
          <a:ext cx="1778739" cy="543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2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Tag name (kind)</a:t>
          </a:r>
          <a:endParaRPr lang="ru-RU" sz="2000" kern="1200" dirty="0"/>
        </a:p>
      </dsp:txBody>
      <dsp:txXfrm>
        <a:off x="704010" y="3442167"/>
        <a:ext cx="1746895" cy="51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F5FC4-8B3E-4F90-A012-AA3E2F222EC3}" type="datetimeFigureOut">
              <a:rPr lang="ru-RU" smtClean="0"/>
              <a:t>28.08.2014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53C63-B9AB-4F6A-9078-D447E7A76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50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.googlecode.com/svn/trunk/docs/api/java/org/openqa/selenium/support/ui/Wait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elenium.googlecode.com/svn/trunk/docs/api/java/org/openqa/selenium/NoSuchElementException.html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Данная</a:t>
            </a:r>
            <a:r>
              <a:rPr lang="ru-RU" baseline="0" dirty="0" smtClean="0"/>
              <a:t> лекция ориентирована на слушателей курса автоматизации тестирования, начинающих тест разработчиков</a:t>
            </a:r>
          </a:p>
          <a:p>
            <a:r>
              <a:rPr lang="ru-RU" dirty="0" smtClean="0"/>
              <a:t>В данной лекции разговор</a:t>
            </a:r>
            <a:r>
              <a:rPr lang="ru-RU" baseline="0" dirty="0" smtClean="0"/>
              <a:t> пойдет о «</a:t>
            </a:r>
            <a:r>
              <a:rPr lang="en-US" altLang="ru-RU" sz="1200" dirty="0" smtClean="0">
                <a:solidFill>
                  <a:srgbClr val="C93F3F"/>
                </a:solidFill>
                <a:latin typeface="Trebuchet MS" panose="020B0603020202020204" pitchFamily="34" charset="0"/>
              </a:rPr>
              <a:t>Selenium </a:t>
            </a:r>
            <a:r>
              <a:rPr lang="en-US" altLang="ru-RU" sz="1200" dirty="0" err="1" smtClean="0">
                <a:solidFill>
                  <a:srgbClr val="C93F3F"/>
                </a:solidFill>
                <a:latin typeface="Trebuchet MS" panose="020B0603020202020204" pitchFamily="34" charset="0"/>
              </a:rPr>
              <a:t>webdriver</a:t>
            </a:r>
            <a:r>
              <a:rPr lang="ru-RU" altLang="ru-RU" sz="1200" dirty="0" smtClean="0">
                <a:solidFill>
                  <a:srgbClr val="C93F3F"/>
                </a:solidFill>
                <a:latin typeface="Trebuchet MS" panose="020B0603020202020204" pitchFamily="34" charset="0"/>
              </a:rPr>
              <a:t>»</a:t>
            </a:r>
            <a:r>
              <a:rPr lang="ru-RU" altLang="ru-RU" sz="1200" baseline="0" dirty="0" smtClean="0">
                <a:solidFill>
                  <a:srgbClr val="C93F3F"/>
                </a:solidFill>
                <a:latin typeface="Trebuchet MS" panose="020B0603020202020204" pitchFamily="34" charset="0"/>
              </a:rPr>
              <a:t> и о его применении в рамках тестирования программного обеспечения.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9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DOM (от англ. Document Object Model — «объектная модель документа») — это не зависящий от платформы и языка программный интерфейс, позволяющий программам и скриптам получить доступ к содержимому HTML, XHTML и XML-документов, а также изменять содержимое, структуру и оформление таких документов.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DOM не накладывает ограничений на структуру документа. Любой документ известной структуры с помощью DOM может быть представлен в виде дерева узлов, каждый узел которого представляет собой элемент, атрибут, текстовый, графический или любой другой объект. Узлы связаны между собой отношениями "родительский-дочерний".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5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Большинство действий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выполняется с HTML-страницей.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страница представлена в виде объектной модели DOM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Любые действия со страницей требуют вызова соответствующего метода DOM.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Понимание, как работать с документом в модели DOM - краеугольный камень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-программировании.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27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</a:t>
            </a:r>
            <a:r>
              <a:rPr lang="ru-RU" baseline="0" dirty="0" smtClean="0"/>
              <a:t> слайде речь пойдет о так называемых </a:t>
            </a:r>
            <a:r>
              <a:rPr lang="en-US" baseline="0" dirty="0" smtClean="0"/>
              <a:t>developer tools(</a:t>
            </a:r>
            <a:r>
              <a:rPr lang="ru-RU" baseline="0" dirty="0" smtClean="0"/>
              <a:t>инструментах разработчика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Вот краткое описание</a:t>
            </a:r>
            <a:r>
              <a:rPr lang="ru-RU" baseline="0" dirty="0" smtClean="0"/>
              <a:t> каждого из них: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Firebug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расширение для браузера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являющееся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консолью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отладчиком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-инспектором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DHTML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Firebug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показывает в консоли вызвавшую ошибку функцию,</a:t>
            </a:r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стек вызовов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функций, вызвавших эту ошибку. Он предупреждает, что CSS-правило или </a:t>
            </a:r>
            <a:r>
              <a:rPr lang="ru-RU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-метод/свойство, которое вы пытаетесь использовать, не существует.</a:t>
            </a:r>
          </a:p>
          <a:p>
            <a:r>
              <a:rPr lang="ru-RU" b="1" u="none" dirty="0" err="1" smtClean="0"/>
              <a:t>FirePath</a:t>
            </a:r>
            <a:r>
              <a:rPr lang="ru-RU" u="none" dirty="0" smtClean="0"/>
              <a:t> является расширением </a:t>
            </a:r>
            <a:r>
              <a:rPr lang="ru-RU" u="none" dirty="0" err="1" smtClean="0"/>
              <a:t>Firebug</a:t>
            </a:r>
            <a:r>
              <a:rPr lang="ru-RU" u="none" dirty="0" smtClean="0"/>
              <a:t>, который добавляет инструменты редактирования, проверки и генерирования </a:t>
            </a:r>
            <a:r>
              <a:rPr lang="ru-RU" u="none" dirty="0" err="1" smtClean="0"/>
              <a:t>XPath</a:t>
            </a:r>
            <a:r>
              <a:rPr lang="ru-RU" u="none" dirty="0" smtClean="0"/>
              <a:t> выражений, CSS 3 селекторов и </a:t>
            </a:r>
            <a:r>
              <a:rPr lang="ru-RU" u="none" dirty="0" err="1" smtClean="0"/>
              <a:t>JQuery</a:t>
            </a:r>
            <a:r>
              <a:rPr lang="ru-RU" u="none" dirty="0" smtClean="0"/>
              <a:t> селекторов(</a:t>
            </a:r>
            <a:r>
              <a:rPr lang="ru-RU" u="none" dirty="0" err="1" smtClean="0"/>
              <a:t>Sizzle</a:t>
            </a:r>
            <a:r>
              <a:rPr lang="ru-RU" u="none" dirty="0" smtClean="0"/>
              <a:t>). </a:t>
            </a:r>
          </a:p>
          <a:p>
            <a:r>
              <a:rPr lang="en-US" b="1" u="none" dirty="0" err="1" smtClean="0"/>
              <a:t>FireFox</a:t>
            </a:r>
            <a:r>
              <a:rPr lang="ru-RU" b="1" u="none" dirty="0" smtClean="0"/>
              <a:t> </a:t>
            </a:r>
            <a:r>
              <a:rPr lang="ru-RU" b="1" u="none" dirty="0" err="1" smtClean="0"/>
              <a:t>Web</a:t>
            </a:r>
            <a:r>
              <a:rPr lang="ru-RU" b="1" u="none" dirty="0" smtClean="0"/>
              <a:t> </a:t>
            </a:r>
            <a:r>
              <a:rPr lang="ru-RU" b="1" u="none" dirty="0" err="1" smtClean="0"/>
              <a:t>Developer</a:t>
            </a:r>
            <a:r>
              <a:rPr lang="ru-RU" b="1" u="none" dirty="0" smtClean="0"/>
              <a:t> </a:t>
            </a:r>
            <a:r>
              <a:rPr lang="en-US" b="1" u="none" dirty="0" smtClean="0"/>
              <a:t> </a:t>
            </a:r>
            <a:r>
              <a:rPr lang="ru-RU" u="none" dirty="0" smtClean="0"/>
              <a:t>это расширение для </a:t>
            </a:r>
            <a:r>
              <a:rPr lang="ru-RU" u="none" dirty="0" err="1" smtClean="0"/>
              <a:t>Mozilla</a:t>
            </a:r>
            <a:r>
              <a:rPr lang="ru-RU" u="none" dirty="0" smtClean="0"/>
              <a:t>,  добавляет возможности</a:t>
            </a:r>
            <a:r>
              <a:rPr lang="en-US" u="none" dirty="0" smtClean="0"/>
              <a:t> </a:t>
            </a:r>
            <a:r>
              <a:rPr lang="ru-RU" u="none" dirty="0" smtClean="0"/>
              <a:t>редактирования и отладки для веб-разработчиков. Он был протестирован на совместимость с </a:t>
            </a:r>
            <a:r>
              <a:rPr lang="ru-RU" u="none" dirty="0" err="1" smtClean="0"/>
              <a:t>Firefox</a:t>
            </a:r>
            <a:r>
              <a:rPr lang="ru-RU" u="none" dirty="0" smtClean="0"/>
              <a:t>, </a:t>
            </a:r>
            <a:r>
              <a:rPr lang="ru-RU" u="none" dirty="0" err="1" smtClean="0"/>
              <a:t>Flock</a:t>
            </a:r>
            <a:r>
              <a:rPr lang="ru-RU" u="none" dirty="0" smtClean="0"/>
              <a:t>, и </a:t>
            </a:r>
            <a:r>
              <a:rPr lang="ru-RU" u="none" dirty="0" err="1" smtClean="0"/>
              <a:t>Seamonkey</a:t>
            </a:r>
            <a:r>
              <a:rPr lang="ru-RU" u="none" dirty="0" smtClean="0"/>
              <a:t>. </a:t>
            </a:r>
          </a:p>
          <a:p>
            <a:r>
              <a:rPr lang="ru-RU" u="none" dirty="0" err="1" smtClean="0"/>
              <a:t>Web</a:t>
            </a:r>
            <a:r>
              <a:rPr lang="ru-RU" u="none" dirty="0" smtClean="0"/>
              <a:t> </a:t>
            </a:r>
            <a:r>
              <a:rPr lang="ru-RU" u="none" dirty="0" err="1" smtClean="0"/>
              <a:t>Developer</a:t>
            </a:r>
            <a:r>
              <a:rPr lang="ru-RU" u="none" dirty="0" smtClean="0"/>
              <a:t> - один из немногих расширений специально рекомендованных разработчиками </a:t>
            </a:r>
            <a:r>
              <a:rPr lang="ru-RU" u="none" dirty="0" err="1" smtClean="0"/>
              <a:t>Firefox</a:t>
            </a:r>
            <a:r>
              <a:rPr lang="ru-RU" u="none" dirty="0" smtClean="0"/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Dragonfly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это приложения на языке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используются для отладки локальных и удалённых веб-страниц.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Dragonfly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интегрирован в веб-браузере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возможности: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Просмотр DOM;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Просмотр и редактирование CSS;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Отладчик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Просмотр HTTP запросов;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Отладка страницы для мобильных устройств;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Удалённое подключение к любым компьютерам и устройствам с установленным браузером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поддерживающим данный инструмент для осуществления отладки веб-страниц.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Explorer Developer Tools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предоставляет часть функционала, который есть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Firebug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плюс ряд ценных возможностей, которые есть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Developer Toolbar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просматривать и модифицировать живой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HTML, DOM, CSS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выбирать элемент кликом: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Inspect element"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очищать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кеш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браузера/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меню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масштабировать окно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выделять различные элементы, показывать размеры картинок, линейку и т.п.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отключать настройки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Developer Tools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представляют собой набор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 для отладки и разработки веб-страниц.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Developer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встроен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54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поиска элементов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используются локаторы. Локатор – это строка, уникально идентифицирующая элемент страницы.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несколько способов использования локаторов для поиска элементов: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By.id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в качестве локатора используется атрибут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элемента страницы;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By.name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в качестве локатора используется атрибут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элемента страницы;</a:t>
            </a: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By.xpath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используется для поиска элемента по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выражению;</a:t>
            </a: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By.tagName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поиск по имени HTML тега;</a:t>
            </a: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By.className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поиск по классу(атрибут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элемента;</a:t>
            </a: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By.cssSelector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данный тип локаторов основан на описаниях таблиц стилей (CSS);</a:t>
            </a: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By.linkText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поиск ссылки с указанным текстом. Текст ссылки должен быть точным совпадением;</a:t>
            </a: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By.partionalLinkText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поиск ссылки по части с указанным текстом.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реализованы два метода —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findElement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findElements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качестве параметра они принимают объект типа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задает критерий поиска.</a:t>
            </a:r>
          </a:p>
          <a:p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findElements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находит все элементы в текущем контексте, идентифицированные классом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WebElement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findElement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находит первый, удовлетворяющий условиям поиска, элемент на странице.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061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</a:t>
            </a:r>
            <a:r>
              <a:rPr lang="ru-RU" baseline="0" dirty="0" smtClean="0"/>
              <a:t> слайде отображены команды предназначенные для манипуляции с элементами веб-страницы.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32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синхронизации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UI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используются ожидания.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Ожидание заставляет автоматизированную задачу перейти к следующему шагу только по истечении определённого периода времени.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Разработчики предлагают два механизма ожидания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Explicit Waits (эксплицитное ожидание), с использованием класса WebDriverWait, - представляет собой фактически циклическое ожидание события.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12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Явные ожидания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это определяемые вами участки кода, ожидающие возникновения определенных условий в течение указанного периода времени перед выполнением следующих операций. В худшем случае это “Thread.sleep()”, устанавливающий в качестве условия ожидание истечения заданного отрезка времени. WebDriver предлагает удобные методы, позволяющие писать код, который будет ждать ровно столько, сколько необходимо. Один из них - “WebDriverWait” в сочетании с “ExpectedCondition”  По умолчанию “WebDriverWait” вызывает “ExpectedCondition” каждые 500 миллисекунд до тех пор, пока условие не будет удовлетворено. Условие считается удовлетворенным, если было возвращено “true” в случае булевого “ExpectedCondition” и не “null” для “ExpectedCondition” других типов.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12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implementation of the </a:t>
            </a:r>
            <a:r>
              <a:rPr lang="en-US" dirty="0" smtClean="0">
                <a:hlinkClick r:id="rId3" tooltip="interface in org.openqa.selenium.support.ui"/>
              </a:rPr>
              <a:t>Wait</a:t>
            </a:r>
            <a:r>
              <a:rPr lang="en-US" dirty="0" smtClean="0"/>
              <a:t> interface that may have its timeout and polling interval configured on the fly. </a:t>
            </a:r>
          </a:p>
          <a:p>
            <a:endParaRPr lang="en-US" smtClean="0"/>
          </a:p>
          <a:p>
            <a:r>
              <a:rPr lang="en-US" smtClean="0"/>
              <a:t>Each </a:t>
            </a:r>
            <a:r>
              <a:rPr lang="en-US" dirty="0" err="1" smtClean="0"/>
              <a:t>FluentWait</a:t>
            </a:r>
            <a:r>
              <a:rPr lang="en-US" dirty="0" smtClean="0"/>
              <a:t> instance defines the maximum amount of time to wait for a condition, as well as the frequency with which to check the condition. Furthermore, the user may configure the wait to ignore specific types of exceptions whilst waiting, such as </a:t>
            </a:r>
            <a:r>
              <a:rPr lang="en-US" dirty="0" err="1" smtClean="0">
                <a:hlinkClick r:id="rId4" tooltip="class in org.openqa.selenium"/>
              </a:rPr>
              <a:t>NoSuchElementExceptions</a:t>
            </a:r>
            <a:r>
              <a:rPr lang="en-US" dirty="0" smtClean="0"/>
              <a:t> when searching for an element on the page.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1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Неявное ожидание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 WebDriver опрашивать DOM в течение конкретного периода времени при поиске элементов, в случае если они не появились сразу же. По умолчанию значение равно 0. Будучи однажды установлено, значение неявного ожидания останется действительным на протяжении всего существования экземпляра объекта “WebDriver”.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12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1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данной лекции мы затронем следующие вопросы: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 - «</a:t>
            </a:r>
            <a:r>
              <a:rPr 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1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»(что это?</a:t>
            </a:r>
            <a:r>
              <a:rPr lang="ru-RU" sz="1200" baseline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чего применяется?</a:t>
            </a: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Поддерживаемые платформы(описание платформ, которые поддерживают </a:t>
            </a:r>
            <a:r>
              <a:rPr 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1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Компоненты(из каких компонентов состоит)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Взаимодействие с браузером и</a:t>
            </a:r>
            <a:r>
              <a:rPr 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(как происходит построение взаимодействия</a:t>
            </a:r>
            <a:r>
              <a:rPr lang="ru-RU" sz="1200" baseline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между </a:t>
            </a:r>
            <a:r>
              <a:rPr lang="en-US" sz="1200" baseline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ru-RU" sz="1200" baseline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браузером</a:t>
            </a: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1200" baseline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Объектная модель страницы(что</a:t>
            </a:r>
            <a:r>
              <a:rPr lang="ru-RU" sz="1200" baseline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такое </a:t>
            </a:r>
            <a:r>
              <a:rPr lang="en-US" sz="1200" baseline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Манипуляции с элементами</a:t>
            </a:r>
            <a:r>
              <a:rPr 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каким образом происходит манипуляция элементами</a:t>
            </a:r>
            <a:r>
              <a:rPr 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Синхронизация с</a:t>
            </a:r>
            <a:r>
              <a:rPr 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(механизмы</a:t>
            </a:r>
            <a:r>
              <a:rPr lang="ru-RU" sz="1200" baseline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параллельной работы драйвера с </a:t>
            </a:r>
            <a:r>
              <a:rPr lang="en-US" sz="1200" baseline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1200" dirty="0" smtClean="0">
              <a:solidFill>
                <a:srgbClr val="00206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rgbClr val="00206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rgbClr val="00206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rgbClr val="00206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rgbClr val="00206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rgbClr val="00206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512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575866"/>
                </a:solidFill>
              </a:rPr>
              <a:t>Спасибо</a:t>
            </a:r>
            <a:r>
              <a:rPr lang="ru-RU" sz="1200" baseline="0" dirty="0">
                <a:solidFill>
                  <a:schemeClr val="tx1"/>
                </a:solidFill>
              </a:rPr>
              <a:t> </a:t>
            </a:r>
            <a:r>
              <a:rPr lang="ru-RU" sz="1200" baseline="0" dirty="0" smtClean="0">
                <a:solidFill>
                  <a:schemeClr val="tx1"/>
                </a:solidFill>
              </a:rPr>
              <a:t>за внимание!</a:t>
            </a:r>
            <a:endParaRPr lang="ru-RU" sz="1200" dirty="0" smtClean="0">
              <a:solidFill>
                <a:srgbClr val="5758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8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 smtClean="0"/>
              <a:t>Selenium</a:t>
            </a:r>
            <a:r>
              <a:rPr lang="ru-RU" b="1" dirty="0" smtClean="0"/>
              <a:t> – это проект, в рамках которого разрабатывается серия программных продуктов</a:t>
            </a:r>
            <a:r>
              <a:rPr lang="ru-RU" dirty="0" smtClean="0"/>
              <a:t> с открытым исходным кодом (</a:t>
            </a:r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ru-RU" dirty="0" err="1" smtClean="0"/>
              <a:t>source</a:t>
            </a:r>
            <a:r>
              <a:rPr lang="ru-RU" dirty="0" smtClean="0"/>
              <a:t>):</a:t>
            </a:r>
            <a:br>
              <a:rPr lang="ru-RU" dirty="0" smtClean="0"/>
            </a:br>
            <a:r>
              <a:rPr lang="ru-RU" dirty="0" err="1" smtClean="0"/>
              <a:t>Selenium</a:t>
            </a:r>
            <a:r>
              <a:rPr lang="ru-RU" dirty="0" smtClean="0"/>
              <a:t> </a:t>
            </a:r>
            <a:r>
              <a:rPr lang="ru-RU" dirty="0" err="1" smtClean="0"/>
              <a:t>WebDriver</a:t>
            </a:r>
            <a:r>
              <a:rPr lang="ru-RU" dirty="0" smtClean="0"/>
              <a:t>,</a:t>
            </a:r>
          </a:p>
          <a:p>
            <a:r>
              <a:rPr lang="ru-RU" dirty="0" err="1" smtClean="0"/>
              <a:t>Selenium</a:t>
            </a:r>
            <a:r>
              <a:rPr lang="ru-RU" dirty="0" smtClean="0"/>
              <a:t> RC,</a:t>
            </a:r>
          </a:p>
          <a:p>
            <a:r>
              <a:rPr lang="ru-RU" dirty="0" err="1" smtClean="0"/>
              <a:t>Selenium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,</a:t>
            </a:r>
          </a:p>
          <a:p>
            <a:r>
              <a:rPr lang="ru-RU" dirty="0" err="1" smtClean="0"/>
              <a:t>Selenium</a:t>
            </a:r>
            <a:r>
              <a:rPr lang="ru-RU" dirty="0" smtClean="0"/>
              <a:t> </a:t>
            </a:r>
            <a:r>
              <a:rPr lang="ru-RU" dirty="0" err="1" smtClean="0"/>
              <a:t>Grid</a:t>
            </a:r>
            <a:r>
              <a:rPr lang="ru-RU" dirty="0" smtClean="0"/>
              <a:t>,</a:t>
            </a:r>
          </a:p>
          <a:p>
            <a:r>
              <a:rPr lang="ru-RU" dirty="0" err="1" smtClean="0"/>
              <a:t>Selenium</a:t>
            </a:r>
            <a:r>
              <a:rPr lang="ru-RU" dirty="0" smtClean="0"/>
              <a:t> IDE.</a:t>
            </a:r>
          </a:p>
          <a:p>
            <a:r>
              <a:rPr lang="ru-RU" dirty="0" smtClean="0"/>
              <a:t>Называть просто словом </a:t>
            </a:r>
            <a:r>
              <a:rPr lang="ru-RU" dirty="0" err="1" smtClean="0"/>
              <a:t>Selenium</a:t>
            </a:r>
            <a:r>
              <a:rPr lang="ru-RU" dirty="0" smtClean="0"/>
              <a:t> любой из этих пяти продуктов, вообще говоря, неправильно, хотя так часто делают, если из контекста понятно, о каком именно из продуктов идёт речь, или если речь идёт о нескольких продуктах одновременно, или обо всех сразу.</a:t>
            </a:r>
            <a:endParaRPr lang="en-US" dirty="0" smtClean="0"/>
          </a:p>
          <a:p>
            <a:endParaRPr lang="en-US" dirty="0" smtClean="0"/>
          </a:p>
          <a:p>
            <a:r>
              <a:rPr lang="ru-RU" b="1" dirty="0" err="1" smtClean="0"/>
              <a:t>Selenium</a:t>
            </a:r>
            <a:r>
              <a:rPr lang="ru-RU" b="1" dirty="0" smtClean="0"/>
              <a:t> </a:t>
            </a:r>
            <a:r>
              <a:rPr lang="ru-RU" b="1" dirty="0" err="1" smtClean="0"/>
              <a:t>WebDriver</a:t>
            </a:r>
            <a:r>
              <a:rPr lang="ru-RU" b="1" dirty="0" smtClean="0"/>
              <a:t> – это программная библиотека для управления браузерами</a:t>
            </a:r>
            <a:r>
              <a:rPr lang="ru-RU" dirty="0" smtClean="0"/>
              <a:t>. Часто употребляется также более короткое название </a:t>
            </a:r>
            <a:r>
              <a:rPr lang="ru-RU" dirty="0" err="1" smtClean="0"/>
              <a:t>WebDriver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Selenium Server – </a:t>
            </a:r>
            <a:r>
              <a:rPr lang="ru-RU" b="0" dirty="0" smtClean="0"/>
              <a:t>это сервер, который позволяет управлять браузером с удалённой машины, по сети</a:t>
            </a:r>
            <a:r>
              <a:rPr lang="ru-RU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Сначала на той машине, где должен работать браузер, устанавливается и запускается сервер. Затем на другой машине (технически можно и на той же самой, конечно) запускается программа, которая, используя специальный драйвер RemoteWebDriver, соединяется с сервером и отправляет ему команды. Он в свою очередь запускает браузер и выполняет в нём эти команды, используя драйвер, соответствующий этому браузеру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Selenium Server поддерживает одновременно два набора команд – для новой версии (WebDriver) и для старой версии (Selenium RC)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Selenium Grid – это кластер, состоящий из нескольких Selenium-серверов</a:t>
            </a:r>
            <a:r>
              <a:rPr lang="ru-RU" dirty="0" smtClean="0"/>
              <a:t>. Он предназначен для организации распределённой сети, позволяющей параллельно запускать много браузеров на большом количестве машин.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Selenium Grid имеет топологию «звезда», то есть в его составе имеется выделенный сервер, который носит название «хаб» или «коммутатор», а остальные сервера называются «ноды» или «узлы». Сеть может быть гетерогенной, то есть коммутатор и узлы могут работать под управлением разных операционных систем, на них могут быть установлены разные браузеры. Одна из задач Selenium Grid заключается в том, чтобы «подбирать» подходящий узел, когда во время старта браузера указываются требования к нему – тип браузера, версия, операционная система, архитектура процессора и ряд других атрибутов.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Ранее Selenium Grid был самостоятельным продуктом. Сейчас физически продукт один – Selenium Server, но у него есть несколько режимов запуска: он может работать как самостоятельный сервер, как коммутатор кластера, либо как узел кластера, это определяется параметрами запуска.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Selenium IDE – плагин к браузеру Firefox, который может записывать действия пользователя</a:t>
            </a:r>
            <a:r>
              <a:rPr lang="ru-RU" dirty="0" smtClean="0"/>
              <a:t>, воспроизводить их, а также генерировать код для WebDriver или Selenium RC, в котором выполняются те же самые действия. В общем, это «Selenium-рекордер».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Тестировщики, которые не умеют (или не хотят) программировать, используют Selenium IDE как самостоятельный продукт, без преобразования записанных сценариев в программный код. Это, конечно, не позволяет разрабатывать достаточно сложные тестовые наборы, но некоторым хватает и простых линейных сценариев.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Поддерживаемые</a:t>
            </a:r>
            <a:r>
              <a:rPr lang="ru-RU" b="0" u="none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платформы:</a:t>
            </a:r>
          </a:p>
          <a:p>
            <a:endParaRPr lang="en-US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Microsoft</a:t>
            </a:r>
            <a:r>
              <a:rPr lang="en-US" b="1" u="none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Windows</a:t>
            </a:r>
            <a:endParaRPr lang="ru-RU" b="1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Firefox 2, 3, 3.x , 4 – 23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Internet Explorer 6, 7, 8 , 9, 10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Safari 2,3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 8, 9, 10, 11, 12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Google Chrome 12.0.712.0+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Mac</a:t>
            </a:r>
            <a:r>
              <a:rPr lang="en-US" b="1" u="none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OS X</a:t>
            </a:r>
            <a:endParaRPr lang="en-US" b="1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Safari 2, 3, 4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Firefox 2, 3, 3.x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Camino 1.0a1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Mozilla Suite 1.6+, 1.7+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Seamonkey</a:t>
            </a:r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1.0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GNU/Linux </a:t>
            </a: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Firefox 2, 3, 3.x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Mozilla Suite 1.6+, 1.7+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Konqueror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 8, 9, 10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Google Chrome 12.0.712.0+</a:t>
            </a:r>
            <a:endParaRPr lang="ru-RU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0" u="non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b="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Другие браузеры — частичная поддержка, в зависимости от ОС, браузера и настроек безопасности браузера.</a:t>
            </a:r>
          </a:p>
          <a:p>
            <a:endParaRPr lang="ru-RU" b="0" u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33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Иногда говорят, что </a:t>
            </a:r>
            <a:r>
              <a:rPr lang="en-US" b="1" dirty="0" smtClean="0"/>
              <a:t>Selenium </a:t>
            </a:r>
            <a:r>
              <a:rPr lang="en-US" b="1" dirty="0" err="1" smtClean="0"/>
              <a:t>WebDriver</a:t>
            </a:r>
            <a:r>
              <a:rPr lang="en-US" b="1" dirty="0" smtClean="0"/>
              <a:t> </a:t>
            </a:r>
            <a:r>
              <a:rPr lang="ru-RU" b="0" dirty="0" smtClean="0"/>
              <a:t>это</a:t>
            </a:r>
            <a:r>
              <a:rPr lang="ru-RU" dirty="0" smtClean="0"/>
              <a:t> «драйвер браузера», но на самом деле это целое семейство драйверов для различных браузеров, а также набор клиентских библиотек на разных языках, позволяющих работать с этими драйверами.</a:t>
            </a:r>
            <a:br>
              <a:rPr lang="ru-RU" dirty="0" smtClean="0"/>
            </a:br>
            <a:r>
              <a:rPr lang="ru-RU" dirty="0" smtClean="0"/>
              <a:t>Это основной продукт, разрабатываемый в рамках проекта </a:t>
            </a:r>
            <a:r>
              <a:rPr lang="ru-RU" dirty="0" err="1" smtClean="0"/>
              <a:t>Selenium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Как уже было сказано, </a:t>
            </a:r>
            <a:r>
              <a:rPr lang="ru-RU" dirty="0" err="1" smtClean="0"/>
              <a:t>WebDriver</a:t>
            </a:r>
            <a:r>
              <a:rPr lang="ru-RU" dirty="0" smtClean="0"/>
              <a:t> представляет собой семейство драйверов для различных браузеров плюс набор клиентских библиотек для этих драйверов на разных языках программирования.</a:t>
            </a:r>
          </a:p>
          <a:p>
            <a:r>
              <a:rPr lang="ru-RU" dirty="0" smtClean="0"/>
              <a:t>В рамках проекта </a:t>
            </a:r>
            <a:r>
              <a:rPr lang="ru-RU" dirty="0" err="1" smtClean="0"/>
              <a:t>Selenium</a:t>
            </a:r>
            <a:r>
              <a:rPr lang="ru-RU" dirty="0" smtClean="0"/>
              <a:t> разрабатываются драйверы для браузеров </a:t>
            </a:r>
            <a:r>
              <a:rPr lang="ru-RU" dirty="0" err="1" smtClean="0"/>
              <a:t>Firefox</a:t>
            </a:r>
            <a:r>
              <a:rPr lang="ru-RU" dirty="0" smtClean="0"/>
              <a:t>, 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 и </a:t>
            </a:r>
            <a:r>
              <a:rPr lang="ru-RU" dirty="0" err="1" smtClean="0"/>
              <a:t>Safari</a:t>
            </a:r>
            <a:r>
              <a:rPr lang="ru-RU" dirty="0" smtClean="0"/>
              <a:t>, а также драйверы для мобильных браузеров </a:t>
            </a:r>
            <a:r>
              <a:rPr lang="ru-RU" dirty="0" err="1" smtClean="0"/>
              <a:t>Android</a:t>
            </a:r>
            <a:r>
              <a:rPr lang="ru-RU" dirty="0" smtClean="0"/>
              <a:t> и </a:t>
            </a:r>
            <a:r>
              <a:rPr lang="ru-RU" dirty="0" err="1" smtClean="0"/>
              <a:t>iOS</a:t>
            </a:r>
            <a:r>
              <a:rPr lang="ru-RU" dirty="0" smtClean="0"/>
              <a:t>. Драйвер для браузера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Chrome</a:t>
            </a:r>
            <a:r>
              <a:rPr lang="ru-RU" dirty="0" smtClean="0"/>
              <a:t> разрабатывается в рамках проекта </a:t>
            </a:r>
            <a:r>
              <a:rPr lang="ru-RU" dirty="0" err="1" smtClean="0"/>
              <a:t>Chromium</a:t>
            </a:r>
            <a:r>
              <a:rPr lang="ru-RU" dirty="0" smtClean="0"/>
              <a:t>, а драйвер для браузера </a:t>
            </a:r>
            <a:r>
              <a:rPr lang="ru-RU" dirty="0" err="1" smtClean="0"/>
              <a:t>Opera</a:t>
            </a:r>
            <a:r>
              <a:rPr lang="ru-RU" dirty="0" smtClean="0"/>
              <a:t> (включая мобильные версии) разрабатывается компанией </a:t>
            </a:r>
            <a:r>
              <a:rPr lang="ru-RU" dirty="0" err="1" smtClean="0"/>
              <a:t>Opera</a:t>
            </a:r>
            <a:r>
              <a:rPr lang="ru-RU" dirty="0" smtClean="0"/>
              <a:t> </a:t>
            </a:r>
            <a:r>
              <a:rPr lang="ru-RU" dirty="0" err="1" smtClean="0"/>
              <a:t>Software</a:t>
            </a:r>
            <a:r>
              <a:rPr lang="ru-RU" dirty="0" smtClean="0"/>
              <a:t>. Поэтому они формально не являются частью проекта </a:t>
            </a:r>
            <a:r>
              <a:rPr lang="ru-RU" dirty="0" err="1" smtClean="0"/>
              <a:t>Selenium</a:t>
            </a:r>
            <a:r>
              <a:rPr lang="ru-RU" dirty="0" smtClean="0"/>
              <a:t>, распространяются и поддерживаются независимо. Но логически, конечно, можно считать их частью семейства продуктов </a:t>
            </a:r>
            <a:r>
              <a:rPr lang="ru-RU" dirty="0" err="1" smtClean="0"/>
              <a:t>Selenium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Аналогичная ситуация и с клиентскими библиотеками – в рамках проекта </a:t>
            </a:r>
            <a:r>
              <a:rPr lang="ru-RU" dirty="0" err="1" smtClean="0"/>
              <a:t>Selenium</a:t>
            </a:r>
            <a:r>
              <a:rPr lang="ru-RU" dirty="0" smtClean="0"/>
              <a:t> разрабатываются библиотеки для языков </a:t>
            </a:r>
            <a:r>
              <a:rPr lang="ru-RU" dirty="0" err="1" smtClean="0"/>
              <a:t>Java</a:t>
            </a:r>
            <a:r>
              <a:rPr lang="ru-RU" dirty="0" smtClean="0"/>
              <a:t>, .</a:t>
            </a:r>
            <a:r>
              <a:rPr lang="ru-RU" dirty="0" err="1" smtClean="0"/>
              <a:t>Net</a:t>
            </a:r>
            <a:r>
              <a:rPr lang="ru-RU" dirty="0" smtClean="0"/>
              <a:t> (C#), </a:t>
            </a:r>
            <a:r>
              <a:rPr lang="ru-RU" dirty="0" err="1" smtClean="0"/>
              <a:t>Python</a:t>
            </a:r>
            <a:r>
              <a:rPr lang="ru-RU" dirty="0" smtClean="0"/>
              <a:t>, </a:t>
            </a:r>
            <a:r>
              <a:rPr lang="ru-RU" dirty="0" err="1" smtClean="0"/>
              <a:t>Ruby</a:t>
            </a:r>
            <a:r>
              <a:rPr lang="ru-RU" dirty="0" smtClean="0"/>
              <a:t>, </a:t>
            </a:r>
            <a:r>
              <a:rPr lang="ru-RU" dirty="0" err="1" smtClean="0"/>
              <a:t>JavaScript</a:t>
            </a:r>
            <a:r>
              <a:rPr lang="ru-RU" dirty="0" smtClean="0"/>
              <a:t>. Все остальные реализации не имеют отношения к проекту </a:t>
            </a:r>
            <a:r>
              <a:rPr lang="ru-RU" dirty="0" err="1" smtClean="0"/>
              <a:t>Selenium</a:t>
            </a:r>
            <a:r>
              <a:rPr lang="ru-RU" dirty="0" smtClean="0"/>
              <a:t>, хотя, возможно, в будущем, какие-то из них могут влиться в этот проект.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05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Возможность только лишь попасть на нужную страницу сама по себе не очень ценна. Наибольшую важность имеет возможность взаимодействия со страницей, а точнее, с HTML-элементами этой страницы. Прежде всего, нужно найти интересующий вас элемент. Итак, вы нашли элемент страницы, что дальше? Во-первых, вы можете пожелать ввести какой-либо текст в поле ввода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dirty="0" smtClean="0"/>
              <a:t>вы можете имитировать нажатие стрелок на клавиатуре используя класс “</a:t>
            </a:r>
            <a:r>
              <a:rPr lang="ru-RU" dirty="0" err="1" smtClean="0"/>
              <a:t>Keys</a:t>
            </a:r>
            <a:r>
              <a:rPr lang="ru-RU" dirty="0" smtClean="0"/>
              <a:t>”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ru-RU" baseline="0" dirty="0" err="1" smtClean="0"/>
              <a:t>т.д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т.е</a:t>
            </a:r>
            <a:r>
              <a:rPr lang="ru-RU" baseline="0" dirty="0" smtClean="0"/>
              <a:t> производить любые действия с данным элементом, тем самым эмулируя действия пользователя.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53C63-B9AB-4F6A-9078-D447E7A7643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7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8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2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0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(Graphic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04" y="6583900"/>
            <a:ext cx="9181970" cy="231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028385" y="6392019"/>
            <a:ext cx="653826" cy="5034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3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1F367C-F203-476A-B24E-6960411168D4}" type="slidenum">
              <a:rPr lang="en-US" sz="3200" smtClean="0">
                <a:solidFill>
                  <a:schemeClr val="accent3"/>
                </a:solidFill>
              </a:rPr>
              <a:pPr/>
              <a:t>‹#›</a:t>
            </a:fld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532560"/>
            <a:ext cx="1368152" cy="3254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 smtClean="0">
                <a:solidFill>
                  <a:srgbClr val="575866"/>
                </a:solidFill>
              </a:rPr>
              <a:t>www.a1qa.com</a:t>
            </a:r>
            <a:endParaRPr lang="en-US" dirty="0">
              <a:solidFill>
                <a:srgbClr val="575866"/>
              </a:solidFill>
            </a:endParaRPr>
          </a:p>
        </p:txBody>
      </p:sp>
      <p:pic>
        <p:nvPicPr>
          <p:cNvPr id="10" name="Picture 2" descr="C:\Users\v.rudenkov\Desktop\logo-smal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44227"/>
            <a:ext cx="1348828" cy="5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1" y="925812"/>
            <a:ext cx="9161527" cy="578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87604" y="124724"/>
            <a:ext cx="4175943" cy="647402"/>
          </a:xfrm>
          <a:prstGeom prst="rect">
            <a:avLst/>
          </a:prstGeom>
        </p:spPr>
        <p:txBody>
          <a:bodyPr/>
          <a:lstStyle>
            <a:lvl1pPr marL="162900" indent="0">
              <a:buNone/>
              <a:defRPr sz="3600"/>
            </a:lvl1pPr>
          </a:lstStyle>
          <a:p>
            <a:r>
              <a:rPr lang="en-US" b="1" dirty="0" smtClean="0">
                <a:solidFill>
                  <a:schemeClr val="accent2"/>
                </a:solidFill>
                <a:latin typeface="HeliosCond" pitchFamily="34" charset="0"/>
              </a:rPr>
              <a:t>Title</a:t>
            </a:r>
            <a:endParaRPr lang="ru-RU" b="1" dirty="0">
              <a:solidFill>
                <a:schemeClr val="accent2"/>
              </a:solidFill>
              <a:latin typeface="Helios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8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7" name="Picture 216" descr="a1qa_2.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538" y="3488311"/>
            <a:ext cx="7717940" cy="2127719"/>
          </a:xfrm>
          <a:prstGeom prst="rect">
            <a:avLst/>
          </a:prstGeom>
        </p:spPr>
      </p:pic>
      <p:sp>
        <p:nvSpPr>
          <p:cNvPr id="218" name="Rectangle 217"/>
          <p:cNvSpPr/>
          <p:nvPr userDrawn="1"/>
        </p:nvSpPr>
        <p:spPr>
          <a:xfrm>
            <a:off x="0" y="6138000"/>
            <a:ext cx="9144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9" name="Rectangle 218"/>
          <p:cNvSpPr/>
          <p:nvPr userDrawn="1"/>
        </p:nvSpPr>
        <p:spPr>
          <a:xfrm>
            <a:off x="0" y="5603644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0" name="Rectangle 219"/>
          <p:cNvSpPr/>
          <p:nvPr userDrawn="1"/>
        </p:nvSpPr>
        <p:spPr>
          <a:xfrm rot="16200000">
            <a:off x="5535000" y="3249000"/>
            <a:ext cx="6858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5601400"/>
            <a:ext cx="7715304" cy="542244"/>
          </a:xfrm>
        </p:spPr>
        <p:txBody>
          <a:bodyPr lIns="0" tIns="0" rIns="0" bIns="0" anchor="ctr">
            <a:no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539" y="6281698"/>
            <a:ext cx="7572396" cy="457200"/>
          </a:xfrm>
        </p:spPr>
        <p:txBody>
          <a:bodyPr vert="horz" lIns="0" tIns="0" rIns="0" bIns="0" rtlCol="0" anchor="ctr">
            <a:normAutofit/>
          </a:bodyPr>
          <a:lstStyle>
            <a:lvl1pPr marL="0" indent="0" algn="r" defTabSz="914400" rtl="0" eaLnBrk="1" latinLnBrk="0" hangingPunct="1">
              <a:spcBef>
                <a:spcPct val="0"/>
              </a:spcBef>
              <a:buNone/>
              <a:def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3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4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aphic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98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848" y="2906713"/>
            <a:ext cx="7780365" cy="150018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9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2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0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aphic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2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9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76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15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94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5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848" y="2906713"/>
            <a:ext cx="7780365" cy="15001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8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6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3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/>
          <a:lstStyle/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2168" y="6586560"/>
            <a:ext cx="1304934" cy="325440"/>
          </a:xfrm>
          <a:prstGeom prst="rect">
            <a:avLst/>
          </a:prstGeom>
          <a:solidFill>
            <a:schemeClr val="bg1"/>
          </a:solidFill>
        </p:spPr>
        <p:txBody>
          <a:bodyPr vert="horz" lIns="18000" tIns="36000" rIns="18000" bIns="36000" rtlCol="0" anchor="ctr"/>
          <a:lstStyle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7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727848"/>
            <a:ext cx="9144000" cy="142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7286644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44032" y="0"/>
            <a:ext cx="1800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7096" y="0"/>
            <a:ext cx="6409548" cy="883110"/>
          </a:xfrm>
          <a:prstGeom prst="rect">
            <a:avLst/>
          </a:prstGeom>
        </p:spPr>
        <p:txBody>
          <a:bodyPr vert="horz" lIns="0" tIns="36000" rIns="36000" bIns="3600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899215" cy="88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accent4"/>
                </a:solidFill>
              </a:defRPr>
            </a:lvl1pPr>
          </a:lstStyle>
          <a:p>
            <a:fld id="{C91F367C-F203-476A-B24E-6960411168D4}" type="slidenum">
              <a:rPr lang="en-US" smtClean="0">
                <a:solidFill>
                  <a:srgbClr val="E76F74"/>
                </a:solidFill>
              </a:rPr>
              <a:pPr/>
              <a:t>‹#›</a:t>
            </a:fld>
            <a:endParaRPr lang="en-US" dirty="0">
              <a:solidFill>
                <a:srgbClr val="E76F74"/>
              </a:solidFill>
            </a:endParaRPr>
          </a:p>
        </p:txBody>
      </p:sp>
      <p:pic>
        <p:nvPicPr>
          <p:cNvPr id="11" name="Picture 10" descr="a1qa_2.em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9067" y="290788"/>
            <a:ext cx="1155027" cy="31842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2168" y="6586560"/>
            <a:ext cx="1304934" cy="325440"/>
          </a:xfrm>
          <a:prstGeom prst="rect">
            <a:avLst/>
          </a:prstGeom>
          <a:solidFill>
            <a:schemeClr val="bg1"/>
          </a:solidFill>
        </p:spPr>
        <p:txBody>
          <a:bodyPr vert="horz" lIns="18000" tIns="36000" rIns="18000" bIns="36000" rtlCol="0" anchor="ctr"/>
          <a:lstStyle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mtClean="0">
                <a:solidFill>
                  <a:srgbClr val="44577A"/>
                </a:solidFill>
              </a:rPr>
              <a:t>www.a1qa.com</a:t>
            </a:r>
            <a:endParaRPr lang="en-US" dirty="0">
              <a:solidFill>
                <a:srgbClr val="445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4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180000" algn="l" defTabSz="914400" rtl="0" eaLnBrk="1" latinLnBrk="0" hangingPunct="1">
        <a:spcBef>
          <a:spcPts val="1200"/>
        </a:spcBef>
        <a:buClr>
          <a:schemeClr val="accent2"/>
        </a:buClr>
        <a:buSzPct val="80000"/>
        <a:buFont typeface="Wingdings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gif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.rudenkov\Desktop\logo-b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82" y="1278884"/>
            <a:ext cx="3971950" cy="150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3284984"/>
            <a:ext cx="8796243" cy="21602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2900" indent="0" algn="r">
              <a:spcBef>
                <a:spcPts val="0"/>
              </a:spcBef>
              <a:buFont typeface="Wingdings" pitchFamily="2" charset="2"/>
              <a:buNone/>
            </a:pPr>
            <a:r>
              <a:rPr lang="en-US" sz="4400" b="1" dirty="0" smtClean="0">
                <a:latin typeface="Calibri" pitchFamily="34" charset="0"/>
              </a:rPr>
              <a:t> </a:t>
            </a:r>
            <a:endParaRPr lang="ru-RU" sz="3600" dirty="0">
              <a:latin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560" y="2636912"/>
            <a:ext cx="7776864" cy="33579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2900" indent="0" algn="ctr">
              <a:buNone/>
            </a:pP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тестирования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900" indent="0" algn="ctr">
              <a:buNone/>
            </a:pPr>
            <a:r>
              <a:rPr lang="en-US" sz="4000" b="1" dirty="0" smtClean="0">
                <a:solidFill>
                  <a:srgbClr val="5758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4000" b="1" dirty="0" err="1" smtClean="0">
                <a:solidFill>
                  <a:srgbClr val="5758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4000" b="1" dirty="0" smtClean="0">
                <a:solidFill>
                  <a:srgbClr val="5758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4000" b="1" dirty="0" smtClean="0">
              <a:solidFill>
                <a:srgbClr val="5758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900" indent="0" algn="ctr">
              <a:buNone/>
            </a:pPr>
            <a:r>
              <a:rPr lang="ru-RU" sz="4000" b="1" dirty="0" smtClean="0">
                <a:solidFill>
                  <a:srgbClr val="5758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Объектная модель страницы</a:t>
            </a:r>
            <a:endParaRPr lang="en-US" sz="4000" b="1" dirty="0" smtClean="0">
              <a:solidFill>
                <a:srgbClr val="5758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5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Document Object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3568" y="1556792"/>
            <a:ext cx="8205272" cy="4464496"/>
            <a:chOff x="971600" y="3048000"/>
            <a:chExt cx="7987215" cy="345807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404" y="3429000"/>
              <a:ext cx="4109028" cy="3010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971600" y="3581903"/>
              <a:ext cx="839598" cy="1503281"/>
            </a:xfrm>
            <a:prstGeom prst="rect">
              <a:avLst/>
            </a:prstGeom>
            <a:noFill/>
            <a:ln>
              <a:solidFill>
                <a:srgbClr val="0066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invisible</a:t>
              </a:r>
              <a:endParaRPr lang="ru-RU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1198" y="3861047"/>
              <a:ext cx="3543300" cy="2645031"/>
            </a:xfrm>
            <a:prstGeom prst="rect">
              <a:avLst/>
            </a:prstGeom>
            <a:noFill/>
            <a:ln>
              <a:solidFill>
                <a:srgbClr val="0066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visible</a:t>
              </a:r>
              <a:endParaRPr lang="ru-RU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21131" y="3048000"/>
              <a:ext cx="1561717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6699"/>
                  </a:solidFill>
                </a:rPr>
                <a:t>DOCUMENT</a:t>
              </a:r>
              <a:endParaRPr lang="ru-RU" b="1" dirty="0">
                <a:solidFill>
                  <a:srgbClr val="006699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355976" y="3239004"/>
              <a:ext cx="1960547" cy="982084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55976" y="4509120"/>
              <a:ext cx="2112947" cy="1930284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68923" y="6439404"/>
              <a:ext cx="1676400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16523" y="3239004"/>
              <a:ext cx="1828800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aphicFrame>
          <p:nvGraphicFramePr>
            <p:cNvPr id="18" name="Content Placeholder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9279232"/>
                </p:ext>
              </p:extLst>
            </p:nvPr>
          </p:nvGraphicFramePr>
          <p:xfrm>
            <a:off x="6228184" y="3277408"/>
            <a:ext cx="2730631" cy="30765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</p:grpSp>
      <p:pic>
        <p:nvPicPr>
          <p:cNvPr id="19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80728" y="616530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12360" y="639136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HTML DOM via JavaScript</a:t>
            </a:r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4499992" y="1409312"/>
            <a:ext cx="4572000" cy="5181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429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be combined in sequences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pnlLogin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b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("input")[0]</a:t>
            </a: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95"/>
          <a:stretch/>
        </p:blipFill>
        <p:spPr bwMode="auto">
          <a:xfrm>
            <a:off x="683568" y="1168102"/>
            <a:ext cx="4004931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4675923" y="3068962"/>
            <a:ext cx="720080" cy="10667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0993" y="3068960"/>
            <a:ext cx="400493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https://developers.google.com/chrome-developer-tools/images/image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57" y="4536466"/>
            <a:ext cx="5992767" cy="22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Инструменты в браузере</a:t>
            </a:r>
            <a:endParaRPr lang="en-US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556792"/>
            <a:ext cx="5256584" cy="2400657"/>
          </a:xfrm>
          <a:prstGeom prst="rect">
            <a:avLst/>
          </a:prstGeom>
          <a:solidFill>
            <a:schemeClr val="bg1">
              <a:alpha val="50000"/>
            </a:schemeClr>
          </a:solidFill>
          <a:ln w="31750"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Add-ons: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FireBug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(F12)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Developer (Ctrl + Shift + I)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 Dragonfly (Ctrl + Shift + I)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 Developer Tools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 Developer Tools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F12)</a:t>
            </a:r>
          </a:p>
        </p:txBody>
      </p:sp>
      <p:pic>
        <p:nvPicPr>
          <p:cNvPr id="2050" name="Picture 2" descr="http://www.geekadda.com/wp-content/uploads/2011/09/firebu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10" y="4757345"/>
            <a:ext cx="1532409" cy="109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ie.microsoft.com/testdrive/ieblog/2008/Mar/07_ImprovedProductivityThroughInternetExplorer8DeveloperTools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407" y="2564904"/>
            <a:ext cx="4529030" cy="191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3465747" cy="78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s60.radikal.ru/i167/1305/70/5dc589151d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29557"/>
            <a:ext cx="8229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720080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Как найти </a:t>
            </a:r>
            <a:r>
              <a:rPr lang="en-US" altLang="ru-RU" sz="2800" b="1" dirty="0" err="1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WebElement</a:t>
            </a:r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из </a:t>
            </a:r>
            <a:r>
              <a:rPr lang="en-US" altLang="ru-RU" sz="2800" b="1" dirty="0" err="1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Webdriver</a:t>
            </a:r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?</a:t>
            </a:r>
            <a:endParaRPr lang="en-US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Манипуляции с элементами</a:t>
            </a:r>
          </a:p>
        </p:txBody>
      </p:sp>
      <p:pic>
        <p:nvPicPr>
          <p:cNvPr id="8" name="Picture 10" descr="C:\Users\i.getsman\Desktop\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3" y="1825028"/>
            <a:ext cx="4801883" cy="369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i.getsman\Desktop\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177" y="2086954"/>
            <a:ext cx="397331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16" y="1196752"/>
            <a:ext cx="6404422" cy="510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Синхронизация с </a:t>
            </a:r>
            <a:r>
              <a:rPr lang="en-US" altLang="ru-RU" sz="2800" b="1" dirty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83229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Explicit Wait</a:t>
            </a:r>
            <a:endParaRPr lang="en-US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2170599"/>
            <a:ext cx="849694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 driver = new FirefoxDriver(); driver.get("http://somedomain/url_that_delays_loading");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WebElement myDynamicElement = (new WebDriverWait(driver, 10))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.until(new ExpectedCondition&lt;WebElement&gt;(){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@Override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WebElement apply(WebDriver d) {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d.findElement(By.id("myDynamicElement"));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}}); </a:t>
            </a:r>
          </a:p>
        </p:txBody>
      </p:sp>
    </p:spTree>
    <p:extLst>
      <p:ext uri="{BB962C8B-B14F-4D97-AF65-F5344CB8AC3E}">
        <p14:creationId xmlns:p14="http://schemas.microsoft.com/office/powerpoint/2010/main" val="33576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Fluent Wait</a:t>
            </a:r>
            <a:endParaRPr lang="en-US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862823"/>
            <a:ext cx="849694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wait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FluentWait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&gt;(driver)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withTimeout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(30, SECONDS)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pollingEvery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SECONDS)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ignoring(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NoSuchElementException.class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wait.until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Function&lt;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 {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driver) {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(By.id("foo"));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0">
              <a:spcBef>
                <a:spcPct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4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Implicit Wait</a:t>
            </a:r>
            <a:endParaRPr lang="en-US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2632264"/>
            <a:ext cx="82809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FirefoxDriver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driver.manage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().timeouts().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implicitlyWait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TimeUnit.SECONDS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("http://somedomain/url_that_delays_loading");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myDynamicElement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(By.id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myDynamicElement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295865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Пример кода на </a:t>
            </a:r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Selenium 2</a:t>
            </a:r>
            <a:endParaRPr lang="en-US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8257" y="1268760"/>
            <a:ext cx="8280920" cy="542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500" b="1" dirty="0"/>
              <a:t>public class Selenium2Example  {</a:t>
            </a:r>
            <a:endParaRPr lang="ru-RU" sz="1500" b="1" dirty="0"/>
          </a:p>
          <a:p>
            <a:r>
              <a:rPr lang="en-US" sz="1500" b="1" dirty="0"/>
              <a:t>    public static void main(String[] </a:t>
            </a:r>
            <a:r>
              <a:rPr lang="en-US" sz="1500" b="1" dirty="0" err="1"/>
              <a:t>args</a:t>
            </a:r>
            <a:r>
              <a:rPr lang="en-US" sz="1500" b="1" dirty="0"/>
              <a:t>) {</a:t>
            </a:r>
            <a:endParaRPr lang="ru-RU" sz="1500" b="1" dirty="0"/>
          </a:p>
          <a:p>
            <a:r>
              <a:rPr lang="en-US" sz="1500" b="1" dirty="0"/>
              <a:t>        </a:t>
            </a:r>
            <a:r>
              <a:rPr lang="en-US" sz="1500" b="1" dirty="0" err="1"/>
              <a:t>WebDriver</a:t>
            </a:r>
            <a:r>
              <a:rPr lang="en-US" sz="1500" b="1" dirty="0"/>
              <a:t> driver = new </a:t>
            </a:r>
            <a:r>
              <a:rPr lang="en-US" sz="1500" b="1" dirty="0" err="1"/>
              <a:t>FirefoxDriver</a:t>
            </a:r>
            <a:r>
              <a:rPr lang="en-US" sz="1500" b="1" dirty="0"/>
              <a:t>();</a:t>
            </a:r>
            <a:endParaRPr lang="ru-RU" sz="1500" b="1" dirty="0"/>
          </a:p>
          <a:p>
            <a:r>
              <a:rPr lang="en-US" sz="1500" b="1" dirty="0"/>
              <a:t>        </a:t>
            </a:r>
            <a:r>
              <a:rPr lang="en-US" sz="1500" b="1" dirty="0" err="1"/>
              <a:t>driver.get</a:t>
            </a:r>
            <a:r>
              <a:rPr lang="en-US" sz="1500" b="1" dirty="0"/>
              <a:t>("http://www.google.com");</a:t>
            </a:r>
            <a:endParaRPr lang="ru-RU" sz="1500" b="1" dirty="0"/>
          </a:p>
          <a:p>
            <a:r>
              <a:rPr lang="en-US" sz="1500" b="1" dirty="0"/>
              <a:t>        // </a:t>
            </a:r>
            <a:r>
              <a:rPr lang="en-US" sz="1500" b="1" dirty="0" err="1"/>
              <a:t>driver.navigate</a:t>
            </a:r>
            <a:r>
              <a:rPr lang="en-US" sz="1500" b="1" dirty="0"/>
              <a:t>().to("http://www.google.com");</a:t>
            </a:r>
            <a:endParaRPr lang="ru-RU" sz="1500" b="1" dirty="0"/>
          </a:p>
          <a:p>
            <a:r>
              <a:rPr lang="en-US" sz="1500" b="1" dirty="0"/>
              <a:t>       </a:t>
            </a:r>
            <a:r>
              <a:rPr lang="en-US" sz="1500" b="1" dirty="0" err="1"/>
              <a:t>WebElement</a:t>
            </a:r>
            <a:r>
              <a:rPr lang="en-US" sz="1500" b="1" dirty="0"/>
              <a:t> element = </a:t>
            </a:r>
            <a:r>
              <a:rPr lang="en-US" sz="1500" b="1" dirty="0" err="1"/>
              <a:t>driver.findElement</a:t>
            </a:r>
            <a:r>
              <a:rPr lang="en-US" sz="1500" b="1" dirty="0"/>
              <a:t>(By.name("q"));</a:t>
            </a:r>
            <a:endParaRPr lang="ru-RU" sz="1500" b="1" dirty="0"/>
          </a:p>
          <a:p>
            <a:r>
              <a:rPr lang="en-US" sz="1500" b="1" dirty="0"/>
              <a:t>        </a:t>
            </a:r>
            <a:r>
              <a:rPr lang="en-US" sz="1500" b="1" dirty="0" err="1"/>
              <a:t>element.sendKeys</a:t>
            </a:r>
            <a:r>
              <a:rPr lang="en-US" sz="1500" b="1" dirty="0"/>
              <a:t>("Cheese!");</a:t>
            </a:r>
            <a:endParaRPr lang="ru-RU" sz="1500" b="1" dirty="0"/>
          </a:p>
          <a:p>
            <a:r>
              <a:rPr lang="en-US" sz="1500" b="1" dirty="0"/>
              <a:t>        </a:t>
            </a:r>
            <a:r>
              <a:rPr lang="en-US" sz="1500" b="1" dirty="0" err="1"/>
              <a:t>element.submit</a:t>
            </a:r>
            <a:r>
              <a:rPr lang="en-US" sz="1500" b="1" dirty="0"/>
              <a:t>();</a:t>
            </a:r>
            <a:endParaRPr lang="ru-RU" sz="1500" b="1" dirty="0"/>
          </a:p>
          <a:p>
            <a:r>
              <a:rPr lang="en-US" sz="1500" b="1" dirty="0"/>
              <a:t>        </a:t>
            </a:r>
            <a:r>
              <a:rPr lang="en-US" sz="1500" b="1" dirty="0" err="1"/>
              <a:t>System.out.println</a:t>
            </a:r>
            <a:r>
              <a:rPr lang="en-US" sz="1500" b="1" dirty="0"/>
              <a:t>("Page title is: " + </a:t>
            </a:r>
            <a:r>
              <a:rPr lang="en-US" sz="1500" b="1" dirty="0" err="1"/>
              <a:t>driver.getTitle</a:t>
            </a:r>
            <a:r>
              <a:rPr lang="en-US" sz="1500" b="1" dirty="0"/>
              <a:t>());</a:t>
            </a:r>
            <a:endParaRPr lang="ru-RU" sz="1500" b="1" dirty="0"/>
          </a:p>
          <a:p>
            <a:r>
              <a:rPr lang="en-US" sz="1500" b="1" dirty="0"/>
              <a:t>        (new </a:t>
            </a:r>
            <a:r>
              <a:rPr lang="en-US" sz="1500" b="1" dirty="0" err="1"/>
              <a:t>WebDriverWait</a:t>
            </a:r>
            <a:r>
              <a:rPr lang="en-US" sz="1500" b="1" dirty="0"/>
              <a:t>(driver, 10)).until(new </a:t>
            </a:r>
            <a:r>
              <a:rPr lang="en-US" sz="1500" b="1" dirty="0" err="1"/>
              <a:t>ExpectedCondition</a:t>
            </a:r>
            <a:r>
              <a:rPr lang="en-US" sz="1500" b="1" dirty="0"/>
              <a:t>&lt;Boolean&gt;() {</a:t>
            </a:r>
            <a:endParaRPr lang="ru-RU" sz="1500" b="1" dirty="0"/>
          </a:p>
          <a:p>
            <a:r>
              <a:rPr lang="en-US" sz="1500" b="1" dirty="0"/>
              <a:t>            public Boolean apply(</a:t>
            </a:r>
            <a:r>
              <a:rPr lang="en-US" sz="1500" b="1" dirty="0" err="1"/>
              <a:t>WebDriver</a:t>
            </a:r>
            <a:r>
              <a:rPr lang="en-US" sz="1500" b="1" dirty="0"/>
              <a:t> d) {</a:t>
            </a:r>
            <a:endParaRPr lang="ru-RU" sz="1500" b="1" dirty="0"/>
          </a:p>
          <a:p>
            <a:r>
              <a:rPr lang="en-US" sz="1500" b="1" dirty="0"/>
              <a:t>                return </a:t>
            </a:r>
            <a:r>
              <a:rPr lang="en-US" sz="1500" b="1" dirty="0" err="1"/>
              <a:t>d.getTitle</a:t>
            </a:r>
            <a:r>
              <a:rPr lang="en-US" sz="1500" b="1" dirty="0"/>
              <a:t>().</a:t>
            </a:r>
            <a:r>
              <a:rPr lang="en-US" sz="1500" b="1" dirty="0" err="1"/>
              <a:t>toLowerCase</a:t>
            </a:r>
            <a:r>
              <a:rPr lang="en-US" sz="1500" b="1" dirty="0"/>
              <a:t>().</a:t>
            </a:r>
            <a:r>
              <a:rPr lang="en-US" sz="1500" b="1" dirty="0" err="1"/>
              <a:t>startsWith</a:t>
            </a:r>
            <a:r>
              <a:rPr lang="en-US" sz="1500" b="1" dirty="0"/>
              <a:t>("cheese!");</a:t>
            </a:r>
            <a:endParaRPr lang="ru-RU" sz="1500" b="1" dirty="0"/>
          </a:p>
          <a:p>
            <a:r>
              <a:rPr lang="en-US" sz="1500" b="1" dirty="0"/>
              <a:t>            }</a:t>
            </a:r>
            <a:endParaRPr lang="ru-RU" sz="1500" b="1" dirty="0"/>
          </a:p>
          <a:p>
            <a:r>
              <a:rPr lang="en-US" sz="1500" b="1" dirty="0"/>
              <a:t>        });</a:t>
            </a:r>
            <a:endParaRPr lang="ru-RU" sz="1500" b="1" dirty="0"/>
          </a:p>
          <a:p>
            <a:r>
              <a:rPr lang="en-US" sz="1500" b="1" dirty="0"/>
              <a:t>        </a:t>
            </a:r>
            <a:r>
              <a:rPr lang="en-US" sz="1500" b="1" dirty="0" err="1"/>
              <a:t>System.out.println</a:t>
            </a:r>
            <a:r>
              <a:rPr lang="en-US" sz="1500" b="1" dirty="0"/>
              <a:t>("Page title is: " + </a:t>
            </a:r>
            <a:r>
              <a:rPr lang="en-US" sz="1500" b="1" dirty="0" err="1"/>
              <a:t>driver.getTitle</a:t>
            </a:r>
            <a:r>
              <a:rPr lang="en-US" sz="1500" b="1" dirty="0"/>
              <a:t>());</a:t>
            </a:r>
            <a:endParaRPr lang="ru-RU" sz="1500" b="1" dirty="0"/>
          </a:p>
          <a:p>
            <a:r>
              <a:rPr lang="en-US" sz="1500" b="1" dirty="0"/>
              <a:t>        </a:t>
            </a:r>
            <a:r>
              <a:rPr lang="en-US" sz="1500" b="1" dirty="0" err="1"/>
              <a:t>driver.quit</a:t>
            </a:r>
            <a:r>
              <a:rPr lang="en-US" sz="1500" b="1" dirty="0"/>
              <a:t>();</a:t>
            </a:r>
            <a:endParaRPr lang="ru-RU" sz="1500" b="1" dirty="0"/>
          </a:p>
          <a:p>
            <a:r>
              <a:rPr lang="en-US" sz="1500" b="1" dirty="0"/>
              <a:t>    </a:t>
            </a:r>
            <a:r>
              <a:rPr lang="ru-RU" sz="1500" b="1" dirty="0"/>
              <a:t>}</a:t>
            </a:r>
          </a:p>
          <a:p>
            <a:r>
              <a:rPr lang="ru-RU" sz="15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3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План лекции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7664" y="1412776"/>
            <a:ext cx="6624736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2052716"/>
            <a:ext cx="6624736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Поддерживаемые платформы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7664" y="2708920"/>
            <a:ext cx="6624736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7664" y="3348860"/>
            <a:ext cx="6624736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браузером 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3996932"/>
            <a:ext cx="6624736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Объектная модель страницы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7664" y="4645004"/>
            <a:ext cx="6624736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Манипуляции с элементами 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7664" y="5301208"/>
            <a:ext cx="6624736" cy="40011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4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v.rudenkov\Desktop\logo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44" y="1484784"/>
            <a:ext cx="1348828" cy="5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48692" y="1142984"/>
            <a:ext cx="8481026" cy="49831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2900" indent="0">
              <a:buFont typeface="Wingdings" pitchFamily="2" charset="2"/>
              <a:buNone/>
            </a:pPr>
            <a:endParaRPr lang="ru-RU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-10004" y="6583900"/>
            <a:ext cx="9181970" cy="231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532560"/>
            <a:ext cx="1304934" cy="325440"/>
          </a:xfrm>
        </p:spPr>
        <p:txBody>
          <a:bodyPr/>
          <a:lstStyle/>
          <a:p>
            <a:r>
              <a:rPr lang="en-US" dirty="0" smtClean="0">
                <a:solidFill>
                  <a:srgbClr val="575866"/>
                </a:solidFill>
              </a:rPr>
              <a:t>www.a1qa.ru</a:t>
            </a:r>
            <a:endParaRPr lang="en-US" dirty="0">
              <a:solidFill>
                <a:srgbClr val="5758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8709" y="2341329"/>
            <a:ext cx="2920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rgbClr val="575866"/>
                </a:solidFill>
              </a:rPr>
              <a:t>Спасибо</a:t>
            </a:r>
            <a:endParaRPr lang="ru-RU" sz="6000" dirty="0">
              <a:solidFill>
                <a:srgbClr val="5758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Selenium</a:t>
            </a:r>
            <a:r>
              <a:rPr lang="ru-RU" altLang="ru-RU" sz="2800" b="1" dirty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Webdriver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i.getsman\Desktop\big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15901"/>
            <a:ext cx="2114550" cy="191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4860" y="1412776"/>
            <a:ext cx="453918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2204864"/>
            <a:ext cx="7128792" cy="1938992"/>
          </a:xfrm>
          <a:prstGeom prst="rect">
            <a:avLst/>
          </a:prstGeom>
          <a:ln w="31750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проект, в рамках которого разрабатывается серия программных продуктов с открытым исходным кодом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</a:p>
          <a:p>
            <a:pPr algn="just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		Selenium Grid</a:t>
            </a:r>
          </a:p>
          <a:p>
            <a:pPr algn="just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Selenium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4407495"/>
            <a:ext cx="453918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7624" y="5085184"/>
            <a:ext cx="7128792" cy="1015663"/>
          </a:xfrm>
          <a:prstGeom prst="rect">
            <a:avLst/>
          </a:prstGeom>
          <a:ln w="31750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браузера, то есть программная библиотека, которая позволяет разрабатывать программы, управляющие поведением браузера.</a:t>
            </a:r>
          </a:p>
        </p:txBody>
      </p:sp>
    </p:spTree>
    <p:extLst>
      <p:ext uri="{BB962C8B-B14F-4D97-AF65-F5344CB8AC3E}">
        <p14:creationId xmlns:p14="http://schemas.microsoft.com/office/powerpoint/2010/main" val="39755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Selenium</a:t>
            </a:r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Server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i.getsman\Desktop\big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15901"/>
            <a:ext cx="2114550" cy="191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3568" y="2303043"/>
            <a:ext cx="7128792" cy="707886"/>
          </a:xfrm>
          <a:prstGeom prst="rect">
            <a:avLst/>
          </a:prstGeom>
          <a:ln w="31750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Server </a:t>
            </a:r>
            <a:r>
              <a:rPr lang="ru-RU" sz="2000" b="1" dirty="0"/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сервер, который позволяет управлять браузером с удалённой машины, по сети.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http://software-testing.ru/images/stories/library/barancev/what_is_selenium/selenium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64008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3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Selenium</a:t>
            </a:r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Grid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i.getsman\Desktop\big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15901"/>
            <a:ext cx="2114550" cy="191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ite.selenium.googlecode.com/git/src/main/webapp/selenium-gri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9" y="1355832"/>
            <a:ext cx="5534025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56176" y="2257322"/>
            <a:ext cx="25740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Grid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кластер, состоящий из нескольких Selenium-серверов. Он предназначен для организации распределённой сети, позволяющей параллельно запускать много браузеров на большом количестве машин.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6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Selenium</a:t>
            </a:r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 IDE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i.getsman\Desktop\big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15901"/>
            <a:ext cx="2114550" cy="191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docs.seleniumhq.org/projects/ide/selenium-id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2146"/>
            <a:ext cx="38100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04270" y="311148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IDE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к браузеру Firefox, который может записывать действия пользователя, воспроизводить их, а также генерировать код для WebDriver или Selenium RC, в котором выполняются те же самые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07603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i.getsman\Desktop\browse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29200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i.getsman\Desktop\multiplat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60" y="2347935"/>
            <a:ext cx="2789668" cy="158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Поддерживаемые платформы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039738" y="2048136"/>
            <a:ext cx="7636718" cy="5887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2900" indent="0"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Windows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Linux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	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Mac OS X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Solaris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95536" y="4293096"/>
            <a:ext cx="8424936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2900" indent="0"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Firefox (up to 30.x)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	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IE 7-11    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Safari (not stable)</a:t>
            </a:r>
          </a:p>
          <a:p>
            <a:pPr marL="162900" indent="0">
              <a:buNone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	   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Opera 8.x +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Google Chrome (all)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60" y="1412776"/>
            <a:ext cx="453918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 системы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3831431"/>
            <a:ext cx="453918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Браузеры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Компоненты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41" y="1231178"/>
            <a:ext cx="67722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2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v.rudenkov\Desktop\logo-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 bwMode="auto">
          <a:xfrm>
            <a:off x="7812360" y="6215314"/>
            <a:ext cx="1008112" cy="2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43992" y="6441375"/>
            <a:ext cx="1152128" cy="271343"/>
          </a:xfrm>
          <a:noFill/>
        </p:spPr>
        <p:txBody>
          <a:bodyPr/>
          <a:lstStyle/>
          <a:p>
            <a:r>
              <a:rPr lang="en-US" sz="1200" dirty="0" smtClean="0">
                <a:solidFill>
                  <a:srgbClr val="575866"/>
                </a:solidFill>
              </a:rPr>
              <a:t>www.a1qa.ru</a:t>
            </a:r>
            <a:endParaRPr lang="en-US" sz="1100" dirty="0">
              <a:solidFill>
                <a:srgbClr val="5758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332656"/>
            <a:ext cx="6480720" cy="792088"/>
          </a:xfrm>
          <a:prstGeom prst="rect">
            <a:avLst/>
          </a:prstGeom>
          <a:solidFill>
            <a:srgbClr val="595959">
              <a:alpha val="30196"/>
            </a:srgbClr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0000"/>
            <a:r>
              <a:rPr lang="ru-RU" altLang="ru-RU" sz="2800" b="1" dirty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Взаимодействие с </a:t>
            </a:r>
            <a:r>
              <a:rPr lang="ru-RU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браузером и </a:t>
            </a:r>
            <a:r>
              <a:rPr lang="en-US" altLang="ru-RU" sz="2800" b="1" dirty="0" smtClean="0">
                <a:solidFill>
                  <a:schemeClr val="bg1"/>
                </a:solidFill>
                <a:latin typeface="Trebuchet MS" pitchFamily="34" charset="0"/>
                <a:ea typeface="Tahoma" pitchFamily="34" charset="0"/>
                <a:cs typeface="Tahoma" pitchFamily="34" charset="0"/>
              </a:rPr>
              <a:t>UI</a:t>
            </a:r>
            <a:endParaRPr lang="ru-RU" altLang="ru-RU" sz="2800" b="1" dirty="0">
              <a:solidFill>
                <a:schemeClr val="bg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336704" cy="149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i.getsman\Desktop\sear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30889"/>
            <a:ext cx="36004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4860" y="4437112"/>
            <a:ext cx="3384376" cy="1477328"/>
          </a:xfrm>
          <a:prstGeom prst="rect">
            <a:avLst/>
          </a:prstGeom>
          <a:solidFill>
            <a:schemeClr val="bg1">
              <a:alpha val="50000"/>
            </a:schemeClr>
          </a:solidFill>
          <a:ln w="31750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UI;</a:t>
            </a:r>
          </a:p>
          <a:p>
            <a:pPr marL="457200" indent="-457200" algn="just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действие с элементом.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1311151"/>
            <a:ext cx="410445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браузером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60" y="3750992"/>
            <a:ext cx="4035132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317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ru-RU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262626"/>
      </a:dk2>
      <a:lt2>
        <a:srgbClr val="DEDEDE"/>
      </a:lt2>
      <a:accent1>
        <a:srgbClr val="595959"/>
      </a:accent1>
      <a:accent2>
        <a:srgbClr val="C72127"/>
      </a:accent2>
      <a:accent3>
        <a:srgbClr val="7F7F7F"/>
      </a:accent3>
      <a:accent4>
        <a:srgbClr val="E76F74"/>
      </a:accent4>
      <a:accent5>
        <a:srgbClr val="D8D8D8"/>
      </a:accent5>
      <a:accent6>
        <a:srgbClr val="F7CFD0"/>
      </a:accent6>
      <a:hlink>
        <a:srgbClr val="D8D8D8"/>
      </a:hlink>
      <a:folHlink>
        <a:srgbClr val="F7C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262626"/>
      </a:dk2>
      <a:lt2>
        <a:srgbClr val="DEDEDE"/>
      </a:lt2>
      <a:accent1>
        <a:srgbClr val="595959"/>
      </a:accent1>
      <a:accent2>
        <a:srgbClr val="C72127"/>
      </a:accent2>
      <a:accent3>
        <a:srgbClr val="7F7F7F"/>
      </a:accent3>
      <a:accent4>
        <a:srgbClr val="E76F74"/>
      </a:accent4>
      <a:accent5>
        <a:srgbClr val="D8D8D8"/>
      </a:accent5>
      <a:accent6>
        <a:srgbClr val="F7CFD0"/>
      </a:accent6>
      <a:hlink>
        <a:srgbClr val="611012"/>
      </a:hlink>
      <a:folHlink>
        <a:srgbClr val="F7C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6554</TotalTime>
  <Words>1503</Words>
  <Application>Microsoft Office PowerPoint</Application>
  <PresentationFormat>On-screen Show (4:3)</PresentationFormat>
  <Paragraphs>243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Guzman, Yuliya</dc:creator>
  <cp:lastModifiedBy>Senyuk, Sergey</cp:lastModifiedBy>
  <cp:revision>456</cp:revision>
  <dcterms:created xsi:type="dcterms:W3CDTF">2013-04-30T08:17:31Z</dcterms:created>
  <dcterms:modified xsi:type="dcterms:W3CDTF">2014-08-28T08:29:38Z</dcterms:modified>
</cp:coreProperties>
</file>