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73" r:id="rId3"/>
    <p:sldId id="300" r:id="rId4"/>
    <p:sldId id="337" r:id="rId5"/>
    <p:sldId id="341" r:id="rId6"/>
    <p:sldId id="340" r:id="rId7"/>
    <p:sldId id="302" r:id="rId8"/>
    <p:sldId id="327" r:id="rId9"/>
    <p:sldId id="326" r:id="rId10"/>
    <p:sldId id="325" r:id="rId11"/>
    <p:sldId id="328" r:id="rId12"/>
    <p:sldId id="329" r:id="rId13"/>
    <p:sldId id="336" r:id="rId14"/>
    <p:sldId id="335" r:id="rId15"/>
    <p:sldId id="331" r:id="rId16"/>
    <p:sldId id="330" r:id="rId17"/>
    <p:sldId id="332" r:id="rId18"/>
    <p:sldId id="334" r:id="rId19"/>
    <p:sldId id="324" r:id="rId20"/>
    <p:sldId id="338" r:id="rId21"/>
    <p:sldId id="339" r:id="rId22"/>
    <p:sldId id="28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zman, Yuliya" initials="GY" lastIdx="23" clrIdx="0"/>
  <p:cmAuthor id="1" name="Лизенок" initials="Л" lastIdx="1" clrIdx="1"/>
  <p:cmAuthor id="2" name="Soroka, Elizaveta" initials="SE" lastIdx="12" clrIdx="2"/>
  <p:cmAuthor id="3" name="Rudenkov, Viktor" initials="R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866"/>
    <a:srgbClr val="595959"/>
    <a:srgbClr val="C93F3F"/>
    <a:srgbClr val="7D1517"/>
    <a:srgbClr val="DA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086" autoAdjust="0"/>
  </p:normalViewPr>
  <p:slideViewPr>
    <p:cSldViewPr>
      <p:cViewPr varScale="1">
        <p:scale>
          <a:sx n="91" d="100"/>
          <a:sy n="91" d="100"/>
        </p:scale>
        <p:origin x="-222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F5FC4-8B3E-4F90-A012-AA3E2F222EC3}" type="datetimeFigureOut">
              <a:rPr lang="ru-RU" smtClean="0"/>
              <a:pPr/>
              <a:t>16.07.2014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53C63-B9AB-4F6A-9078-D447E7A764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0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Данная</a:t>
            </a:r>
            <a:r>
              <a:rPr lang="ru-RU" baseline="0" dirty="0" smtClean="0"/>
              <a:t> лекция ориентирована на слушателей курса автоматизации тестирования, начинающих тест разработчиков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лекции разговор</a:t>
            </a:r>
            <a:r>
              <a:rPr lang="ru-RU" baseline="0" dirty="0" smtClean="0"/>
              <a:t> пойдет о </a:t>
            </a:r>
            <a:r>
              <a:rPr lang="en-US" sz="1200" dirty="0" smtClean="0"/>
              <a:t>SMART Framework</a:t>
            </a:r>
            <a:r>
              <a:rPr lang="ru-RU" sz="1200" dirty="0" smtClean="0"/>
              <a:t> – основном инструменте,</a:t>
            </a:r>
            <a:r>
              <a:rPr lang="ru-RU" sz="1200" baseline="0" dirty="0" smtClean="0"/>
              <a:t> используемом в нашем отделе для автоматизации веб-приложений</a:t>
            </a:r>
            <a:r>
              <a:rPr lang="ru-RU" sz="1200" dirty="0" smtClean="0"/>
              <a:t>. В основе фреймворка – </a:t>
            </a:r>
            <a:r>
              <a:rPr lang="en-US" sz="1200" dirty="0" smtClean="0"/>
              <a:t>Selenium </a:t>
            </a:r>
            <a:r>
              <a:rPr lang="en-US" sz="1200" dirty="0" err="1" smtClean="0"/>
              <a:t>Webdriver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 smtClean="0">
                <a:solidFill>
                  <a:srgbClr val="5758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  <a:cs typeface="Aharoni" pitchFamily="2" charset="-79"/>
              </a:rPr>
              <a:t>В данной лекции от слушателей требуется опыт программирования на </a:t>
            </a:r>
            <a:r>
              <a:rPr lang="en-US" sz="1100" baseline="0" dirty="0" smtClean="0"/>
              <a:t>Java (</a:t>
            </a:r>
            <a:r>
              <a:rPr lang="ru-RU" sz="1100" baseline="0" dirty="0" smtClean="0"/>
              <a:t>поскольку примеры в лекции будут на </a:t>
            </a:r>
            <a:r>
              <a:rPr lang="en-US" sz="1100" baseline="0" dirty="0" smtClean="0"/>
              <a:t>Java)</a:t>
            </a:r>
            <a:endParaRPr lang="ru-RU" sz="11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 smtClean="0">
              <a:solidFill>
                <a:srgbClr val="5758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Trebuchet MS" pitchFamily="34" charset="0"/>
              <a:cs typeface="Aharoni" pitchFamily="2" charset="-79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2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Browser Factory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класс выбора и инициализации экземпляра браузера. </a:t>
            </a: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код, который устанавливает необходимый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firefoxProfile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сохраняет вашу личную информацию, такую как закладки, пароли и личные настройки в наборе файлов называемом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профилем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хранится отдельно от программных файлов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можете иметь несколько профилей, каждый из которых будет содержать свой собственный набор данных. С помощью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менеджера профилей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 можете создавать, удалять, переименовывать профили, а также переключаться между ними.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он нужен: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всего, использование нескольких профилей и менеджера профилей являются расширенной функциональностью, предназначенной для разработчиков расширений.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настраиваем 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профиль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так, как нам необходимо(например для того, чтобы загрузка файла из интернета производилась автоматически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3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Browser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класс описывает взаимодействие с экземпляром браузера, расширяя возможности стандартного 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Selenium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dirty="0" err="1" smtClean="0">
                <a:latin typeface="Trebuchet MS" pitchFamily="34" charset="0"/>
              </a:rPr>
              <a:t>Webdriver</a:t>
            </a:r>
            <a:r>
              <a:rPr lang="ru-RU" b="0" dirty="0" smtClean="0">
                <a:latin typeface="Trebuchet MS" pitchFamily="34" charset="0"/>
              </a:rPr>
              <a:t>.</a:t>
            </a:r>
            <a:endParaRPr lang="en-US" b="0" dirty="0" smtClean="0"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static Browser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getInstance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получаем экземпляр браузера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baseline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private static void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initProperties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инициализация свойств. Происходит, когда создается новый экземпляр объекта.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RemoteWebDriver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getDriver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получаем драйвер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navigate(final String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url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переходим по заданному 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URL.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waitForPageToLoad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- ожидаем загрузки страницы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baseline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refresh()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обновляем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страницу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baseline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selectNewWindow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переключаемся на новое окно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exit()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завершаем работу браузера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baseline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3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Logger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класс применяется для реализации расширенного </a:t>
            </a:r>
            <a:r>
              <a:rPr lang="ru-RU" b="0" dirty="0" err="1" smtClean="0">
                <a:solidFill>
                  <a:srgbClr val="595959"/>
                </a:solidFill>
                <a:latin typeface="Trebuchet MS" pitchFamily="34" charset="0"/>
              </a:rPr>
              <a:t>логирования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. Имплементирует 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Singleton pattern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Singleton pattern</a:t>
            </a: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 - </a:t>
            </a:r>
            <a:r>
              <a:rPr lang="ru-RU" dirty="0" smtClean="0"/>
              <a:t>гарантирует, что у класса есть только один экземпляр, и предоставляет к нему глобальную точку доступа.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static synchronized Logger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getInstance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получаем экземпляр класса 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Logger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logTestName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(final String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testName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) – 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служит для вывода имени теста</a:t>
            </a: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step(final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int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 step) –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выводит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в консоль шаги тест-кейса</a:t>
            </a: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info(final String message)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служит для вывода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в консоль информационных сообщений</a:t>
            </a: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warn(final String message)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служит для вывода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в консоль предупреждающих сообщений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error(final String message)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служит для вывода в консоль ошибок</a:t>
            </a: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 fatal(final String message)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служит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для вывода в консоль грубых ошибок</a:t>
            </a: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0" i="0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6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Common Functions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altLang="ru-RU" sz="1200" b="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rPr>
              <a:t>к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ласс предоставляет набор статических функций общего назначения.</a:t>
            </a: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String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regexGetMatch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(String 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text, String regex)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использование</a:t>
            </a:r>
            <a:r>
              <a:rPr lang="ru-RU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 регулярных выражений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для извлечения информации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String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getCurrentDate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(String 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pattern)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получение текущей даты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String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getTimestamp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возвращает временную</a:t>
            </a:r>
            <a:r>
              <a:rPr lang="ru-RU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 метку</a:t>
            </a:r>
            <a:r>
              <a:rPr lang="en-US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en-US" b="0" i="0" u="none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String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formatDate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(Date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, String pattern)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вывод даты</a:t>
            </a:r>
            <a:r>
              <a:rPr lang="ru-RU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 в указанном формате</a:t>
            </a:r>
            <a:r>
              <a:rPr lang="en-US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en-US" b="0" i="0" u="none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Date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increaseDateByXDays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(final Date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, final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int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 days)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увеличение</a:t>
            </a:r>
            <a:r>
              <a:rPr lang="ru-RU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 даты на указанное количество дней</a:t>
            </a:r>
            <a:r>
              <a:rPr lang="en-US" b="0" i="0" u="none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en-US" b="0" i="0" u="none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String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escapeMetaCharacters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(final String text)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-  метод экранирует спец. символы обратным слешем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void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centerMouse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- перемещение указателя мыши в центр экрана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public static void </a:t>
            </a:r>
            <a:r>
              <a:rPr lang="en-US" b="0" i="0" u="none" dirty="0" err="1" smtClean="0">
                <a:solidFill>
                  <a:srgbClr val="595959"/>
                </a:solidFill>
                <a:latin typeface="Trebuchet MS" pitchFamily="34" charset="0"/>
              </a:rPr>
              <a:t>awayMouse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u="none" dirty="0" smtClean="0">
                <a:solidFill>
                  <a:srgbClr val="595959"/>
                </a:solidFill>
                <a:latin typeface="Trebuchet MS" pitchFamily="34" charset="0"/>
              </a:rPr>
              <a:t> – перемещение мыши на 0.0 координату</a:t>
            </a:r>
            <a:r>
              <a:rPr lang="en-US" b="0" i="0" u="none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Пакет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Utils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содержит набор вспомогательных классов: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None/>
            </a:pP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public class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DataBaseUtils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en-US" b="0" baseline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- описывает взаимодействие с базами данных.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public class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HttpUtils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 - описывает работу с 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HTTP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запросами.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public class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ImageMagicUtil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 - описывает работы с графическими изображениями.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public class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MailUtils</a:t>
            </a:r>
            <a:r>
              <a:rPr lang="en-US" b="0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b="0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 - описывает взаимодействие с почтовыми серверами.</a:t>
            </a: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612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Base Element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абстрактный класс, описывающий базовые действия с элементом интерфейса приложения.</a:t>
            </a:r>
          </a:p>
          <a:p>
            <a:endParaRPr lang="ru-RU" dirty="0" smtClean="0"/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RemoteWebElement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getElement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метод возвращает элемент.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boolean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isEnabled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возвращает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«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true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»,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если элемент доступен.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By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getLocator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возвращает локатор элемента.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String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getName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возвращает «имя» локатора.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waitForIsElementPresent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– ожидает пока элемент станет доступным.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sendKeys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(Keys key)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производит имитацию нажатия указанной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клавиши.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clickViaAction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- клик через </a:t>
            </a:r>
            <a:r>
              <a:rPr lang="ru-RU" b="0" i="0" dirty="0" err="1" smtClean="0">
                <a:solidFill>
                  <a:srgbClr val="595959"/>
                </a:solidFill>
                <a:latin typeface="Trebuchet MS" pitchFamily="34" charset="0"/>
              </a:rPr>
              <a:t>Actions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. </a:t>
            </a:r>
            <a:r>
              <a:rPr lang="ru-RU" b="0" i="0" dirty="0" err="1" smtClean="0">
                <a:solidFill>
                  <a:srgbClr val="595959"/>
                </a:solidFill>
                <a:latin typeface="Trebuchet MS" pitchFamily="34" charset="0"/>
              </a:rPr>
              <a:t>Actions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обычно используется для формирования цепочки действий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clickExt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 эмулирует нажатие клавиши </a:t>
            </a:r>
            <a:r>
              <a:rPr lang="en-US" b="0" i="0" baseline="0" dirty="0" smtClean="0">
                <a:solidFill>
                  <a:srgbClr val="595959"/>
                </a:solidFill>
                <a:latin typeface="Trebuchet MS" pitchFamily="34" charset="0"/>
              </a:rPr>
              <a:t>Enter</a:t>
            </a:r>
            <a:r>
              <a:rPr lang="ru-RU" b="0" i="0" baseline="0" dirty="0" smtClean="0">
                <a:solidFill>
                  <a:srgbClr val="595959"/>
                </a:solidFill>
                <a:latin typeface="Trebuchet MS" pitchFamily="34" charset="0"/>
              </a:rPr>
              <a:t>.</a:t>
            </a:r>
            <a:endParaRPr lang="ru-RU" b="0" i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0" i="0" dirty="0" err="1" smtClean="0">
                <a:solidFill>
                  <a:srgbClr val="595959"/>
                </a:solidFill>
                <a:latin typeface="Trebuchet MS" pitchFamily="34" charset="0"/>
              </a:rPr>
              <a:t>doubleClick</a:t>
            </a:r>
            <a:r>
              <a:rPr lang="en-US" b="0" i="0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ru-RU" b="0" i="0" dirty="0" smtClean="0">
                <a:solidFill>
                  <a:srgbClr val="595959"/>
                </a:solidFill>
                <a:latin typeface="Trebuchet MS" pitchFamily="34" charset="0"/>
              </a:rPr>
              <a:t> – двойной клик по элементу.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4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Base Form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абстрактный класс, описывающий базовый методы работы с формами интерфейса приложения.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5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Base Test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абстрактный базовый класс теста, от которого наследуются все тесты. Класс содержит методы для старта и окончания теста.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4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</a:t>
            </a:r>
            <a:r>
              <a:rPr lang="ru-RU" baseline="0" dirty="0" smtClean="0"/>
              <a:t> отображен код теста выполняющего вход на страницу под «Администратором» и удостоверяющимся в том, что страница «</a:t>
            </a:r>
            <a:r>
              <a:rPr lang="en-US" sz="1200" dirty="0" err="1" smtClean="0"/>
              <a:t>welcomeForm</a:t>
            </a:r>
            <a:r>
              <a:rPr lang="ru-RU" sz="1200" dirty="0" smtClean="0"/>
              <a:t>» открыта.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7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отображен код формы странице «</a:t>
            </a:r>
            <a:r>
              <a:rPr lang="en-US" dirty="0" smtClean="0"/>
              <a:t>Login Page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 данной форме мы описываем 2 текстовых поля(</a:t>
            </a:r>
            <a:r>
              <a:rPr lang="en-US" sz="1200" i="0" dirty="0" err="1" smtClean="0"/>
              <a:t>inputUsername</a:t>
            </a:r>
            <a:r>
              <a:rPr lang="en-US" sz="1200" i="1" dirty="0" smtClean="0"/>
              <a:t>,</a:t>
            </a:r>
            <a:r>
              <a:rPr lang="en-US" sz="1200" i="1" baseline="0" dirty="0" smtClean="0"/>
              <a:t> </a:t>
            </a:r>
            <a:r>
              <a:rPr lang="en-US" sz="1200" dirty="0" err="1" smtClean="0"/>
              <a:t>inputPassword</a:t>
            </a:r>
            <a:r>
              <a:rPr lang="ru-RU" baseline="0" dirty="0" smtClean="0"/>
              <a:t>). </a:t>
            </a:r>
          </a:p>
          <a:p>
            <a:r>
              <a:rPr lang="ru-RU" baseline="0" dirty="0" smtClean="0"/>
              <a:t>В конструктор мы добавляем наименование того элемента, который будет уникальным для данной формы.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2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План данной лекции:</a:t>
            </a: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Принципы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построения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Необходимость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Структура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Описание основных классов, которые должны присутствовать в любом </a:t>
            </a:r>
            <a:r>
              <a:rPr lang="ru-RU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фреймворке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Использование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0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78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</a:t>
            </a:r>
            <a:r>
              <a:rPr lang="ru-RU" baseline="0" dirty="0" smtClean="0"/>
              <a:t> слайде отображены методы «</a:t>
            </a:r>
            <a:r>
              <a:rPr lang="en-US" sz="1200" b="1" dirty="0" err="1" smtClean="0"/>
              <a:t>loginNewAccount</a:t>
            </a:r>
            <a:r>
              <a:rPr lang="ru-RU" sz="1200" b="1" dirty="0" smtClean="0"/>
              <a:t>»</a:t>
            </a:r>
            <a:r>
              <a:rPr lang="ru-RU" sz="1200" b="0" baseline="0" dirty="0" smtClean="0"/>
              <a:t> и «</a:t>
            </a:r>
            <a:r>
              <a:rPr lang="en-US" sz="1200" b="1" dirty="0" err="1" smtClean="0"/>
              <a:t>doLogin</a:t>
            </a:r>
            <a:r>
              <a:rPr lang="ru-RU" sz="1200" b="1" dirty="0" smtClean="0"/>
              <a:t>»</a:t>
            </a:r>
            <a:r>
              <a:rPr lang="ru-RU" sz="1200" b="0" dirty="0" smtClean="0"/>
              <a:t>,</a:t>
            </a:r>
            <a:r>
              <a:rPr lang="ru-RU" sz="1200" b="0" baseline="0" dirty="0" smtClean="0"/>
              <a:t> которые используются для выполнения верификации. Их использование отображено на слайде №18.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90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8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Фреймворк</a:t>
            </a:r>
            <a:r>
              <a:rPr lang="ru-RU" dirty="0" smtClean="0"/>
              <a:t> (англ. </a:t>
            </a:r>
            <a:r>
              <a:rPr lang="ru-RU" i="1" dirty="0" err="1" smtClean="0"/>
              <a:t>framework</a:t>
            </a:r>
            <a:r>
              <a:rPr lang="ru-RU" dirty="0" smtClean="0"/>
              <a:t> — каркас, структура) — структура программной системы; программное обеспечение, облегчающее разработку и объединение разных компонентов большого программного проекта. Употребляется также слово «каркас», а некоторые авторы используют его в качестве основного, в том числе не базируясь вообще на англоязычном аналоге. Можно также говорить о каркасном подходе как о подходе к построению программ, где любая конфигурация программы строится из двух частей: первая, постоянная часть — каркас, не меняющийся от конфигурации к конфигурации и несущий в себе гнезда, в которых размещается вторая, переменная часть — сменные модули (или точки расширения).</a:t>
            </a:r>
          </a:p>
          <a:p>
            <a:r>
              <a:rPr lang="ru-RU" b="1" dirty="0" err="1" smtClean="0"/>
              <a:t>Page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dirty="0" smtClean="0"/>
              <a:t> – это шаблон проектирования, который широко используется в автоматизированном тестировании и позволяет разделять логику выполнения тестов от их реализации.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как бы моделирует страницы тестируемого приложения в качестве объектов в коде. В результате его использования у вас получатся отдельные классы, отвечающие за работу с HTML каждой конкретной веб-страницы. Такой подход значительно уменьшает объем повторяющегося кода, потому что одни и те же объекты страниц можно использовать в различных тестах. Основное преимущество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заключается в том, что в случае изменения пользовательского интерфейса, можно выполнить исправление только в одном месте, а не исправлять каждый тест, в котором этот интерфейс используется.</a:t>
            </a:r>
          </a:p>
          <a:p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Driven</a:t>
            </a:r>
            <a:r>
              <a:rPr lang="ru-RU" b="1" dirty="0" smtClean="0"/>
              <a:t> </a:t>
            </a:r>
            <a:r>
              <a:rPr lang="ru-RU" b="1" dirty="0" err="1" smtClean="0"/>
              <a:t>Testing</a:t>
            </a:r>
            <a:r>
              <a:rPr lang="ru-RU" b="1" dirty="0" smtClean="0"/>
              <a:t> (Тесты, управляемые данными)</a:t>
            </a:r>
            <a:r>
              <a:rPr lang="ru-RU" dirty="0" smtClean="0"/>
              <a:t> – это такой подход к тестированию, при котором тестовые данные хранятся отдельно от скриптов, обычно в документе </a:t>
            </a:r>
            <a:r>
              <a:rPr lang="ru-RU" dirty="0" err="1" smtClean="0"/>
              <a:t>Excel</a:t>
            </a:r>
            <a:r>
              <a:rPr lang="ru-RU" dirty="0" smtClean="0"/>
              <a:t>, файле CSV или в базе данных.</a:t>
            </a:r>
          </a:p>
          <a:p>
            <a:r>
              <a:rPr lang="ru-RU" dirty="0" smtClean="0"/>
              <a:t>Допустим, нам необходимо создать 10 разных записей с помощью тестируемого приложения, т.е. 10 раз выполнить одни и те же действия с разными данными. Мы можем просто объявить массив, в который поместить все данные, а можем поместить данные в отдельный файл. Преимущество этого подхода в том, что все данные будут храниться в одном месте и когда нам надо будет их просмотреть или отредактировать, мы сможем быстро переключаться между разными данными, а не искать их по всему проекту.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3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Стек технологий, используемых</a:t>
            </a:r>
            <a:r>
              <a:rPr lang="ru-RU" baseline="0" dirty="0" smtClean="0"/>
              <a:t> в</a:t>
            </a:r>
            <a:r>
              <a:rPr lang="ru-RU" dirty="0" smtClean="0"/>
              <a:t> </a:t>
            </a:r>
            <a:r>
              <a:rPr lang="en-US" dirty="0" smtClean="0"/>
              <a:t>Smart</a:t>
            </a:r>
            <a:r>
              <a:rPr lang="ru-RU" b="0" dirty="0" smtClean="0"/>
              <a:t> </a:t>
            </a:r>
            <a:r>
              <a:rPr lang="en-US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Framework</a:t>
            </a:r>
            <a:r>
              <a:rPr lang="ru-RU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Java (1.6)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 – </a:t>
            </a:r>
            <a:r>
              <a:rPr lang="ru-RU" dirty="0" smtClean="0"/>
              <a:t>объектно-ориентированный язык программирования</a:t>
            </a:r>
            <a:r>
              <a:rPr lang="en-US" dirty="0" smtClean="0"/>
              <a:t>;</a:t>
            </a:r>
            <a:endParaRPr lang="en-US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Maven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 -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автоматизации сборки проектов, специфицированных на </a:t>
            </a:r>
            <a:r>
              <a:rPr lang="en-US" dirty="0" smtClean="0"/>
              <a:t>XML</a:t>
            </a:r>
            <a:r>
              <a:rPr lang="ru-RU" dirty="0" smtClean="0"/>
              <a:t>-языке POM</a:t>
            </a:r>
            <a:endParaRPr lang="en-US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TestNG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 - </a:t>
            </a:r>
            <a:r>
              <a:rPr lang="ru-RU" dirty="0" smtClean="0"/>
              <a:t>тестовый </a:t>
            </a:r>
            <a:r>
              <a:rPr lang="ru-RU" dirty="0" err="1" smtClean="0"/>
              <a:t>фреймворк</a:t>
            </a:r>
            <a:r>
              <a:rPr lang="en-US" dirty="0" smtClean="0"/>
              <a:t>;</a:t>
            </a:r>
            <a:endParaRPr lang="en-US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1200" b="0" dirty="0" err="1" smtClean="0">
                <a:solidFill>
                  <a:srgbClr val="595959"/>
                </a:solidFill>
                <a:latin typeface="Trebuchet MS" pitchFamily="34" charset="0"/>
              </a:rPr>
              <a:t>ReportNG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 - </a:t>
            </a:r>
            <a:r>
              <a:rPr lang="ru-RU" dirty="0" smtClean="0">
                <a:effectLst/>
              </a:rPr>
              <a:t>плагин для отчетности в рамках модульного тестирования </a:t>
            </a:r>
            <a:r>
              <a:rPr lang="ru-RU" dirty="0" err="1" smtClean="0">
                <a:effectLst/>
              </a:rPr>
              <a:t>TestNG</a:t>
            </a:r>
            <a:r>
              <a:rPr lang="en-US" dirty="0" smtClean="0">
                <a:effectLst/>
              </a:rPr>
              <a:t>.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1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Преимущества </a:t>
            </a:r>
            <a:r>
              <a:rPr lang="en-US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SMART Framework</a:t>
            </a:r>
            <a:r>
              <a:rPr lang="ru-RU" altLang="ru-RU" sz="1200" b="0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Гибкая конфигурация параметров </a:t>
            </a:r>
            <a:r>
              <a:rPr lang="ru-RU" sz="1200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Поддержка популярных браузеров (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IE, FF, Chrome, Opera, Safari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Простая адаптация для большинства веб-приложений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Поддержка взаимодействия с БД и почтовыми серверами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Интегрируемость с 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CI 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sz="1200" b="0" dirty="0" smtClean="0">
                <a:solidFill>
                  <a:srgbClr val="595959"/>
                </a:solidFill>
                <a:latin typeface="Trebuchet MS" pitchFamily="34" charset="0"/>
              </a:rPr>
              <a:t>Jenkins, Bamboo</a:t>
            </a: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1200" b="0" dirty="0" smtClean="0">
                <a:solidFill>
                  <a:srgbClr val="595959"/>
                </a:solidFill>
                <a:latin typeface="Trebuchet MS" pitchFamily="34" charset="0"/>
              </a:rPr>
              <a:t>Удобный и простой формат отчетности</a:t>
            </a:r>
            <a:endParaRPr lang="en-US" sz="1200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0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6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отображен код теста,</a:t>
            </a:r>
            <a:r>
              <a:rPr lang="ru-RU" baseline="0" dirty="0" smtClean="0"/>
              <a:t> написанного с помощью </a:t>
            </a:r>
            <a:r>
              <a:rPr lang="en-US" baseline="0" dirty="0" smtClean="0"/>
              <a:t>Selenium </a:t>
            </a:r>
            <a:r>
              <a:rPr lang="en-US" baseline="0" dirty="0" err="1" smtClean="0"/>
              <a:t>Webdriver</a:t>
            </a:r>
            <a:r>
              <a:rPr lang="ru-RU" baseline="0" dirty="0" smtClean="0"/>
              <a:t>,</a:t>
            </a:r>
            <a:r>
              <a:rPr lang="ru-RU" dirty="0" smtClean="0"/>
              <a:t> </a:t>
            </a:r>
            <a:r>
              <a:rPr lang="ru-RU" b="1" dirty="0" smtClean="0"/>
              <a:t>без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ru-RU" dirty="0" err="1" smtClean="0"/>
              <a:t>фреймворка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Данный тест выполняет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</a:t>
            </a:r>
            <a:r>
              <a:rPr lang="ru-RU" dirty="0" smtClean="0"/>
              <a:t>переход на станицу </a:t>
            </a:r>
            <a:r>
              <a:rPr lang="en-US" dirty="0" smtClean="0"/>
              <a:t>Google.com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в поле запроса вводит слово </a:t>
            </a:r>
            <a:r>
              <a:rPr lang="en-US" baseline="0" dirty="0" smtClean="0"/>
              <a:t>“Cheese”</a:t>
            </a:r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нажимает на кнопку </a:t>
            </a:r>
            <a:r>
              <a:rPr lang="en-US" baseline="0" dirty="0" smtClean="0"/>
              <a:t>“submit”</a:t>
            </a:r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ожидает 10 секунд</a:t>
            </a:r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ищет на странице в результатах поиска слово </a:t>
            </a:r>
            <a:r>
              <a:rPr lang="en-US" baseline="0" dirty="0" smtClean="0"/>
              <a:t>“cheese”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8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отображен код теста, </a:t>
            </a:r>
            <a:r>
              <a:rPr lang="ru-RU" b="1" dirty="0" smtClean="0"/>
              <a:t>использующего</a:t>
            </a:r>
            <a:r>
              <a:rPr lang="ru-RU" dirty="0" smtClean="0"/>
              <a:t> фреймворк.</a:t>
            </a:r>
          </a:p>
          <a:p>
            <a:r>
              <a:rPr lang="ru-RU" dirty="0" smtClean="0"/>
              <a:t>Сценарий</a:t>
            </a:r>
            <a:r>
              <a:rPr lang="ru-RU" baseline="0" dirty="0" smtClean="0"/>
              <a:t> данного теста аналогичен тесту на предыдущем слайде.</a:t>
            </a:r>
          </a:p>
          <a:p>
            <a:r>
              <a:rPr lang="ru-RU" baseline="0" dirty="0" smtClean="0"/>
              <a:t>Как видите, сложная логика вынесена на уровень фреймворка, и сам код теста становится гораздо проще и изящнее.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Получаем объект </a:t>
            </a:r>
            <a:r>
              <a:rPr lang="en-US" baseline="0" dirty="0" smtClean="0"/>
              <a:t>search </a:t>
            </a:r>
            <a:r>
              <a:rPr lang="ru-RU" baseline="0" dirty="0" smtClean="0"/>
              <a:t>класса </a:t>
            </a:r>
            <a:r>
              <a:rPr lang="en-US" baseline="0" dirty="0" err="1" smtClean="0"/>
              <a:t>GooglePage</a:t>
            </a:r>
            <a:r>
              <a:rPr lang="en-US" baseline="0" dirty="0" smtClean="0"/>
              <a:t>, </a:t>
            </a:r>
            <a:r>
              <a:rPr lang="ru-RU" baseline="0" dirty="0" smtClean="0"/>
              <a:t>в котором отражена вся логика работы с этой страницей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 Применяем метод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SearchByText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searchText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);</a:t>
            </a:r>
            <a:r>
              <a:rPr lang="ru-RU" b="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ru-RU" b="0" baseline="0" dirty="0" smtClean="0">
                <a:solidFill>
                  <a:schemeClr val="tx1"/>
                </a:solidFill>
                <a:latin typeface="+mn-lt"/>
              </a:rPr>
              <a:t> Он описан в классе </a:t>
            </a:r>
            <a:r>
              <a:rPr lang="en-US" b="0" baseline="0" dirty="0" err="1" smtClean="0">
                <a:solidFill>
                  <a:schemeClr val="tx1"/>
                </a:solidFill>
                <a:latin typeface="+mn-lt"/>
              </a:rPr>
              <a:t>GooglePage</a:t>
            </a:r>
            <a:r>
              <a:rPr lang="en-US" b="0" baseline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b="0" baseline="0" dirty="0" smtClean="0">
                <a:solidFill>
                  <a:schemeClr val="tx1"/>
                </a:solidFill>
                <a:latin typeface="+mn-lt"/>
              </a:rPr>
              <a:t>но реализуем непосредственно в классе тесте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baseline="0" dirty="0" smtClean="0">
                <a:solidFill>
                  <a:schemeClr val="tx1"/>
                </a:solidFill>
                <a:latin typeface="+mn-lt"/>
              </a:rPr>
              <a:t> Аналогично – </a:t>
            </a:r>
            <a:r>
              <a:rPr lang="en-US" b="0" baseline="0" dirty="0" smtClean="0">
                <a:solidFill>
                  <a:schemeClr val="tx1"/>
                </a:solidFill>
                <a:latin typeface="+mn-lt"/>
              </a:rPr>
              <a:t>results, </a:t>
            </a:r>
            <a:r>
              <a:rPr lang="ru-RU" b="0" baseline="0" dirty="0" smtClean="0">
                <a:solidFill>
                  <a:schemeClr val="tx1"/>
                </a:solidFill>
                <a:latin typeface="+mn-lt"/>
              </a:rPr>
              <a:t>объект класса </a:t>
            </a:r>
            <a:r>
              <a:rPr lang="en-US" b="0" baseline="0" dirty="0" err="1" smtClean="0">
                <a:solidFill>
                  <a:schemeClr val="tx1"/>
                </a:solidFill>
                <a:latin typeface="+mn-lt"/>
              </a:rPr>
              <a:t>ResultsPage</a:t>
            </a:r>
            <a:r>
              <a:rPr lang="en-US" b="0" baseline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b="0" baseline="0" dirty="0" smtClean="0">
                <a:solidFill>
                  <a:schemeClr val="tx1"/>
                </a:solidFill>
                <a:latin typeface="+mn-lt"/>
              </a:rPr>
              <a:t>в тесте реализуем описанный в этом классе метод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assertLinkIsPresent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searchText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);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отображена</a:t>
            </a:r>
            <a:r>
              <a:rPr lang="ru-RU" baseline="0" dirty="0" smtClean="0"/>
              <a:t> структура </a:t>
            </a:r>
            <a:r>
              <a:rPr lang="en-US" baseline="0" dirty="0" smtClean="0"/>
              <a:t>Smart Framework.</a:t>
            </a:r>
            <a:r>
              <a:rPr lang="ru-RU" baseline="0" dirty="0" smtClean="0"/>
              <a:t> Далее о некоторых элементах подробнее.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написании тестов сами мы пишем лишь </a:t>
            </a:r>
            <a:r>
              <a:rPr lang="en-US" baseline="0" dirty="0" smtClean="0"/>
              <a:t>Custom Forms (</a:t>
            </a:r>
            <a:r>
              <a:rPr lang="ru-RU" baseline="0" dirty="0" smtClean="0"/>
              <a:t>классы-формы, каждый из которых соответствует определенной веб-странице, может включать в себя локаторы элементов и методы</a:t>
            </a:r>
            <a:r>
              <a:rPr lang="en-US" baseline="0" dirty="0" smtClean="0"/>
              <a:t>)</a:t>
            </a:r>
            <a:r>
              <a:rPr lang="ru-RU" baseline="0" dirty="0" smtClean="0"/>
              <a:t> и </a:t>
            </a:r>
            <a:r>
              <a:rPr lang="en-US" baseline="0" dirty="0" smtClean="0"/>
              <a:t>Custom Tests (</a:t>
            </a:r>
            <a:r>
              <a:rPr lang="ru-RU" baseline="0" dirty="0" smtClean="0"/>
              <a:t>создание объектов форм и непосредственно реализация описанных в формах методов</a:t>
            </a:r>
            <a:r>
              <a:rPr lang="en-US" baseline="0" dirty="0" smtClean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Base Entity</a:t>
            </a:r>
            <a:r>
              <a:rPr lang="ru-RU" altLang="ru-RU" sz="12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базовый класс от которого наследуется большинство классов </a:t>
            </a:r>
            <a:r>
              <a:rPr lang="ru-RU" b="0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r>
              <a:rPr lang="ru-RU" b="0" dirty="0" smtClean="0">
                <a:solidFill>
                  <a:srgbClr val="595959"/>
                </a:solidFill>
                <a:latin typeface="Trebuchet MS" pitchFamily="34" charset="0"/>
              </a:rPr>
              <a:t>. Описывает методы самого высокого уровня.</a:t>
            </a:r>
            <a:endParaRPr lang="en-US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Аннотации </a:t>
            </a:r>
            <a:r>
              <a:rPr lang="ru-RU" dirty="0" smtClean="0"/>
              <a:t>@</a:t>
            </a:r>
            <a:r>
              <a:rPr lang="ru-RU" dirty="0" err="1" smtClean="0"/>
              <a:t>BeforeClass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smtClean="0"/>
              <a:t>@</a:t>
            </a:r>
            <a:r>
              <a:rPr lang="ru-RU" dirty="0" err="1" smtClean="0"/>
              <a:t>AfterClass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используются для выбора методов, которые должны быть запущены до и после выполнения тестового класса.</a:t>
            </a:r>
            <a:endParaRPr lang="ru-RU" b="0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 smtClean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8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0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04" y="6583900"/>
            <a:ext cx="9181970" cy="23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028385" y="6392019"/>
            <a:ext cx="653826" cy="5034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3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F367C-F203-476A-B24E-6960411168D4}" type="slidenum">
              <a:rPr lang="en-US" sz="3200" smtClean="0">
                <a:solidFill>
                  <a:schemeClr val="accent3"/>
                </a:solidFill>
              </a:rPr>
              <a:pPr/>
              <a:t>‹#›</a:t>
            </a:fld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532560"/>
            <a:ext cx="1368152" cy="3254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 smtClean="0">
                <a:solidFill>
                  <a:srgbClr val="575866"/>
                </a:solidFill>
              </a:rPr>
              <a:t>www.a1qa.com</a:t>
            </a:r>
            <a:endParaRPr lang="en-US" dirty="0">
              <a:solidFill>
                <a:srgbClr val="575866"/>
              </a:solidFill>
            </a:endParaRPr>
          </a:p>
        </p:txBody>
      </p:sp>
      <p:pic>
        <p:nvPicPr>
          <p:cNvPr id="10" name="Picture 2" descr="C:\Users\v.rudenkov\Desktop\logo-sm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4227"/>
            <a:ext cx="1348828" cy="5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925812"/>
            <a:ext cx="9161527" cy="578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87604" y="124724"/>
            <a:ext cx="4175943" cy="647402"/>
          </a:xfrm>
          <a:prstGeom prst="rect">
            <a:avLst/>
          </a:prstGeom>
        </p:spPr>
        <p:txBody>
          <a:bodyPr/>
          <a:lstStyle>
            <a:lvl1pPr marL="162900" indent="0">
              <a:buNone/>
              <a:defRPr sz="3600"/>
            </a:lvl1pPr>
          </a:lstStyle>
          <a:p>
            <a:r>
              <a:rPr lang="en-US" b="1" dirty="0" smtClean="0">
                <a:solidFill>
                  <a:schemeClr val="accent2"/>
                </a:solidFill>
                <a:latin typeface="HeliosCond" pitchFamily="34" charset="0"/>
              </a:rPr>
              <a:t>Title</a:t>
            </a:r>
            <a:endParaRPr lang="ru-RU" b="1" dirty="0">
              <a:solidFill>
                <a:schemeClr val="accent2"/>
              </a:solidFill>
              <a:latin typeface="Helios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8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7" name="Picture 216" descr="a1qa_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1538" y="3488311"/>
            <a:ext cx="7717940" cy="2127719"/>
          </a:xfrm>
          <a:prstGeom prst="rect">
            <a:avLst/>
          </a:prstGeom>
        </p:spPr>
      </p:pic>
      <p:sp>
        <p:nvSpPr>
          <p:cNvPr id="218" name="Rectangle 217"/>
          <p:cNvSpPr/>
          <p:nvPr userDrawn="1"/>
        </p:nvSpPr>
        <p:spPr>
          <a:xfrm>
            <a:off x="0" y="6138000"/>
            <a:ext cx="914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 userDrawn="1"/>
        </p:nvSpPr>
        <p:spPr>
          <a:xfrm>
            <a:off x="0" y="5603644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 userDrawn="1"/>
        </p:nvSpPr>
        <p:spPr>
          <a:xfrm rot="16200000">
            <a:off x="5535000" y="3249000"/>
            <a:ext cx="6858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5601400"/>
            <a:ext cx="7715304" cy="542244"/>
          </a:xfrm>
        </p:spPr>
        <p:txBody>
          <a:bodyPr lIns="0" tIns="0" rIns="0" bIns="0"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539" y="6281698"/>
            <a:ext cx="7572396" cy="457200"/>
          </a:xfrm>
        </p:spPr>
        <p:txBody>
          <a:bodyPr vert="horz" lIns="0" tIns="0" rIns="0" bIns="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9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48" y="2906713"/>
            <a:ext cx="7780365" cy="150018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2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0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2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76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15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4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48" y="2906713"/>
            <a:ext cx="7780365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6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168" y="6586560"/>
            <a:ext cx="1304934" cy="325440"/>
          </a:xfrm>
          <a:prstGeom prst="rect">
            <a:avLst/>
          </a:prstGeom>
          <a:solidFill>
            <a:schemeClr val="bg1"/>
          </a:solidFill>
        </p:spPr>
        <p:txBody>
          <a:bodyPr vert="horz" lIns="18000" tIns="36000" rIns="18000" bIns="3600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727848"/>
            <a:ext cx="9144000" cy="142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7286644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44032" y="0"/>
            <a:ext cx="180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 vert="horz" lIns="0" tIns="36000" rIns="36000" bIns="3600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accent4"/>
                </a:solidFill>
              </a:defRPr>
            </a:lvl1pPr>
          </a:lstStyle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  <p:pic>
        <p:nvPicPr>
          <p:cNvPr id="11" name="Picture 10" descr="a1qa_2.em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49067" y="290788"/>
            <a:ext cx="1155027" cy="3184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168" y="6586560"/>
            <a:ext cx="1304934" cy="325440"/>
          </a:xfrm>
          <a:prstGeom prst="rect">
            <a:avLst/>
          </a:prstGeom>
          <a:solidFill>
            <a:schemeClr val="bg1"/>
          </a:solidFill>
        </p:spPr>
        <p:txBody>
          <a:bodyPr vert="horz" lIns="18000" tIns="36000" rIns="18000" bIns="3600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.rudenkov\Desktop\logo-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82" y="1278884"/>
            <a:ext cx="3971950" cy="15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3284984"/>
            <a:ext cx="8796243" cy="21602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sz="4400" b="1" dirty="0" smtClean="0">
                <a:latin typeface="Calibri" pitchFamily="34" charset="0"/>
              </a:rPr>
              <a:t> </a:t>
            </a:r>
            <a:endParaRPr lang="ru-RU" sz="3600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2636912"/>
            <a:ext cx="7776864" cy="33579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 algn="ctr">
              <a:buNone/>
            </a:pP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тестирования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900" indent="0" algn="ctr">
              <a:buNone/>
            </a:pPr>
            <a:r>
              <a:rPr lang="en-US" sz="4000" b="1" dirty="0" smtClean="0">
                <a:solidFill>
                  <a:srgbClr val="5758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Framework</a:t>
            </a:r>
            <a:endParaRPr lang="en-US" sz="3600" b="1" dirty="0">
              <a:solidFill>
                <a:srgbClr val="5758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Browser Factory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196752"/>
            <a:ext cx="7497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Класс выбора и инициализации экземпляра браузера. Имплементирует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Factory pattern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dirty="0" smtClean="0"/>
              <a:t>public static </a:t>
            </a:r>
            <a:r>
              <a:rPr lang="en-US" i="1" dirty="0" err="1" smtClean="0"/>
              <a:t>RemoteWebDriver</a:t>
            </a:r>
            <a:r>
              <a:rPr lang="en-US" b="1" dirty="0" smtClean="0"/>
              <a:t> </a:t>
            </a:r>
            <a:r>
              <a:rPr lang="en-US" b="1" dirty="0" err="1" smtClean="0"/>
              <a:t>setUp</a:t>
            </a:r>
            <a:r>
              <a:rPr lang="en-US" b="1" dirty="0" smtClean="0"/>
              <a:t>(</a:t>
            </a:r>
            <a:r>
              <a:rPr lang="en-US" dirty="0" smtClean="0"/>
              <a:t>final </a:t>
            </a:r>
            <a:r>
              <a:rPr lang="en-US" i="1" dirty="0" smtClean="0"/>
              <a:t>Browsers</a:t>
            </a:r>
            <a:r>
              <a:rPr lang="en-US" dirty="0" smtClean="0"/>
              <a:t> type</a:t>
            </a:r>
            <a:r>
              <a:rPr lang="en-US" b="1" dirty="0" smtClean="0"/>
              <a:t>){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/>
              <a:t>…</a:t>
            </a:r>
          </a:p>
          <a:p>
            <a:r>
              <a:rPr lang="en-US" b="1" dirty="0" smtClean="0"/>
              <a:t>case FIREFOX: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FirefoxProfile</a:t>
            </a:r>
            <a:r>
              <a:rPr lang="en-US" dirty="0" smtClean="0"/>
              <a:t> </a:t>
            </a:r>
            <a:r>
              <a:rPr lang="en-US" dirty="0" err="1" smtClean="0"/>
              <a:t>ffProfile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FirefoxProfile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      try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JavaScriptError.addExtension</a:t>
            </a:r>
            <a:r>
              <a:rPr lang="en-US" dirty="0" smtClean="0"/>
              <a:t>(</a:t>
            </a:r>
            <a:r>
              <a:rPr lang="en-US" dirty="0" err="1" smtClean="0"/>
              <a:t>ffProfile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} </a:t>
            </a:r>
            <a:r>
              <a:rPr lang="en-US" b="1" dirty="0" smtClean="0"/>
              <a:t>catch (</a:t>
            </a:r>
            <a:r>
              <a:rPr lang="en-US" b="1" dirty="0" err="1" smtClean="0"/>
              <a:t>IOException</a:t>
            </a:r>
            <a:r>
              <a:rPr lang="en-US" b="1" dirty="0" smtClean="0"/>
              <a:t> e) {</a:t>
            </a:r>
          </a:p>
          <a:p>
            <a:r>
              <a:rPr lang="en-US" dirty="0" smtClean="0"/>
              <a:t>             …</a:t>
            </a:r>
          </a:p>
          <a:p>
            <a:r>
              <a:rPr lang="en-US" dirty="0" smtClean="0"/>
              <a:t>             </a:t>
            </a:r>
            <a:r>
              <a:rPr lang="ru-RU" dirty="0" smtClean="0"/>
              <a:t>}</a:t>
            </a:r>
          </a:p>
          <a:p>
            <a:r>
              <a:rPr lang="en-US" dirty="0" smtClean="0"/>
              <a:t>      driver = </a:t>
            </a:r>
            <a:r>
              <a:rPr lang="en-US" b="1" dirty="0" smtClean="0"/>
              <a:t>new </a:t>
            </a:r>
            <a:r>
              <a:rPr lang="en-US" b="1" dirty="0" err="1" smtClean="0"/>
              <a:t>FirefoxDriver</a:t>
            </a:r>
            <a:r>
              <a:rPr lang="en-US" dirty="0" smtClean="0"/>
              <a:t>(new </a:t>
            </a:r>
            <a:r>
              <a:rPr lang="en-US" dirty="0" err="1" smtClean="0"/>
              <a:t>FirefoxBinary</a:t>
            </a:r>
            <a:r>
              <a:rPr lang="en-US" dirty="0" smtClean="0"/>
              <a:t>(),</a:t>
            </a:r>
            <a:r>
              <a:rPr lang="en-US" dirty="0" err="1" smtClean="0"/>
              <a:t>ffProfile,capabilitiesProxy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      break;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}</a:t>
            </a:r>
          </a:p>
          <a:p>
            <a:r>
              <a:rPr lang="en-US" dirty="0" smtClean="0"/>
              <a:t>driver = </a:t>
            </a:r>
            <a:r>
              <a:rPr lang="en-US" b="1" dirty="0" smtClean="0"/>
              <a:t>new </a:t>
            </a:r>
            <a:r>
              <a:rPr lang="en-US" b="1" dirty="0" err="1" smtClean="0"/>
              <a:t>FirefoxDriver</a:t>
            </a:r>
            <a:r>
              <a:rPr lang="en-US" dirty="0" smtClean="0"/>
              <a:t>(</a:t>
            </a:r>
            <a:r>
              <a:rPr lang="en-US" dirty="0" err="1" smtClean="0"/>
              <a:t>capabilitiesProxy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Browser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97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Класс описывает взаимодействие с экземпляром браузера, расширяя возможности стандартного </a:t>
            </a:r>
            <a:r>
              <a:rPr lang="en-US" b="1" dirty="0" err="1" smtClean="0">
                <a:latin typeface="Trebuchet MS" pitchFamily="34" charset="0"/>
              </a:rPr>
              <a:t>Webdriver</a:t>
            </a:r>
            <a:endParaRPr lang="en-US" b="1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static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Browser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getInstance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private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static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initProperties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err="1" smtClean="0">
                <a:solidFill>
                  <a:srgbClr val="595959"/>
                </a:solidFill>
                <a:latin typeface="Trebuchet MS" pitchFamily="34" charset="0"/>
              </a:rPr>
              <a:t>RemoteWebDriver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getDriver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navigate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url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waitForPageToLoad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refresh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 void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selectNewWindow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public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b="1" i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exit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Logger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Класс применяется для реализации расширенного логирования. Имплементирует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Singleton pattern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synchronized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Logger </a:t>
            </a:r>
            <a:r>
              <a:rPr lang="en-US" b="1" i="1" dirty="0" err="1" smtClean="0">
                <a:solidFill>
                  <a:srgbClr val="595959"/>
                </a:solidFill>
                <a:latin typeface="Trebuchet MS" pitchFamily="34" charset="0"/>
              </a:rPr>
              <a:t>getInstance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logTestName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testName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step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step)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info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message)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warn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message)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error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message)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fatal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String message)</a:t>
            </a: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696744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Common Functions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Класс предоставляет набор статических функций общего назначения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regexGetMatch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text,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regex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getCurrentDate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pattern)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getTimestam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p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formatDate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,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pattern)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increaseDateByXDays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date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, final </a:t>
            </a:r>
            <a:r>
              <a:rPr lang="en-US" i="1" dirty="0" err="1" smtClean="0">
                <a:solidFill>
                  <a:srgbClr val="595959"/>
                </a:solidFill>
                <a:latin typeface="Trebuchet MS" pitchFamily="34" charset="0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days)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escapeMetaCharacters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text)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centerMouse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static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awayMouse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</a:t>
            </a:r>
            <a:r>
              <a:rPr lang="en-US" altLang="ru-RU" sz="2800" b="1" dirty="0" err="1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Utils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Пакет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Utils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содержит набор вспомогательных классов: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class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DataBaseUtils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rgbClr val="595959"/>
                </a:solidFill>
                <a:latin typeface="Trebuchet MS" pitchFamily="34" charset="0"/>
              </a:rPr>
              <a:t>Описывает взаимодействие с базами данных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class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HttpUtils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rgbClr val="595959"/>
                </a:solidFill>
                <a:latin typeface="Trebuchet MS" pitchFamily="34" charset="0"/>
              </a:rPr>
              <a:t>Описывает работу с 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HTTP </a:t>
            </a:r>
            <a:r>
              <a:rPr lang="ru-RU" dirty="0" smtClean="0">
                <a:solidFill>
                  <a:srgbClr val="595959"/>
                </a:solidFill>
                <a:latin typeface="Trebuchet MS" pitchFamily="34" charset="0"/>
              </a:rPr>
              <a:t>запросами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class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ImageMagicUtil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rgbClr val="595959"/>
                </a:solidFill>
                <a:latin typeface="Trebuchet MS" pitchFamily="34" charset="0"/>
              </a:rPr>
              <a:t>Описывает работы с графическими изображениями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class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MailUtils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rgbClr val="595959"/>
                </a:solidFill>
                <a:latin typeface="Trebuchet MS" pitchFamily="34" charset="0"/>
              </a:rPr>
              <a:t>Описывает взаимодействие с почтовыми серверами</a:t>
            </a:r>
            <a:endParaRPr lang="en-US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Base Element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Абстрактный класс, описывающий базовые действия с элементом интерфейса приложения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err="1" smtClean="0">
                <a:solidFill>
                  <a:srgbClr val="595959"/>
                </a:solidFill>
                <a:latin typeface="Trebuchet MS" pitchFamily="34" charset="0"/>
              </a:rPr>
              <a:t>RemoteWebElement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getElement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err="1" smtClean="0">
                <a:solidFill>
                  <a:srgbClr val="595959"/>
                </a:solidFill>
                <a:latin typeface="Trebuchet MS" pitchFamily="34" charset="0"/>
              </a:rPr>
              <a:t>boolean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isEnabled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By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getLocator()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getName()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waitForIsElementPresent()  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sendKeys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(Keys key)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clickViaAction()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clickExt()</a:t>
            </a:r>
            <a:endParaRPr lang="ru-RU" b="1" dirty="0" err="1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doubleClick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Base Form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Абстрактный класс, описывающий базовый методы работы с формами интерфейса приложения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r>
              <a:rPr lang="ru-RU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dirty="0" err="1" smtClean="0"/>
              <a:t>Contructor</a:t>
            </a:r>
            <a:endParaRPr lang="en-US" dirty="0" smtClean="0"/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dirty="0" smtClean="0"/>
              <a:t>locator </a:t>
            </a:r>
            <a:r>
              <a:rPr lang="en-US" b="1" dirty="0" err="1" smtClean="0"/>
              <a:t>Locator</a:t>
            </a:r>
            <a:endParaRPr lang="en-US" b="1" dirty="0" smtClean="0"/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dirty="0" err="1" smtClean="0"/>
              <a:t>formTitle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</a:p>
          <a:p>
            <a:r>
              <a:rPr lang="ru-RU" dirty="0" smtClean="0"/>
              <a:t> */</a:t>
            </a:r>
          </a:p>
          <a:p>
            <a:r>
              <a:rPr lang="en-US" dirty="0" smtClean="0"/>
              <a:t>protected</a:t>
            </a:r>
            <a:r>
              <a:rPr lang="en-US" b="1" dirty="0" smtClean="0"/>
              <a:t> </a:t>
            </a:r>
            <a:r>
              <a:rPr lang="en-US" b="1" dirty="0" err="1" smtClean="0"/>
              <a:t>BaseForm</a:t>
            </a:r>
            <a:r>
              <a:rPr lang="en-US" dirty="0" smtClean="0"/>
              <a:t>(final By </a:t>
            </a:r>
            <a:r>
              <a:rPr lang="en-US" b="1" dirty="0" smtClean="0"/>
              <a:t>locator</a:t>
            </a:r>
            <a:r>
              <a:rPr lang="en-US" dirty="0" smtClean="0"/>
              <a:t>, final String </a:t>
            </a:r>
            <a:r>
              <a:rPr lang="en-US" b="1" dirty="0" err="1" smtClean="0"/>
              <a:t>formTitle</a:t>
            </a:r>
            <a:r>
              <a:rPr lang="en-US" dirty="0" smtClean="0"/>
              <a:t>) </a:t>
            </a:r>
            <a:r>
              <a:rPr lang="en-US" b="1" dirty="0" smtClean="0"/>
              <a:t>{</a:t>
            </a:r>
          </a:p>
          <a:p>
            <a:r>
              <a:rPr lang="en-US" dirty="0" smtClean="0"/>
              <a:t>init(locator, </a:t>
            </a:r>
            <a:r>
              <a:rPr lang="en-US" dirty="0" err="1" smtClean="0"/>
              <a:t>formTitle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assertIsOpen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}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Base Test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Абстрактный базовый класс теста, от которого наследуются все тесты. Класс содержит методы для старта и окончания теста.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dirty="0" smtClean="0"/>
              <a:t>public</a:t>
            </a:r>
            <a:r>
              <a:rPr lang="en-US" b="1" dirty="0" smtClean="0"/>
              <a:t> </a:t>
            </a:r>
            <a:r>
              <a:rPr lang="en-US" dirty="0" smtClean="0"/>
              <a:t>abstract</a:t>
            </a:r>
            <a:r>
              <a:rPr lang="en-US" b="1" dirty="0" smtClean="0"/>
              <a:t> </a:t>
            </a:r>
            <a:r>
              <a:rPr lang="en-US" i="1" dirty="0" smtClean="0"/>
              <a:t>void</a:t>
            </a:r>
            <a:r>
              <a:rPr lang="en-US" b="1" dirty="0" smtClean="0"/>
              <a:t> </a:t>
            </a:r>
            <a:r>
              <a:rPr lang="en-US" b="1" dirty="0" err="1" smtClean="0"/>
              <a:t>runTest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r>
              <a:rPr lang="en-US" dirty="0" smtClean="0"/>
              <a:t>@Test</a:t>
            </a:r>
          </a:p>
          <a:p>
            <a:r>
              <a:rPr lang="en-US" dirty="0" smtClean="0"/>
              <a:t>public void </a:t>
            </a:r>
            <a:r>
              <a:rPr lang="en-US" b="1" dirty="0" err="1" smtClean="0"/>
              <a:t>xTest</a:t>
            </a:r>
            <a:r>
              <a:rPr lang="en-US" b="1" dirty="0" smtClean="0"/>
              <a:t>() </a:t>
            </a:r>
            <a:r>
              <a:rPr lang="en-US" dirty="0" smtClean="0"/>
              <a:t>throws</a:t>
            </a:r>
            <a:r>
              <a:rPr lang="en-US" b="1" dirty="0" smtClean="0"/>
              <a:t>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endParaRPr lang="ru-RU" b="1" dirty="0" smtClean="0"/>
          </a:p>
          <a:p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BaseTestParam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BaseTestDataDriven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768752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Использование фреймворка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225689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public class </a:t>
            </a:r>
            <a:r>
              <a:rPr lang="en-US" sz="2000" b="1" dirty="0" err="1" smtClean="0"/>
              <a:t>LoginTest</a:t>
            </a:r>
            <a:r>
              <a:rPr lang="en-US" sz="2000" b="1" dirty="0" smtClean="0"/>
              <a:t> extends </a:t>
            </a:r>
            <a:r>
              <a:rPr lang="en-US" sz="2000" b="1" dirty="0" err="1" smtClean="0"/>
              <a:t>ProductiveBaseTest</a:t>
            </a:r>
            <a:r>
              <a:rPr lang="en-US" sz="2000" b="1" dirty="0" smtClean="0"/>
              <a:t> {</a:t>
            </a:r>
          </a:p>
          <a:p>
            <a:endParaRPr lang="ru-RU" sz="2000" dirty="0" smtClean="0"/>
          </a:p>
          <a:p>
            <a:r>
              <a:rPr lang="en-US" sz="2000" dirty="0" smtClean="0"/>
              <a:t>private </a:t>
            </a:r>
            <a:r>
              <a:rPr lang="en-US" sz="2000" dirty="0" err="1" smtClean="0"/>
              <a:t>UsersController</a:t>
            </a:r>
            <a:r>
              <a:rPr lang="en-US" sz="2000" dirty="0" smtClean="0"/>
              <a:t> users = </a:t>
            </a:r>
            <a:r>
              <a:rPr lang="en-US" sz="2000" dirty="0" err="1" smtClean="0"/>
              <a:t>UsersController.</a:t>
            </a:r>
            <a:r>
              <a:rPr lang="en-US" sz="2000" i="1" dirty="0" err="1" smtClean="0"/>
              <a:t>getInstance</a:t>
            </a:r>
            <a:r>
              <a:rPr lang="en-US" sz="2000" i="1" dirty="0" smtClean="0"/>
              <a:t>();</a:t>
            </a:r>
          </a:p>
          <a:p>
            <a:endParaRPr lang="ru-RU" sz="2000" dirty="0" smtClean="0"/>
          </a:p>
          <a:p>
            <a:r>
              <a:rPr lang="en-US" sz="2000" b="1" dirty="0" smtClean="0"/>
              <a:t>public void </a:t>
            </a:r>
            <a:r>
              <a:rPr lang="en-US" sz="2000" b="1" dirty="0" err="1" smtClean="0"/>
              <a:t>runTest</a:t>
            </a:r>
            <a:r>
              <a:rPr lang="en-US" sz="2000" b="1" dirty="0" smtClean="0"/>
              <a:t>() </a:t>
            </a:r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LoginForm</a:t>
            </a:r>
            <a:r>
              <a:rPr lang="en-US" sz="2000" dirty="0" smtClean="0"/>
              <a:t> </a:t>
            </a:r>
            <a:r>
              <a:rPr lang="en-US" sz="2000" dirty="0" err="1" smtClean="0"/>
              <a:t>loginForm</a:t>
            </a:r>
            <a:r>
              <a:rPr lang="en-US" sz="2000" dirty="0" smtClean="0"/>
              <a:t> = </a:t>
            </a:r>
            <a:r>
              <a:rPr lang="en-US" sz="2000" b="1" dirty="0" smtClean="0"/>
              <a:t>new </a:t>
            </a:r>
            <a:r>
              <a:rPr lang="en-US" sz="2000" b="1" dirty="0" err="1" smtClean="0"/>
              <a:t>LoginForm</a:t>
            </a:r>
            <a:r>
              <a:rPr lang="en-US" sz="2000" b="1" dirty="0" smtClean="0"/>
              <a:t>();</a:t>
            </a:r>
          </a:p>
          <a:p>
            <a:r>
              <a:rPr lang="en-US" sz="2000" dirty="0" smtClean="0"/>
              <a:t>User admin = </a:t>
            </a:r>
            <a:r>
              <a:rPr lang="en-US" sz="2000" dirty="0" err="1" smtClean="0"/>
              <a:t>users.getUserByIndex</a:t>
            </a:r>
            <a:r>
              <a:rPr lang="en-US" sz="2000" dirty="0" smtClean="0"/>
              <a:t>(</a:t>
            </a:r>
            <a:r>
              <a:rPr lang="en-US" sz="2000" dirty="0" err="1" smtClean="0"/>
              <a:t>UserType.</a:t>
            </a:r>
            <a:r>
              <a:rPr lang="en-US" sz="2000" i="1" dirty="0" err="1" smtClean="0"/>
              <a:t>ADMIN</a:t>
            </a:r>
            <a:r>
              <a:rPr lang="en-US" sz="2000" i="1" dirty="0" smtClean="0"/>
              <a:t>, 2);</a:t>
            </a:r>
          </a:p>
          <a:p>
            <a:endParaRPr lang="ru-RU" sz="2000" dirty="0" smtClean="0"/>
          </a:p>
          <a:p>
            <a:r>
              <a:rPr lang="en-US" sz="2000" dirty="0" err="1" smtClean="0"/>
              <a:t>LogStep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WelcomeForm</a:t>
            </a:r>
            <a:r>
              <a:rPr lang="en-US" sz="2000" dirty="0" smtClean="0"/>
              <a:t> </a:t>
            </a:r>
            <a:r>
              <a:rPr lang="en-US" sz="2000" dirty="0" err="1" smtClean="0"/>
              <a:t>welcomeForm</a:t>
            </a:r>
            <a:r>
              <a:rPr lang="en-US" sz="2000" dirty="0" smtClean="0"/>
              <a:t> = </a:t>
            </a:r>
            <a:r>
              <a:rPr lang="en-US" sz="2000" dirty="0" err="1" smtClean="0"/>
              <a:t>loginForm.</a:t>
            </a:r>
            <a:r>
              <a:rPr lang="en-US" sz="2000" b="1" dirty="0" err="1" smtClean="0"/>
              <a:t>loginNewAccount</a:t>
            </a:r>
            <a:r>
              <a:rPr lang="en-US" sz="2000" dirty="0" smtClean="0"/>
              <a:t>(</a:t>
            </a:r>
            <a:r>
              <a:rPr lang="en-US" sz="2000" dirty="0" err="1" smtClean="0"/>
              <a:t>admin.getLogin</a:t>
            </a:r>
            <a:r>
              <a:rPr lang="en-US" sz="2000" dirty="0" smtClean="0"/>
              <a:t>(), </a:t>
            </a:r>
            <a:r>
              <a:rPr lang="en-US" sz="2000" dirty="0" err="1" smtClean="0"/>
              <a:t>admin.getPassword</a:t>
            </a:r>
            <a:r>
              <a:rPr lang="en-US" sz="2000" dirty="0" smtClean="0"/>
              <a:t>());</a:t>
            </a:r>
          </a:p>
          <a:p>
            <a:endParaRPr lang="ru-RU" sz="2000" dirty="0" smtClean="0"/>
          </a:p>
          <a:p>
            <a:r>
              <a:rPr lang="en-US" sz="2000" dirty="0" err="1" smtClean="0"/>
              <a:t>LogStep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welcomeForm.</a:t>
            </a:r>
            <a:r>
              <a:rPr lang="en-US" sz="2000" b="1" dirty="0" err="1" smtClean="0"/>
              <a:t>assertIsOpened</a:t>
            </a:r>
            <a:r>
              <a:rPr lang="en-US" sz="2000" b="1" dirty="0" smtClean="0"/>
              <a:t>()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}</a:t>
            </a:r>
            <a:endParaRPr lang="ru-RU" sz="2000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768752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Использование фреймворка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225689"/>
            <a:ext cx="7344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public class </a:t>
            </a:r>
            <a:r>
              <a:rPr lang="en-US" sz="2000" b="1" dirty="0" err="1" smtClean="0"/>
              <a:t>LoginForm</a:t>
            </a:r>
            <a:r>
              <a:rPr lang="en-US" sz="2000" b="1" dirty="0" smtClean="0"/>
              <a:t> extends </a:t>
            </a:r>
            <a:r>
              <a:rPr lang="en-US" sz="2000" b="1" dirty="0" err="1" smtClean="0"/>
              <a:t>BaseForm</a:t>
            </a:r>
            <a:r>
              <a:rPr lang="en-US" sz="2000" b="1" dirty="0" smtClean="0"/>
              <a:t> {</a:t>
            </a:r>
          </a:p>
          <a:p>
            <a:endParaRPr lang="ru-RU" sz="2000" dirty="0" smtClean="0"/>
          </a:p>
          <a:p>
            <a:r>
              <a:rPr lang="en-US" sz="2000" dirty="0" smtClean="0"/>
              <a:t>private final </a:t>
            </a:r>
            <a:r>
              <a:rPr lang="en-US" sz="2000" b="1" dirty="0" err="1" smtClean="0"/>
              <a:t>TextBox</a:t>
            </a:r>
            <a:r>
              <a:rPr lang="en-US" sz="2000" b="1" dirty="0" smtClean="0"/>
              <a:t> </a:t>
            </a:r>
            <a:r>
              <a:rPr lang="en-US" sz="2000" dirty="0" err="1" smtClean="0"/>
              <a:t>txbLogin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TextBox</a:t>
            </a:r>
            <a:r>
              <a:rPr lang="en-US" sz="2000" dirty="0" smtClean="0"/>
              <a:t>(By.</a:t>
            </a:r>
            <a:r>
              <a:rPr lang="en-US" sz="2000" i="1" dirty="0" smtClean="0"/>
              <a:t>id("</a:t>
            </a:r>
            <a:r>
              <a:rPr lang="en-US" sz="2000" i="1" dirty="0" err="1" smtClean="0"/>
              <a:t>inputUsername</a:t>
            </a:r>
            <a:r>
              <a:rPr lang="en-US" sz="2000" i="1" dirty="0" smtClean="0"/>
              <a:t>"), "Username");</a:t>
            </a:r>
          </a:p>
          <a:p>
            <a:r>
              <a:rPr lang="en-US" sz="2000" dirty="0" smtClean="0"/>
              <a:t>private final </a:t>
            </a:r>
            <a:r>
              <a:rPr lang="en-US" sz="2000" b="1" dirty="0" err="1" smtClean="0"/>
              <a:t>TextBox</a:t>
            </a:r>
            <a:r>
              <a:rPr lang="en-US" sz="2000" b="1" dirty="0" smtClean="0"/>
              <a:t> </a:t>
            </a:r>
            <a:r>
              <a:rPr lang="en-US" sz="2000" dirty="0" err="1" smtClean="0"/>
              <a:t>txbPassword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TextBox</a:t>
            </a:r>
            <a:r>
              <a:rPr lang="en-US" sz="2000" dirty="0" smtClean="0"/>
              <a:t>(By.id("</a:t>
            </a:r>
            <a:r>
              <a:rPr lang="en-US" sz="2000" i="1" dirty="0" err="1" smtClean="0"/>
              <a:t>inputPassword</a:t>
            </a:r>
            <a:r>
              <a:rPr lang="en-US" sz="2000" dirty="0" smtClean="0"/>
              <a:t>"), "Password");</a:t>
            </a:r>
          </a:p>
          <a:p>
            <a:r>
              <a:rPr lang="en-US" sz="2000" dirty="0" smtClean="0"/>
              <a:t>…</a:t>
            </a:r>
            <a:endParaRPr lang="ru-RU" sz="2000" dirty="0" smtClean="0"/>
          </a:p>
          <a:p>
            <a:r>
              <a:rPr lang="ru-RU" sz="2000" dirty="0" smtClean="0"/>
              <a:t>/**</a:t>
            </a:r>
          </a:p>
          <a:p>
            <a:r>
              <a:rPr lang="en-US" sz="2000" dirty="0" smtClean="0"/>
              <a:t> * Constructor by default</a:t>
            </a:r>
          </a:p>
          <a:p>
            <a:r>
              <a:rPr lang="ru-RU" sz="2000" dirty="0" smtClean="0"/>
              <a:t> */</a:t>
            </a:r>
          </a:p>
          <a:p>
            <a:r>
              <a:rPr lang="en-US" sz="2000" dirty="0" smtClean="0"/>
              <a:t>public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LoginForm</a:t>
            </a:r>
            <a:r>
              <a:rPr lang="en-US" sz="2000" b="1" dirty="0" smtClean="0"/>
              <a:t>() </a:t>
            </a:r>
            <a:r>
              <a:rPr lang="en-US" sz="2000" dirty="0" smtClean="0"/>
              <a:t>{</a:t>
            </a:r>
          </a:p>
          <a:p>
            <a:r>
              <a:rPr lang="en-US" sz="2000" b="1" dirty="0" smtClean="0"/>
              <a:t>super</a:t>
            </a:r>
            <a:r>
              <a:rPr lang="en-US" sz="2000" dirty="0" smtClean="0"/>
              <a:t>(By.</a:t>
            </a:r>
            <a:r>
              <a:rPr lang="en-US" sz="2000" i="1" dirty="0" smtClean="0"/>
              <a:t>id("</a:t>
            </a:r>
            <a:r>
              <a:rPr lang="en-US" sz="2000" i="1" dirty="0" err="1" smtClean="0"/>
              <a:t>inputUsername</a:t>
            </a:r>
            <a:r>
              <a:rPr lang="en-US" sz="2000" i="1" dirty="0" smtClean="0"/>
              <a:t>"), "Login Page");</a:t>
            </a:r>
          </a:p>
          <a:p>
            <a:r>
              <a:rPr lang="ru-RU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…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265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42" y="323601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План лекции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97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Принципы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построения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Необходимость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Структура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lvl="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Описание основных классов, которые должны присутствовать в любом фреймворке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Использование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фреймворка</a:t>
            </a:r>
            <a:endParaRPr lang="ru-RU" sz="2000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768752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Использование фреймворка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411029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/**</a:t>
            </a:r>
          </a:p>
          <a:p>
            <a:r>
              <a:rPr lang="en-US" sz="2000" dirty="0" smtClean="0"/>
              <a:t> * Performs login action for new accounts</a:t>
            </a:r>
          </a:p>
          <a:p>
            <a:r>
              <a:rPr lang="en-US" sz="2000" dirty="0" smtClean="0"/>
              <a:t> *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 </a:t>
            </a:r>
            <a:r>
              <a:rPr lang="en-US" sz="2000" i="1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 err="1" smtClean="0"/>
              <a:t>User</a:t>
            </a:r>
            <a:r>
              <a:rPr lang="en-US" sz="2000" dirty="0" smtClean="0"/>
              <a:t> Login</a:t>
            </a:r>
          </a:p>
          <a:p>
            <a:r>
              <a:rPr lang="en-US" sz="2000" dirty="0" smtClean="0"/>
              <a:t> *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pwd</a:t>
            </a:r>
            <a:r>
              <a:rPr lang="en-US" sz="2000" dirty="0" smtClean="0"/>
              <a:t> User Password</a:t>
            </a:r>
          </a:p>
          <a:p>
            <a:r>
              <a:rPr lang="en-US" sz="2000" dirty="0" smtClean="0"/>
              <a:t> * </a:t>
            </a:r>
            <a:r>
              <a:rPr lang="en-US" sz="2000" b="1" dirty="0" smtClean="0"/>
              <a:t>@return </a:t>
            </a:r>
            <a:r>
              <a:rPr lang="en-US" sz="2000" i="1" dirty="0" smtClean="0"/>
              <a:t>Welcome Form</a:t>
            </a:r>
          </a:p>
          <a:p>
            <a:r>
              <a:rPr lang="ru-RU" sz="2000" dirty="0" smtClean="0"/>
              <a:t> */</a:t>
            </a:r>
          </a:p>
          <a:p>
            <a:r>
              <a:rPr lang="en-US" sz="2000" dirty="0" smtClean="0"/>
              <a:t>public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WelcomeForm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loginNewAccount</a:t>
            </a:r>
            <a:r>
              <a:rPr lang="en-US" sz="2000" dirty="0" smtClean="0"/>
              <a:t>(final String user, final String </a:t>
            </a:r>
            <a:r>
              <a:rPr lang="en-US" sz="2000" dirty="0" err="1" smtClean="0"/>
              <a:t>pwd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doLogin</a:t>
            </a:r>
            <a:r>
              <a:rPr lang="en-US" sz="2000" dirty="0" smtClean="0"/>
              <a:t>(user, </a:t>
            </a:r>
            <a:r>
              <a:rPr lang="en-US" sz="2000" dirty="0" err="1" smtClean="0"/>
              <a:t>pwd</a:t>
            </a:r>
            <a:r>
              <a:rPr lang="en-US" sz="2000" dirty="0" smtClean="0"/>
              <a:t>);</a:t>
            </a:r>
          </a:p>
          <a:p>
            <a:r>
              <a:rPr lang="en-US" sz="2000" b="1" dirty="0" smtClean="0"/>
              <a:t>      return </a:t>
            </a:r>
            <a:r>
              <a:rPr lang="en-US" sz="2000" dirty="0" smtClean="0"/>
              <a:t>new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WelcomeForm</a:t>
            </a:r>
            <a:r>
              <a:rPr lang="en-US" sz="2000" i="1" dirty="0" smtClean="0"/>
              <a:t>();</a:t>
            </a:r>
          </a:p>
          <a:p>
            <a:r>
              <a:rPr lang="ru-RU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public </a:t>
            </a:r>
            <a:r>
              <a:rPr lang="en-US" sz="2000" i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doLogin</a:t>
            </a:r>
            <a:r>
              <a:rPr lang="en-US" sz="2000" dirty="0" smtClean="0"/>
              <a:t>(final String user, final String </a:t>
            </a:r>
            <a:r>
              <a:rPr lang="en-US" sz="2000" dirty="0" err="1" smtClean="0"/>
              <a:t>pwd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txbLogin.setText</a:t>
            </a:r>
            <a:r>
              <a:rPr lang="en-US" sz="2000" dirty="0" smtClean="0"/>
              <a:t>(user);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txbPassword.setText</a:t>
            </a:r>
            <a:r>
              <a:rPr lang="en-US" sz="2000" dirty="0" smtClean="0"/>
              <a:t>(</a:t>
            </a:r>
            <a:r>
              <a:rPr lang="en-US" sz="2000" dirty="0" err="1" smtClean="0"/>
              <a:t>pwd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btnLogin.clickAndWait</a:t>
            </a:r>
            <a:r>
              <a:rPr lang="en-US" sz="2000" dirty="0" smtClean="0"/>
              <a:t>();</a:t>
            </a:r>
            <a:endParaRPr lang="ru-RU" sz="2000" dirty="0" smtClean="0"/>
          </a:p>
          <a:p>
            <a:r>
              <a:rPr lang="ru-RU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5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.rudenkov\Desktop\logo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44" y="1484784"/>
            <a:ext cx="1348828" cy="5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>
              <a:buFont typeface="Wingdings" pitchFamily="2" charset="2"/>
              <a:buNone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09174" y="3645024"/>
            <a:ext cx="34252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2900" indent="0" algn="ctr">
              <a:buNone/>
            </a:pPr>
            <a:r>
              <a:rPr lang="en-US" sz="2800" dirty="0" smtClean="0">
                <a:solidFill>
                  <a:srgbClr val="575866"/>
                </a:solidFill>
              </a:rPr>
              <a:t>Contact us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62900" indent="0" algn="ctr">
              <a:buNone/>
            </a:pPr>
            <a:r>
              <a:rPr lang="en-US" dirty="0" smtClean="0">
                <a:solidFill>
                  <a:srgbClr val="575866"/>
                </a:solidFill>
              </a:rPr>
              <a:t>5910 </a:t>
            </a:r>
            <a:r>
              <a:rPr lang="en-US" dirty="0" err="1" smtClean="0">
                <a:solidFill>
                  <a:srgbClr val="575866"/>
                </a:solidFill>
              </a:rPr>
              <a:t>Countryard</a:t>
            </a:r>
            <a:r>
              <a:rPr lang="en-US" dirty="0" smtClean="0">
                <a:solidFill>
                  <a:srgbClr val="575866"/>
                </a:solidFill>
              </a:rPr>
              <a:t> Drive, Ste. 170 </a:t>
            </a:r>
          </a:p>
          <a:p>
            <a:pPr marL="162900" indent="0" algn="ctr">
              <a:buNone/>
            </a:pPr>
            <a:r>
              <a:rPr lang="en-US" dirty="0" smtClean="0">
                <a:solidFill>
                  <a:srgbClr val="575866"/>
                </a:solidFill>
              </a:rPr>
              <a:t>Austin, TX 78731</a:t>
            </a:r>
          </a:p>
          <a:p>
            <a:pPr marL="162900" indent="0" algn="ctr">
              <a:buNone/>
            </a:pPr>
            <a:endParaRPr lang="en-US" dirty="0">
              <a:solidFill>
                <a:srgbClr val="575866"/>
              </a:solidFill>
            </a:endParaRPr>
          </a:p>
          <a:p>
            <a:pPr marL="162900" indent="0"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info@a1qa.ru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162900" indent="0"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www.a1qa.ru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162900" indent="0" algn="ctr">
              <a:buNone/>
            </a:pPr>
            <a:endParaRPr lang="en-US" dirty="0">
              <a:solidFill>
                <a:srgbClr val="575866"/>
              </a:solidFill>
            </a:endParaRPr>
          </a:p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-10004" y="6583900"/>
            <a:ext cx="9181970" cy="23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532560"/>
            <a:ext cx="1304934" cy="325440"/>
          </a:xfrm>
        </p:spPr>
        <p:txBody>
          <a:bodyPr/>
          <a:lstStyle/>
          <a:p>
            <a:r>
              <a:rPr lang="en-US" dirty="0" smtClean="0">
                <a:solidFill>
                  <a:srgbClr val="575866"/>
                </a:solidFill>
              </a:rPr>
              <a:t>www.a1qa.ru</a:t>
            </a:r>
            <a:endParaRPr lang="en-US" dirty="0">
              <a:solidFill>
                <a:srgbClr val="5758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709" y="2341329"/>
            <a:ext cx="292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575866"/>
                </a:solidFill>
              </a:rPr>
              <a:t>Спасибо</a:t>
            </a:r>
            <a:endParaRPr lang="ru-RU" sz="6000" dirty="0">
              <a:solidFill>
                <a:srgbClr val="5758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SMART Framework: </a:t>
            </a:r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концепции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97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Фреймворк – это такая организация проекта, которая позволяет упростить разработку, поддержку и модификацию программного кода.</a:t>
            </a:r>
            <a:endParaRPr lang="en-US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Page Object Pattern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Конфигурируемость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Независимость и стабильность тестов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Data-driven Testing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en-US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ru-RU" sz="2000" b="1" dirty="0" err="1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SMART Framework</a:t>
            </a:r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: технологии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974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Java (1.6)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Maven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TestNG</a:t>
            </a:r>
            <a:endParaRPr lang="en-US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595959"/>
                </a:solidFill>
                <a:latin typeface="Trebuchet MS" pitchFamily="34" charset="0"/>
              </a:rPr>
              <a:t>ReportNG</a:t>
            </a:r>
            <a:endParaRPr lang="en-US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ru-RU" sz="2000" b="1" dirty="0" err="1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Преимущества 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SMART Framework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97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Гибкая конфигурация параметров фреймворка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Поддержка популярных браузеров (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IE, FF, Chrome, Opera, Safari</a:t>
            </a: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Простая адаптация для большинства веб-приложений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Поддержка взаимодействия с БД и почтовыми серверами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Интегрируемость с 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CI </a:t>
            </a: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sz="2000" b="1" dirty="0" smtClean="0">
                <a:solidFill>
                  <a:srgbClr val="595959"/>
                </a:solidFill>
                <a:latin typeface="Trebuchet MS" pitchFamily="34" charset="0"/>
              </a:rPr>
              <a:t>Jenkins, Bamboo</a:t>
            </a: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2000" b="1" dirty="0" smtClean="0">
                <a:solidFill>
                  <a:srgbClr val="595959"/>
                </a:solidFill>
                <a:latin typeface="Trebuchet MS" pitchFamily="34" charset="0"/>
              </a:rPr>
              <a:t>Удобный и простой формат отчетности</a:t>
            </a:r>
            <a:endParaRPr lang="en-US" sz="2000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ru-RU" sz="2000" b="1" dirty="0" err="1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Код теста без фреймворка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30481"/>
            <a:ext cx="7497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IWebDriver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driver = </a:t>
            </a:r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</a:rPr>
              <a:t>new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FirefoxDriver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driver.navigate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().to("</a:t>
            </a:r>
            <a:r>
              <a:rPr lang="en-US" b="1" dirty="0" smtClean="0">
                <a:latin typeface="Trebuchet MS" pitchFamily="34" charset="0"/>
              </a:rPr>
              <a:t>http://www.google.com/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");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IWebElement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query =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driver.findElement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By.Name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("</a:t>
            </a:r>
            <a:r>
              <a:rPr lang="en-US" b="1" dirty="0" smtClean="0">
                <a:latin typeface="Trebuchet MS" pitchFamily="34" charset="0"/>
              </a:rPr>
              <a:t>q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"));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query.sendKeys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("</a:t>
            </a:r>
            <a:r>
              <a:rPr lang="en-US" b="1" dirty="0" smtClean="0">
                <a:latin typeface="Trebuchet MS" pitchFamily="34" charset="0"/>
              </a:rPr>
              <a:t>Cheese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");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query.submit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WebDriverWait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wait = </a:t>
            </a:r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</a:rPr>
              <a:t>new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WebDriverWait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(driver,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TimeSpan.FromSeconds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smtClean="0">
                <a:latin typeface="Trebuchet MS" pitchFamily="34" charset="0"/>
              </a:rPr>
              <a:t>10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));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wait.until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((d) =&gt; { return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d.title.toLower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().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startsWith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("</a:t>
            </a:r>
            <a:r>
              <a:rPr lang="en-US" b="1" dirty="0" smtClean="0">
                <a:latin typeface="Trebuchet MS" pitchFamily="34" charset="0"/>
              </a:rPr>
              <a:t>cheese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"); }); 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System.console.writeLine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("</a:t>
            </a:r>
            <a:r>
              <a:rPr lang="en-US" b="1" dirty="0" smtClean="0">
                <a:latin typeface="Trebuchet MS" pitchFamily="34" charset="0"/>
              </a:rPr>
              <a:t>Page title is: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" +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driver.title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);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driver.quit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Код теста с фреймворком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4974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logStep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GooglePage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search = </a:t>
            </a:r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</a:rPr>
              <a:t>new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GooglePage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	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 search. </a:t>
            </a:r>
            <a:r>
              <a:rPr lang="en-US" b="1" dirty="0" err="1">
                <a:solidFill>
                  <a:srgbClr val="595959"/>
                </a:solidFill>
                <a:latin typeface="Trebuchet MS" pitchFamily="34" charset="0"/>
              </a:rPr>
              <a:t>SearchByText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err="1">
                <a:solidFill>
                  <a:srgbClr val="595959"/>
                </a:solidFill>
                <a:latin typeface="Trebuchet MS" pitchFamily="34" charset="0"/>
              </a:rPr>
              <a:t>searchText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);</a:t>
            </a:r>
            <a:endParaRPr lang="ru-RU" b="1" dirty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logStep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 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ResultsPage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results = </a:t>
            </a:r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</a:rPr>
              <a:t>new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ResultsPage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logStep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();</a:t>
            </a:r>
            <a:endParaRPr lang="ru-RU" b="1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6">
                  <a:lumMod val="50000"/>
                </a:schemeClr>
              </a:buClr>
            </a:pPr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	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results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. </a:t>
            </a:r>
            <a:r>
              <a:rPr lang="en-US" b="1" dirty="0" err="1">
                <a:solidFill>
                  <a:srgbClr val="595959"/>
                </a:solidFill>
                <a:latin typeface="Trebuchet MS" pitchFamily="34" charset="0"/>
              </a:rPr>
              <a:t>assertLinkIsPresent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b="1" dirty="0" err="1">
                <a:solidFill>
                  <a:srgbClr val="595959"/>
                </a:solidFill>
                <a:latin typeface="Trebuchet MS" pitchFamily="34" charset="0"/>
              </a:rPr>
              <a:t>searchText</a:t>
            </a:r>
            <a:r>
              <a:rPr lang="en-US" b="1" dirty="0">
                <a:solidFill>
                  <a:srgbClr val="595959"/>
                </a:solidFill>
                <a:latin typeface="Trebuchet MS" pitchFamily="34" charset="0"/>
              </a:rPr>
              <a:t>);</a:t>
            </a:r>
            <a:endParaRPr lang="en-US" b="1" dirty="0" smtClean="0">
              <a:solidFill>
                <a:srgbClr val="59595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Структура 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SMART Framework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AutoShape 170"/>
          <p:cNvSpPr>
            <a:spLocks noChangeArrowheads="1"/>
          </p:cNvSpPr>
          <p:nvPr/>
        </p:nvSpPr>
        <p:spPr bwMode="auto">
          <a:xfrm>
            <a:off x="5562179" y="1412776"/>
            <a:ext cx="1458093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Logger</a:t>
            </a:r>
          </a:p>
        </p:txBody>
      </p:sp>
      <p:sp>
        <p:nvSpPr>
          <p:cNvPr id="36" name="AutoShape 171"/>
          <p:cNvSpPr>
            <a:spLocks noChangeArrowheads="1"/>
          </p:cNvSpPr>
          <p:nvPr/>
        </p:nvSpPr>
        <p:spPr bwMode="auto">
          <a:xfrm>
            <a:off x="899592" y="2132856"/>
            <a:ext cx="1454026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Common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7" name="AutoShape 172"/>
          <p:cNvSpPr>
            <a:spLocks noChangeArrowheads="1"/>
          </p:cNvSpPr>
          <p:nvPr/>
        </p:nvSpPr>
        <p:spPr bwMode="auto">
          <a:xfrm>
            <a:off x="5580112" y="3501008"/>
            <a:ext cx="1440160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BaseForm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38" name="AutoShape 174"/>
          <p:cNvCxnSpPr>
            <a:cxnSpLocks noChangeShapeType="1"/>
          </p:cNvCxnSpPr>
          <p:nvPr/>
        </p:nvCxnSpPr>
        <p:spPr bwMode="auto">
          <a:xfrm>
            <a:off x="5148064" y="1700808"/>
            <a:ext cx="428625" cy="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AutoShape 175"/>
          <p:cNvCxnSpPr>
            <a:cxnSpLocks noChangeShapeType="1"/>
            <a:stCxn id="57" idx="3"/>
            <a:endCxn id="56" idx="1"/>
          </p:cNvCxnSpPr>
          <p:nvPr/>
        </p:nvCxnSpPr>
        <p:spPr bwMode="auto">
          <a:xfrm>
            <a:off x="2339752" y="1700808"/>
            <a:ext cx="576064" cy="1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77"/>
          <p:cNvCxnSpPr>
            <a:cxnSpLocks noChangeShapeType="1"/>
            <a:stCxn id="41" idx="0"/>
            <a:endCxn id="56" idx="2"/>
          </p:cNvCxnSpPr>
          <p:nvPr/>
        </p:nvCxnSpPr>
        <p:spPr bwMode="auto">
          <a:xfrm flipV="1">
            <a:off x="3923928" y="1988841"/>
            <a:ext cx="100757" cy="1080119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AutoShape 178"/>
          <p:cNvSpPr>
            <a:spLocks noChangeArrowheads="1"/>
          </p:cNvSpPr>
          <p:nvPr/>
        </p:nvSpPr>
        <p:spPr bwMode="auto">
          <a:xfrm>
            <a:off x="3059832" y="3068960"/>
            <a:ext cx="172819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BaseElement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2" name="AutoShape 179"/>
          <p:cNvSpPr>
            <a:spLocks noChangeArrowheads="1"/>
          </p:cNvSpPr>
          <p:nvPr/>
        </p:nvSpPr>
        <p:spPr bwMode="auto">
          <a:xfrm>
            <a:off x="899592" y="3501008"/>
            <a:ext cx="1454026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BaseTest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3" name="AutoShape 181"/>
          <p:cNvSpPr>
            <a:spLocks noChangeArrowheads="1"/>
          </p:cNvSpPr>
          <p:nvPr/>
        </p:nvSpPr>
        <p:spPr bwMode="auto">
          <a:xfrm>
            <a:off x="2339752" y="4365104"/>
            <a:ext cx="936104" cy="4320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Button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182"/>
          <p:cNvSpPr>
            <a:spLocks noChangeArrowheads="1"/>
          </p:cNvSpPr>
          <p:nvPr/>
        </p:nvSpPr>
        <p:spPr bwMode="auto">
          <a:xfrm>
            <a:off x="4499992" y="4365104"/>
            <a:ext cx="1108199" cy="4320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TextBox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183"/>
          <p:cNvSpPr>
            <a:spLocks noChangeArrowheads="1"/>
          </p:cNvSpPr>
          <p:nvPr/>
        </p:nvSpPr>
        <p:spPr bwMode="auto">
          <a:xfrm>
            <a:off x="3563888" y="4365104"/>
            <a:ext cx="648072" cy="648072"/>
          </a:xfrm>
          <a:prstGeom prst="flowChartMultidocument">
            <a:avLst/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AutoShape 184"/>
          <p:cNvCxnSpPr>
            <a:cxnSpLocks noChangeShapeType="1"/>
            <a:stCxn id="43" idx="0"/>
            <a:endCxn id="41" idx="2"/>
          </p:cNvCxnSpPr>
          <p:nvPr/>
        </p:nvCxnSpPr>
        <p:spPr bwMode="auto">
          <a:xfrm flipV="1">
            <a:off x="2807804" y="3645024"/>
            <a:ext cx="1116124" cy="72008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85"/>
          <p:cNvCxnSpPr>
            <a:cxnSpLocks noChangeShapeType="1"/>
            <a:stCxn id="45" idx="0"/>
            <a:endCxn id="41" idx="2"/>
          </p:cNvCxnSpPr>
          <p:nvPr/>
        </p:nvCxnSpPr>
        <p:spPr bwMode="auto">
          <a:xfrm flipH="1" flipV="1">
            <a:off x="3923928" y="3645024"/>
            <a:ext cx="8581" cy="72008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sp>
        <p:nvSpPr>
          <p:cNvPr id="48" name="AutoShape 186"/>
          <p:cNvSpPr>
            <a:spLocks noChangeArrowheads="1"/>
          </p:cNvSpPr>
          <p:nvPr/>
        </p:nvSpPr>
        <p:spPr bwMode="auto">
          <a:xfrm>
            <a:off x="755576" y="4941168"/>
            <a:ext cx="2016224" cy="1080120"/>
          </a:xfrm>
          <a:prstGeom prst="flowChartMultidocument">
            <a:avLst/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Custom Tests</a:t>
            </a:r>
          </a:p>
        </p:txBody>
      </p:sp>
      <p:sp>
        <p:nvSpPr>
          <p:cNvPr id="49" name="AutoShape 187"/>
          <p:cNvSpPr>
            <a:spLocks noChangeArrowheads="1"/>
          </p:cNvSpPr>
          <p:nvPr/>
        </p:nvSpPr>
        <p:spPr bwMode="auto">
          <a:xfrm>
            <a:off x="5364088" y="4941168"/>
            <a:ext cx="2016224" cy="1080120"/>
          </a:xfrm>
          <a:prstGeom prst="flowChartMultidocument">
            <a:avLst/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Custom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Forms</a:t>
            </a:r>
          </a:p>
        </p:txBody>
      </p:sp>
      <p:cxnSp>
        <p:nvCxnSpPr>
          <p:cNvPr id="50" name="AutoShape 188"/>
          <p:cNvCxnSpPr>
            <a:cxnSpLocks noChangeShapeType="1"/>
          </p:cNvCxnSpPr>
          <p:nvPr/>
        </p:nvCxnSpPr>
        <p:spPr bwMode="auto">
          <a:xfrm flipV="1">
            <a:off x="1619672" y="4077072"/>
            <a:ext cx="0" cy="864096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189"/>
          <p:cNvCxnSpPr>
            <a:cxnSpLocks noChangeShapeType="1"/>
          </p:cNvCxnSpPr>
          <p:nvPr/>
        </p:nvCxnSpPr>
        <p:spPr bwMode="auto">
          <a:xfrm flipV="1">
            <a:off x="6300192" y="4077072"/>
            <a:ext cx="0" cy="864096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190"/>
          <p:cNvCxnSpPr>
            <a:cxnSpLocks noChangeShapeType="1"/>
            <a:stCxn id="44" idx="0"/>
            <a:endCxn id="41" idx="2"/>
          </p:cNvCxnSpPr>
          <p:nvPr/>
        </p:nvCxnSpPr>
        <p:spPr bwMode="auto">
          <a:xfrm flipH="1" flipV="1">
            <a:off x="3923928" y="3645024"/>
            <a:ext cx="1130164" cy="72008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191"/>
          <p:cNvCxnSpPr>
            <a:cxnSpLocks noChangeShapeType="1"/>
          </p:cNvCxnSpPr>
          <p:nvPr/>
        </p:nvCxnSpPr>
        <p:spPr bwMode="auto">
          <a:xfrm>
            <a:off x="2771800" y="5301208"/>
            <a:ext cx="2592288" cy="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4" name="AutoShape 194"/>
          <p:cNvCxnSpPr>
            <a:cxnSpLocks noChangeShapeType="1"/>
            <a:stCxn id="42" idx="0"/>
            <a:endCxn id="56" idx="2"/>
          </p:cNvCxnSpPr>
          <p:nvPr/>
        </p:nvCxnSpPr>
        <p:spPr bwMode="auto">
          <a:xfrm flipV="1">
            <a:off x="1626605" y="1988841"/>
            <a:ext cx="2398080" cy="1512167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55" name="AutoShape 195"/>
          <p:cNvCxnSpPr>
            <a:cxnSpLocks noChangeShapeType="1"/>
            <a:stCxn id="37" idx="0"/>
            <a:endCxn id="56" idx="2"/>
          </p:cNvCxnSpPr>
          <p:nvPr/>
        </p:nvCxnSpPr>
        <p:spPr bwMode="auto">
          <a:xfrm flipH="1" flipV="1">
            <a:off x="4024685" y="1988841"/>
            <a:ext cx="2275507" cy="1512167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AutoShape 168"/>
          <p:cNvSpPr>
            <a:spLocks noChangeArrowheads="1"/>
          </p:cNvSpPr>
          <p:nvPr/>
        </p:nvSpPr>
        <p:spPr bwMode="auto">
          <a:xfrm>
            <a:off x="2915816" y="1412777"/>
            <a:ext cx="221773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AutoShape 171"/>
          <p:cNvSpPr txBox="1">
            <a:spLocks noChangeArrowheads="1"/>
          </p:cNvSpPr>
          <p:nvPr/>
        </p:nvSpPr>
        <p:spPr bwMode="auto">
          <a:xfrm>
            <a:off x="899592" y="1412776"/>
            <a:ext cx="1440160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Utils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8" name="AutoShape 175"/>
          <p:cNvCxnSpPr>
            <a:cxnSpLocks noChangeShapeType="1"/>
            <a:stCxn id="36" idx="3"/>
            <a:endCxn id="56" idx="2"/>
          </p:cNvCxnSpPr>
          <p:nvPr/>
        </p:nvCxnSpPr>
        <p:spPr bwMode="auto">
          <a:xfrm flipV="1">
            <a:off x="2353618" y="1988841"/>
            <a:ext cx="1671067" cy="540059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AutoShape 170"/>
          <p:cNvSpPr>
            <a:spLocks noChangeArrowheads="1"/>
          </p:cNvSpPr>
          <p:nvPr/>
        </p:nvSpPr>
        <p:spPr bwMode="auto">
          <a:xfrm>
            <a:off x="5580112" y="2276872"/>
            <a:ext cx="1440160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Browser</a:t>
            </a:r>
          </a:p>
        </p:txBody>
      </p:sp>
      <p:cxnSp>
        <p:nvCxnSpPr>
          <p:cNvPr id="60" name="AutoShape 177"/>
          <p:cNvCxnSpPr>
            <a:cxnSpLocks noChangeShapeType="1"/>
            <a:stCxn id="59" idx="1"/>
            <a:endCxn id="56" idx="2"/>
          </p:cNvCxnSpPr>
          <p:nvPr/>
        </p:nvCxnSpPr>
        <p:spPr bwMode="auto">
          <a:xfrm flipH="1" flipV="1">
            <a:off x="4024685" y="1988841"/>
            <a:ext cx="1555427" cy="576063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Java Framework: Base Entity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541398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595959"/>
                </a:solidFill>
                <a:latin typeface="Trebuchet MS" pitchFamily="34" charset="0"/>
              </a:rPr>
              <a:t>Базовый класс от которого наследуется большинство классов фреймворка. Описывает методы самого высокого уровня:</a:t>
            </a:r>
          </a:p>
          <a:p>
            <a:endParaRPr lang="ru-RU" dirty="0" smtClean="0"/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@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BeforeClass</a:t>
            </a:r>
            <a:endParaRPr lang="en-US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before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ITestContext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context) 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@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AfterClass</a:t>
            </a:r>
            <a:endParaRPr lang="en-US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public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void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rgbClr val="595959"/>
                </a:solidFill>
                <a:latin typeface="Trebuchet MS" pitchFamily="34" charset="0"/>
              </a:rPr>
              <a:t>after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() </a:t>
            </a: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ru-RU" dirty="0" smtClean="0">
              <a:solidFill>
                <a:srgbClr val="595959"/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protected 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String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595959"/>
                </a:solidFill>
                <a:latin typeface="Trebuchet MS" pitchFamily="34" charset="0"/>
              </a:rPr>
              <a:t>makeScreen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(final Class&lt;? extends </a:t>
            </a:r>
            <a:r>
              <a:rPr lang="en-US" dirty="0" err="1" smtClean="0">
                <a:solidFill>
                  <a:srgbClr val="595959"/>
                </a:solidFill>
                <a:latin typeface="Trebuchet MS" pitchFamily="34" charset="0"/>
              </a:rPr>
              <a:t>BaseEntity</a:t>
            </a:r>
            <a:r>
              <a:rPr lang="en-US" dirty="0" smtClean="0">
                <a:solidFill>
                  <a:srgbClr val="595959"/>
                </a:solidFill>
                <a:latin typeface="Trebuchet MS" pitchFamily="34" charset="0"/>
              </a:rPr>
              <a:t>&gt; name</a:t>
            </a:r>
            <a:r>
              <a:rPr lang="en-US" i="1" dirty="0" smtClean="0">
                <a:solidFill>
                  <a:srgbClr val="595959"/>
                </a:solidFill>
                <a:latin typeface="Trebuchet M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5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95959"/>
      </a:accent1>
      <a:accent2>
        <a:srgbClr val="C72127"/>
      </a:accent2>
      <a:accent3>
        <a:srgbClr val="7F7F7F"/>
      </a:accent3>
      <a:accent4>
        <a:srgbClr val="E76F74"/>
      </a:accent4>
      <a:accent5>
        <a:srgbClr val="D8D8D8"/>
      </a:accent5>
      <a:accent6>
        <a:srgbClr val="F7CFD0"/>
      </a:accent6>
      <a:hlink>
        <a:srgbClr val="D8D8D8"/>
      </a:hlink>
      <a:folHlink>
        <a:srgbClr val="F7C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95959"/>
      </a:accent1>
      <a:accent2>
        <a:srgbClr val="C72127"/>
      </a:accent2>
      <a:accent3>
        <a:srgbClr val="7F7F7F"/>
      </a:accent3>
      <a:accent4>
        <a:srgbClr val="E76F74"/>
      </a:accent4>
      <a:accent5>
        <a:srgbClr val="D8D8D8"/>
      </a:accent5>
      <a:accent6>
        <a:srgbClr val="F7CFD0"/>
      </a:accent6>
      <a:hlink>
        <a:srgbClr val="611012"/>
      </a:hlink>
      <a:folHlink>
        <a:srgbClr val="F7C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1934</Words>
  <Application>Microsoft Office PowerPoint</Application>
  <PresentationFormat>On-screen Show (4:3)</PresentationFormat>
  <Paragraphs>359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Guzman, Yuliya</dc:creator>
  <cp:lastModifiedBy>Senyuk, Sergey</cp:lastModifiedBy>
  <cp:revision>503</cp:revision>
  <dcterms:created xsi:type="dcterms:W3CDTF">2013-04-30T08:17:31Z</dcterms:created>
  <dcterms:modified xsi:type="dcterms:W3CDTF">2014-07-16T08:10:12Z</dcterms:modified>
</cp:coreProperties>
</file>