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40"/>
          <p:cNvSpPr/>
          <p:nvPr/>
        </p:nvSpPr>
        <p:spPr>
          <a:xfrm>
            <a:off x="3046" y="0"/>
            <a:ext cx="12188956" cy="6858000"/>
          </a:xfrm>
          <a:prstGeom prst="rect">
            <a:avLst/>
          </a:prstGeom>
          <a:solidFill>
            <a:srgbClr val="44546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Rectangle 42"/>
          <p:cNvSpPr/>
          <p:nvPr/>
        </p:nvSpPr>
        <p:spPr>
          <a:xfrm>
            <a:off x="-2" y="0"/>
            <a:ext cx="12188956" cy="6858000"/>
          </a:xfrm>
          <a:prstGeom prst="rect">
            <a:avLst/>
          </a:prstGeom>
          <a:solidFill>
            <a:srgbClr val="000000">
              <a:alpha val="5299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2" name="Group 44"/>
          <p:cNvGrpSpPr/>
          <p:nvPr/>
        </p:nvGrpSpPr>
        <p:grpSpPr>
          <a:xfrm>
            <a:off x="-1" y="2075419"/>
            <a:ext cx="12396072" cy="4440646"/>
            <a:chOff x="0" y="0"/>
            <a:chExt cx="12396070" cy="4440644"/>
          </a:xfrm>
        </p:grpSpPr>
        <p:sp>
          <p:nvSpPr>
            <p:cNvPr id="96" name="Oval 45"/>
            <p:cNvSpPr/>
            <p:nvPr/>
          </p:nvSpPr>
          <p:spPr>
            <a:xfrm rot="4500000">
              <a:off x="7942190" y="432150"/>
              <a:ext cx="3563874" cy="3563875"/>
            </a:xfrm>
            <a:prstGeom prst="ellipse">
              <a:avLst/>
            </a:prstGeom>
            <a:noFill/>
            <a:ln w="31750" cap="flat">
              <a:solidFill>
                <a:srgbClr val="536073">
                  <a:alpha val="15000"/>
                </a:srgbClr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Oval 46"/>
            <p:cNvSpPr/>
            <p:nvPr/>
          </p:nvSpPr>
          <p:spPr>
            <a:xfrm rot="16200000">
              <a:off x="10435066" y="1973510"/>
              <a:ext cx="1381610" cy="1381611"/>
            </a:xfrm>
            <a:prstGeom prst="ellipse">
              <a:avLst/>
            </a:prstGeom>
            <a:noFill/>
            <a:ln w="31750" cap="flat">
              <a:solidFill>
                <a:srgbClr val="536073">
                  <a:alpha val="20000"/>
                </a:srgbClr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Oval 47"/>
            <p:cNvSpPr/>
            <p:nvPr/>
          </p:nvSpPr>
          <p:spPr>
            <a:xfrm rot="16200000">
              <a:off x="-1" y="0"/>
              <a:ext cx="3144367" cy="3144367"/>
            </a:xfrm>
            <a:prstGeom prst="ellipse">
              <a:avLst/>
            </a:prstGeom>
            <a:gradFill flip="none" rotWithShape="1">
              <a:gsLst>
                <a:gs pos="0">
                  <a:srgbClr val="333F50">
                    <a:alpha val="20000"/>
                  </a:srgbClr>
                </a:gs>
                <a:gs pos="100000">
                  <a:srgbClr val="222A35">
                    <a:alpha val="1000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Oval 48"/>
            <p:cNvSpPr/>
            <p:nvPr/>
          </p:nvSpPr>
          <p:spPr>
            <a:xfrm rot="12600000">
              <a:off x="10150844" y="2195419"/>
              <a:ext cx="1897889" cy="1897889"/>
            </a:xfrm>
            <a:prstGeom prst="ellipse">
              <a:avLst/>
            </a:prstGeom>
            <a:gradFill flip="none" rotWithShape="1">
              <a:gsLst>
                <a:gs pos="0">
                  <a:srgbClr val="333F50">
                    <a:alpha val="10000"/>
                  </a:srgbClr>
                </a:gs>
                <a:gs pos="100000">
                  <a:srgbClr val="333F50">
                    <a:alpha val="2000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Oval 49"/>
            <p:cNvSpPr/>
            <p:nvPr/>
          </p:nvSpPr>
          <p:spPr>
            <a:xfrm rot="4500000">
              <a:off x="2046779" y="965071"/>
              <a:ext cx="2579325" cy="2579325"/>
            </a:xfrm>
            <a:prstGeom prst="ellipse">
              <a:avLst/>
            </a:prstGeom>
            <a:noFill/>
            <a:ln w="31750" cap="flat">
              <a:solidFill>
                <a:srgbClr val="536073">
                  <a:alpha val="20000"/>
                </a:srgbClr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Oval 50"/>
            <p:cNvSpPr/>
            <p:nvPr/>
          </p:nvSpPr>
          <p:spPr>
            <a:xfrm rot="4500000">
              <a:off x="2224637" y="1118555"/>
              <a:ext cx="2243197" cy="2243197"/>
            </a:xfrm>
            <a:prstGeom prst="ellipse">
              <a:avLst/>
            </a:prstGeom>
            <a:noFill/>
            <a:ln w="31750" cap="flat">
              <a:solidFill>
                <a:srgbClr val="536073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3" name="Заголовок 3"/>
          <p:cNvSpPr txBox="1">
            <a:spLocks noGrp="1"/>
          </p:cNvSpPr>
          <p:nvPr>
            <p:ph type="ctrTitle"/>
          </p:nvPr>
        </p:nvSpPr>
        <p:spPr>
          <a:xfrm>
            <a:off x="2043326" y="609598"/>
            <a:ext cx="8229601" cy="2819402"/>
          </a:xfrm>
          <a:prstGeom prst="rect">
            <a:avLst/>
          </a:prstGeom>
        </p:spPr>
        <p:txBody>
          <a:bodyPr/>
          <a:lstStyle/>
          <a:p>
            <a:pPr>
              <a:defRPr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Расчётно-графическая работа №1 по дисциплине </a:t>
            </a:r>
            <a:br/>
            <a:r>
              <a:t>«Линейная алгебра и аналитическая геометрия»</a:t>
            </a:r>
          </a:p>
        </p:txBody>
      </p:sp>
      <p:sp>
        <p:nvSpPr>
          <p:cNvPr id="104" name="Подзаголовок 4"/>
          <p:cNvSpPr txBox="1">
            <a:spLocks noGrp="1"/>
          </p:cNvSpPr>
          <p:nvPr>
            <p:ph type="subTitle" sz="half" idx="1"/>
          </p:nvPr>
        </p:nvSpPr>
        <p:spPr>
          <a:xfrm>
            <a:off x="2043326" y="3522426"/>
            <a:ext cx="8229601" cy="2607082"/>
          </a:xfrm>
          <a:prstGeom prst="rect">
            <a:avLst/>
          </a:prstGeom>
        </p:spPr>
        <p:txBody>
          <a:bodyPr/>
          <a:lstStyle/>
          <a:p>
            <a:pPr marL="0" lvl="8" indent="3657600">
              <a:spcBef>
                <a:spcPts val="50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Выполнила команда «ЛиналРГР1»: </a:t>
            </a:r>
          </a:p>
          <a:p>
            <a:pPr marL="0" lvl="8" indent="3657600">
              <a:spcBef>
                <a:spcPts val="50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Чураков Александр Алексеевич, Седов Даниил Борисович, Якименко Владислав Игоревич, Тазиева Камилла Маратовна, Чэнь Жохань.</a:t>
            </a:r>
          </a:p>
          <a:p>
            <a:pPr marL="0" lvl="8" indent="3657600">
              <a:spcBef>
                <a:spcPts val="500"/>
              </a:spcBef>
              <a:buSzTx/>
              <a:buFontTx/>
              <a:buNone/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Преподаватель: Блейхер Оксана Владимировна, преподаватель научно-образовательного центра математики.</a:t>
            </a:r>
          </a:p>
        </p:txBody>
      </p:sp>
      <p:sp>
        <p:nvSpPr>
          <p:cNvPr id="105" name="Rectangle 52"/>
          <p:cNvSpPr/>
          <p:nvPr/>
        </p:nvSpPr>
        <p:spPr>
          <a:xfrm rot="16200000">
            <a:off x="10438145" y="1042604"/>
            <a:ext cx="2796463" cy="711255"/>
          </a:xfrm>
          <a:prstGeom prst="rect">
            <a:avLst/>
          </a:prstGeom>
          <a:gradFill>
            <a:gsLst>
              <a:gs pos="0">
                <a:srgbClr val="ADB9CA">
                  <a:alpha val="0"/>
                </a:srgbClr>
              </a:gs>
              <a:gs pos="100000">
                <a:srgbClr val="333F50">
                  <a:alpha val="10000"/>
                </a:srgbClr>
              </a:gs>
            </a:gsLst>
            <a:lin ang="8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0" name="Group 54"/>
          <p:cNvGrpSpPr/>
          <p:nvPr/>
        </p:nvGrpSpPr>
        <p:grpSpPr>
          <a:xfrm>
            <a:off x="11259539" y="317575"/>
            <a:ext cx="548643" cy="549012"/>
            <a:chOff x="0" y="-1"/>
            <a:chExt cx="548641" cy="549010"/>
          </a:xfrm>
        </p:grpSpPr>
        <p:sp>
          <p:nvSpPr>
            <p:cNvPr id="106" name="Straight Connector 55"/>
            <p:cNvSpPr/>
            <p:nvPr/>
          </p:nvSpPr>
          <p:spPr>
            <a:xfrm>
              <a:off x="0" y="-2"/>
              <a:ext cx="548643" cy="2"/>
            </a:xfrm>
            <a:prstGeom prst="line">
              <a:avLst/>
            </a:prstGeom>
            <a:noFill/>
            <a:ln w="31750" cap="rnd">
              <a:solidFill>
                <a:srgbClr val="5C6B80">
                  <a:alpha val="40000"/>
                </a:srgbClr>
              </a:solidFill>
              <a:prstDash val="sysDot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Straight Connector 56"/>
            <p:cNvSpPr/>
            <p:nvPr/>
          </p:nvSpPr>
          <p:spPr>
            <a:xfrm>
              <a:off x="0" y="183001"/>
              <a:ext cx="548643" cy="2"/>
            </a:xfrm>
            <a:prstGeom prst="line">
              <a:avLst/>
            </a:prstGeom>
            <a:noFill/>
            <a:ln w="31750" cap="rnd">
              <a:solidFill>
                <a:srgbClr val="5C6B80">
                  <a:alpha val="40000"/>
                </a:srgbClr>
              </a:solidFill>
              <a:prstDash val="sysDot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Straight Connector 57"/>
            <p:cNvSpPr/>
            <p:nvPr/>
          </p:nvSpPr>
          <p:spPr>
            <a:xfrm>
              <a:off x="0" y="366003"/>
              <a:ext cx="548643" cy="2"/>
            </a:xfrm>
            <a:prstGeom prst="line">
              <a:avLst/>
            </a:prstGeom>
            <a:noFill/>
            <a:ln w="31750" cap="rnd">
              <a:solidFill>
                <a:srgbClr val="5C6B80">
                  <a:alpha val="40000"/>
                </a:srgbClr>
              </a:solidFill>
              <a:prstDash val="sysDot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Straight Connector 58"/>
            <p:cNvSpPr/>
            <p:nvPr/>
          </p:nvSpPr>
          <p:spPr>
            <a:xfrm>
              <a:off x="0" y="549008"/>
              <a:ext cx="548643" cy="2"/>
            </a:xfrm>
            <a:prstGeom prst="line">
              <a:avLst/>
            </a:prstGeom>
            <a:noFill/>
            <a:ln w="31750" cap="rnd">
              <a:solidFill>
                <a:srgbClr val="5C6B80">
                  <a:alpha val="40000"/>
                </a:srgbClr>
              </a:solidFill>
              <a:prstDash val="sysDot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1" name="Rectangle 60"/>
          <p:cNvSpPr/>
          <p:nvPr/>
        </p:nvSpPr>
        <p:spPr>
          <a:xfrm rot="10800000">
            <a:off x="-2" y="6140784"/>
            <a:ext cx="6095999" cy="711254"/>
          </a:xfrm>
          <a:prstGeom prst="rect">
            <a:avLst/>
          </a:prstGeom>
          <a:gradFill>
            <a:gsLst>
              <a:gs pos="10000">
                <a:srgbClr val="222A35">
                  <a:alpha val="10000"/>
                </a:srgbClr>
              </a:gs>
              <a:gs pos="100000">
                <a:srgbClr val="8497B0">
                  <a:alpha val="0"/>
                </a:srgbClr>
              </a:gs>
            </a:gsLst>
            <a:lin ang="8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6" name="Group 62"/>
          <p:cNvGrpSpPr/>
          <p:nvPr/>
        </p:nvGrpSpPr>
        <p:grpSpPr>
          <a:xfrm>
            <a:off x="985413" y="5572759"/>
            <a:ext cx="549010" cy="1285878"/>
            <a:chOff x="0" y="0"/>
            <a:chExt cx="549009" cy="1285876"/>
          </a:xfrm>
        </p:grpSpPr>
        <p:sp>
          <p:nvSpPr>
            <p:cNvPr id="112" name="Straight Connector 63"/>
            <p:cNvSpPr/>
            <p:nvPr/>
          </p:nvSpPr>
          <p:spPr>
            <a:xfrm flipH="1">
              <a:off x="549008" y="0"/>
              <a:ext cx="2" cy="1285877"/>
            </a:xfrm>
            <a:prstGeom prst="line">
              <a:avLst/>
            </a:prstGeom>
            <a:noFill/>
            <a:ln w="31750" cap="rnd">
              <a:solidFill>
                <a:srgbClr val="536073">
                  <a:alpha val="40000"/>
                </a:srgbClr>
              </a:solidFill>
              <a:prstDash val="sysDot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Straight Connector 64"/>
            <p:cNvSpPr/>
            <p:nvPr/>
          </p:nvSpPr>
          <p:spPr>
            <a:xfrm flipH="1">
              <a:off x="366005" y="0"/>
              <a:ext cx="2" cy="1285877"/>
            </a:xfrm>
            <a:prstGeom prst="line">
              <a:avLst/>
            </a:prstGeom>
            <a:noFill/>
            <a:ln w="31750" cap="rnd">
              <a:solidFill>
                <a:srgbClr val="536073">
                  <a:alpha val="40000"/>
                </a:srgbClr>
              </a:solidFill>
              <a:prstDash val="sysDot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Straight Connector 65"/>
            <p:cNvSpPr/>
            <p:nvPr/>
          </p:nvSpPr>
          <p:spPr>
            <a:xfrm flipH="1">
              <a:off x="183003" y="0"/>
              <a:ext cx="2" cy="1285877"/>
            </a:xfrm>
            <a:prstGeom prst="line">
              <a:avLst/>
            </a:prstGeom>
            <a:noFill/>
            <a:ln w="31750" cap="rnd">
              <a:solidFill>
                <a:srgbClr val="536073">
                  <a:alpha val="40000"/>
                </a:srgbClr>
              </a:solidFill>
              <a:prstDash val="sysDot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Straight Connector 66"/>
            <p:cNvSpPr/>
            <p:nvPr/>
          </p:nvSpPr>
          <p:spPr>
            <a:xfrm flipH="1">
              <a:off x="-1" y="0"/>
              <a:ext cx="2" cy="1285877"/>
            </a:xfrm>
            <a:prstGeom prst="line">
              <a:avLst/>
            </a:prstGeom>
            <a:noFill/>
            <a:ln w="31750" cap="rnd">
              <a:solidFill>
                <a:srgbClr val="536073">
                  <a:alpha val="40000"/>
                </a:srgbClr>
              </a:solidFill>
              <a:prstDash val="sysDot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Заголовок 1"/>
          <p:cNvSpPr txBox="1">
            <a:spLocks noGrp="1"/>
          </p:cNvSpPr>
          <p:nvPr>
            <p:ph type="title"/>
          </p:nvPr>
        </p:nvSpPr>
        <p:spPr>
          <a:xfrm>
            <a:off x="572491" y="238538"/>
            <a:ext cx="11018524" cy="143441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Задание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Объект 2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572492" y="2071315"/>
                <a:ext cx="6713554" cy="4119174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sz="18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Условие:</a:t>
                </a:r>
                <a:r>
                  <a:rPr b="0"/>
                  <a:t> построить кривую </a:t>
                </a:r>
                <a14:m>
                  <m:oMath xmlns:m="http://schemas.openxmlformats.org/officeDocument/2006/math">
                    <m:r>
                      <a:rPr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−6</m:t>
                    </m:r>
                    <m:r>
                      <a:rPr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r>
                      <a:rPr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+15=0</m:t>
                    </m:r>
                  </m:oMath>
                </a14:m>
                <a:r>
                  <a:rPr b="0"/>
                  <a:t>.</a:t>
                </a:r>
              </a:p>
              <a:p>
                <a:pPr>
                  <a:defRPr sz="18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Решение:</a:t>
                </a:r>
                <a:r>
                  <a:rPr b="0"/>
                  <a:t> используя графический калькулятор Desmos построим искомую кривую.</a:t>
                </a:r>
              </a:p>
            </p:txBody>
          </p:sp>
        </mc:Choice>
        <mc:Fallback>
          <p:sp>
            <p:nvSpPr>
              <p:cNvPr id="137" name="Объек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72492" y="2071315"/>
                <a:ext cx="6713554" cy="4119174"/>
              </a:xfrm>
              <a:prstGeom prst="rect">
                <a:avLst/>
              </a:prstGeom>
              <a:blipFill>
                <a:blip r:embed="rId2"/>
                <a:stretch>
                  <a:fillRect l="-1323" t="-1231" r="-2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8" name="Рисунок 4" descr="Рисунок 4"/>
          <p:cNvPicPr>
            <a:picLocks noChangeAspect="1"/>
          </p:cNvPicPr>
          <p:nvPr/>
        </p:nvPicPr>
        <p:blipFill>
          <a:blip r:embed="rId3"/>
          <a:srcRect r="3791"/>
          <a:stretch>
            <a:fillRect/>
          </a:stretch>
        </p:blipFill>
        <p:spPr>
          <a:xfrm>
            <a:off x="7675657" y="2093976"/>
            <a:ext cx="3941065" cy="4096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Задание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Замещающее содержимое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/>
              <a:lstStyle/>
              <a:p>
                <a:pPr marL="205738" indent="-205738" defTabSz="822958">
                  <a:spcBef>
                    <a:spcPts val="9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Условие:</a:t>
                </a:r>
                <a:r>
                  <a:rPr b="0"/>
                  <a:t> Составить уравнение линии, расстояние каждой точки которой от начала координат и от точки A(5;0) относятся как 2:1.</a:t>
                </a:r>
              </a:p>
              <a:p>
                <a:pPr marL="205738" indent="-205738" defTabSz="822958">
                  <a:spcBef>
                    <a:spcPts val="9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Решение: </a:t>
                </a:r>
                <a:r>
                  <a:rPr b="0"/>
                  <a:t>Пусть M(x,y) - произвольная точка искомой линии. Расстояние от неё до начала координат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6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а до точки </m:t>
                    </m:r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(5;0) </m:t>
                    </m:r>
                    <m:sSub>
                      <m:sSubPr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−5)</m:t>
                            </m:r>
                          </m:e>
                          <m:sup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b="0">
                    <a:latin typeface="Cambria Math"/>
                    <a:ea typeface="Cambria Math"/>
                    <a:cs typeface="Cambria Math"/>
                    <a:sym typeface="Cambria Math"/>
                  </a:rPr>
                  <a:t> По условию, эти расстояния относятся как 2:1, то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или 2</m:t>
                    </m:r>
                    <m:sSub>
                      <m:sSubPr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b="0">
                    <a:latin typeface="Cambria Math"/>
                    <a:ea typeface="Cambria Math"/>
                    <a:cs typeface="Cambria Math"/>
                    <a:sym typeface="Cambria Math"/>
                  </a:rPr>
                  <a:t> Получаем:</a:t>
                </a:r>
                <a:endParaRPr>
                  <a:latin typeface="Cambria Math"/>
                  <a:ea typeface="Cambria Math"/>
                  <a:cs typeface="Cambria Math"/>
                  <a:sym typeface="Cambria Math"/>
                </a:endParaRPr>
              </a:p>
              <a:p>
                <a:pPr marL="0" lvl="1" indent="411479" algn="ctr" defTabSz="822958">
                  <a:spcBef>
                    <a:spcPts val="400"/>
                  </a:spcBef>
                  <a:buSzTx/>
                  <a:buNone/>
                  <a:defRPr sz="17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sz="1600"/>
                  <a:t> =</a:t>
                </a:r>
                <a14:m>
                  <m:oMath xmlns:m="http://schemas.openxmlformats.org/officeDocument/2006/math"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2</m:t>
                    </m:r>
                    <m:rad>
                      <m:radPr>
                        <m:degHide m:val="on"/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−5)</m:t>
                            </m:r>
                          </m:e>
                          <m:sup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sz="1600"/>
              </a:p>
              <a:p>
                <a:pPr marL="0" lvl="1" indent="411479" defTabSz="822958">
                  <a:spcBef>
                    <a:spcPts val="400"/>
                  </a:spcBef>
                  <a:buSzTx/>
                  <a:buNone/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Возводим в квадрат и упрощаем выражение: </a:t>
                </a:r>
              </a:p>
              <a:p>
                <a:pPr marL="0" lvl="1" indent="411479" defTabSz="822958">
                  <a:spcBef>
                    <a:spcPts val="400"/>
                  </a:spcBef>
                  <a:buSzTx/>
                  <a:buNone/>
                  <a:defRPr sz="17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6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−5)</m:t>
                          </m:r>
                        </m:e>
                        <m:su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1600"/>
              </a:p>
              <a:p>
                <a:pPr marL="0" lvl="1" indent="411479" defTabSz="822958">
                  <a:spcBef>
                    <a:spcPts val="400"/>
                  </a:spcBef>
                  <a:buSzTx/>
                  <a:buNone/>
                  <a:defRPr sz="17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7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−40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+100+</m:t>
                      </m:r>
                      <m:sSup>
                        <m:sSupPr>
                          <m:ctrlP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1600"/>
              </a:p>
              <a:p>
                <a:pPr marL="0" lvl="1" indent="411479" defTabSz="822958">
                  <a:spcBef>
                    <a:spcPts val="400"/>
                  </a:spcBef>
                  <a:buSzTx/>
                  <a:buNone/>
                  <a:defRPr sz="17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7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−40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+100+</m:t>
                      </m:r>
                      <m:sSup>
                        <m:sSupPr>
                          <m:ctrlP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sz="1600"/>
              </a:p>
              <a:p>
                <a:pPr marL="0" lvl="1" indent="411479" defTabSz="822958">
                  <a:lnSpc>
                    <a:spcPct val="110000"/>
                  </a:lnSpc>
                  <a:spcBef>
                    <a:spcPts val="400"/>
                  </a:spcBef>
                  <a:buSzTx/>
                  <a:buNone/>
                  <a:defRPr sz="17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6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sz="1600"/>
              </a:p>
              <a:p>
                <a:pPr marL="0" lvl="1" indent="411479" defTabSz="822958">
                  <a:lnSpc>
                    <a:spcPct val="110000"/>
                  </a:lnSpc>
                  <a:spcBef>
                    <a:spcPts val="400"/>
                  </a:spcBef>
                  <a:buSzTx/>
                  <a:buNone/>
                  <a:defRPr sz="17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6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sz="1600"/>
              </a:p>
            </p:txBody>
          </p:sp>
        </mc:Choice>
        <mc:Fallback>
          <p:sp>
            <p:nvSpPr>
              <p:cNvPr id="141" name="Замещающее содержимое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724" t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Замещающее содержимое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815338"/>
                <a:ext cx="10515600" cy="5361944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SzTx/>
                  <a:buNone/>
                  <a:defRPr sz="19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2  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sz="1800"/>
              </a:p>
              <a:p>
                <a:pPr marL="0" indent="0">
                  <a:buSzTx/>
                  <a:buNone/>
                  <a:defRPr sz="19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sz="1800"/>
              </a:p>
              <a:p>
                <a:pPr marL="0" indent="0">
                  <a:buSzTx/>
                  <a:buNone/>
                  <a:defRPr sz="19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1800"/>
              </a:p>
              <a:p>
                <a:pPr marL="0" lvl="1" indent="457200">
                  <a:spcBef>
                    <a:spcPts val="500"/>
                  </a:spcBef>
                  <a:buSzTx/>
                  <a:buNone/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Это уравнение окружности с центром в точке (</a:t>
                </a:r>
                <a14:m>
                  <m:oMath xmlns:m="http://schemas.openxmlformats.org/officeDocument/2006/math">
                    <m:f>
                      <m:fPr>
                        <m:ctrlP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;0</m:t>
                    </m:r>
                  </m:oMath>
                </a14:m>
                <a:r>
                  <a:rPr>
                    <a:latin typeface="Cambria Math"/>
                    <a:ea typeface="Cambria Math"/>
                    <a:cs typeface="Cambria Math"/>
                    <a:sym typeface="Cambria Math"/>
                  </a:rPr>
                  <a:t>) и радиусом </a:t>
                </a:r>
                <a14:m>
                  <m:oMath xmlns:m="http://schemas.openxmlformats.org/officeDocument/2006/math">
                    <m:f>
                      <m:fPr>
                        <m:ctrlP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>
                    <a:latin typeface="Cambria Math"/>
                    <a:ea typeface="Cambria Math"/>
                    <a:cs typeface="Cambria Math"/>
                    <a:sym typeface="Cambria Math"/>
                  </a:rPr>
                  <a:t>.</a:t>
                </a:r>
              </a:p>
              <a:p>
                <a:pPr marL="0" lvl="1" indent="457200">
                  <a:spcBef>
                    <a:spcPts val="500"/>
                  </a:spcBef>
                  <a:buSzTx/>
                  <a:buNone/>
                  <a:defRPr sz="18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Ответ:</a:t>
                </a:r>
                <a:r>
                  <a:rPr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18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sz="1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1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>
                              <a:rPr sz="1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sz="1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1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sz="1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b="0">
                    <a:latin typeface="Cambria Math"/>
                    <a:ea typeface="Cambria Math"/>
                    <a:cs typeface="Cambria Math"/>
                    <a:sym typeface="Cambria Math"/>
                  </a:rPr>
                  <a:t>.</a:t>
                </a:r>
              </a:p>
            </p:txBody>
          </p:sp>
        </mc:Choice>
        <mc:Fallback>
          <p:sp>
            <p:nvSpPr>
              <p:cNvPr id="143" name="Замещающее содержимое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815338"/>
                <a:ext cx="10515600" cy="5361944"/>
              </a:xfrm>
              <a:prstGeom prst="rect">
                <a:avLst/>
              </a:prstGeom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  <a:prstGeom prst="rect">
            <a:avLst/>
          </a:prstGeom>
        </p:spPr>
        <p:txBody>
          <a:bodyPr/>
          <a:lstStyle>
            <a:lvl1pPr defTabSz="795527">
              <a:defRPr sz="2900"/>
            </a:lvl1pPr>
          </a:lstStyle>
          <a:p>
            <a:r>
              <a:t>Задание 4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Объек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896645"/>
                <a:ext cx="10515600" cy="5681710"/>
              </a:xfrm>
              <a:prstGeom prst="rect">
                <a:avLst/>
              </a:prstGeom>
            </p:spPr>
            <p:txBody>
              <a:bodyPr/>
              <a:lstStyle/>
              <a:p>
                <a:pPr marL="194309" indent="-194309" defTabSz="777240">
                  <a:spcBef>
                    <a:spcPts val="800"/>
                  </a:spcBef>
                  <a:defRPr sz="13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Условие: </a:t>
                </a:r>
                <a:r>
                  <a:rPr b="0"/>
                  <a:t>найти расстояние от точки </a:t>
                </a:r>
                <a:r>
                  <a:rPr b="0" i="1"/>
                  <a:t>D</a:t>
                </a:r>
                <a:r>
                  <a:rPr b="0"/>
                  <a:t>(-6;7;-10) до плоскости, проходящей через три точки </a:t>
                </a:r>
                <a:endParaRPr sz="1500"/>
              </a:p>
              <a:p>
                <a:pPr marL="0" indent="0" defTabSz="777240">
                  <a:spcBef>
                    <a:spcPts val="800"/>
                  </a:spcBef>
                  <a:buSzTx/>
                  <a:buNone/>
                  <a:defRPr sz="1300" i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A </a:t>
                </a:r>
                <a:r>
                  <a:rPr i="0"/>
                  <a:t>(3;10;-1), </a:t>
                </a:r>
                <a:r>
                  <a:t>B </a:t>
                </a:r>
                <a:r>
                  <a:rPr i="0"/>
                  <a:t>(-2;3;-5), </a:t>
                </a:r>
                <a:r>
                  <a:t>C </a:t>
                </a:r>
                <a:r>
                  <a:rPr i="0"/>
                  <a:t>(-6;0;-3).	</a:t>
                </a:r>
                <a:endParaRPr sz="1500"/>
              </a:p>
              <a:p>
                <a:pPr marL="0" indent="0" defTabSz="777240">
                  <a:spcBef>
                    <a:spcPts val="800"/>
                  </a:spcBef>
                  <a:buSzTx/>
                  <a:buNone/>
                  <a:defRPr sz="13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Чтобы найти искомое расстояние необходимо выполнить ряд действий:</a:t>
                </a:r>
                <a:endParaRPr sz="1500"/>
              </a:p>
              <a:p>
                <a:pPr marL="437197" indent="-437197" defTabSz="777240">
                  <a:spcBef>
                    <a:spcPts val="800"/>
                  </a:spcBef>
                  <a:buFontTx/>
                  <a:buAutoNum type="arabicPeriod"/>
                  <a:defRPr sz="13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Найти общее уравнение плоскости, проходящей через точки A, B и C (</a:t>
                </a:r>
                <a14:m>
                  <m:oMath xmlns:m="http://schemas.openxmlformats.org/officeDocument/2006/math"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By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𝐶𝑧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t>).</a:t>
                </a:r>
                <a:endParaRPr sz="1500"/>
              </a:p>
              <a:p>
                <a:pPr marL="437197" indent="-437197" defTabSz="777240">
                  <a:spcBef>
                    <a:spcPts val="800"/>
                  </a:spcBef>
                  <a:buFontTx/>
                  <a:buAutoNum type="arabicPeriod"/>
                  <a:defRPr sz="13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Вычислить расстояние, используя следующую формулу: </a:t>
                </a:r>
                <a14:m>
                  <m:oMath xmlns:m="http://schemas.openxmlformats.org/officeDocument/2006/math"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  <m: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sz="1500"/>
              </a:p>
              <a:p>
                <a:pPr marL="194309" indent="-194309" defTabSz="777240">
                  <a:spcBef>
                    <a:spcPts val="800"/>
                  </a:spcBef>
                  <a:defRPr sz="13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Решение:</a:t>
                </a:r>
                <a:endParaRPr sz="1500"/>
              </a:p>
              <a:p>
                <a:pPr marL="0" indent="0" defTabSz="777240">
                  <a:spcBef>
                    <a:spcPts val="800"/>
                  </a:spcBef>
                  <a:buSzTx/>
                  <a:buNone/>
                  <a:defRPr sz="13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1) Приведем к точкам соответствующие радиус-векторы r</a:t>
                </a:r>
                <a:r>
                  <a:rPr baseline="-28352"/>
                  <a:t>0</a:t>
                </a:r>
                <a:r>
                  <a:t>=(3;10;-1),r</a:t>
                </a:r>
                <a:r>
                  <a:rPr baseline="-28352"/>
                  <a:t>1</a:t>
                </a:r>
                <a:r>
                  <a:t>=(-2;3;-5) и r</a:t>
                </a:r>
                <a:r>
                  <a:rPr baseline="-28352"/>
                  <a:t>2</a:t>
                </a:r>
                <a:r>
                  <a:t>=(-6;0;-3), очевидно, что вектора </a:t>
                </a:r>
                <a14:m>
                  <m:oMath xmlns:m="http://schemas.openxmlformats.org/officeDocument/2006/math"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 и </a:t>
                </a:r>
                <a14:m>
                  <m:oMath xmlns:m="http://schemas.openxmlformats.org/officeDocument/2006/math"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2−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 будут лежать в одной плоскости.</a:t>
                </a:r>
                <a:endParaRPr sz="1500"/>
              </a:p>
              <a:p>
                <a:pPr marL="0" indent="0" defTabSz="777240">
                  <a:spcBef>
                    <a:spcPts val="800"/>
                  </a:spcBef>
                  <a:buSzTx/>
                  <a:buNone/>
                  <a:defRPr sz="13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Найдем координаты векторов </a:t>
                </a:r>
                <a14:m>
                  <m:oMath xmlns:m="http://schemas.openxmlformats.org/officeDocument/2006/math"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 и </a:t>
                </a:r>
                <a14:m>
                  <m:oMath xmlns:m="http://schemas.openxmlformats.org/officeDocument/2006/math"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2−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:</a:t>
                </a:r>
                <a:endParaRPr sz="1500"/>
              </a:p>
              <a:p>
                <a:pPr marL="0" indent="0" defTabSz="777240">
                  <a:spcBef>
                    <a:spcPts val="800"/>
                  </a:spcBef>
                  <a:buSzTx/>
                  <a:buNone/>
                  <a:defRPr sz="16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−2−3;3−10;−5−</m:t>
                          </m:r>
                          <m:d>
                            <m:dPr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=(−5;−7;−4)</m:t>
                      </m:r>
                    </m:oMath>
                  </m:oMathPara>
                </a14:m>
                <a:endParaRPr sz="15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 defTabSz="777240">
                  <a:spcBef>
                    <a:spcPts val="800"/>
                  </a:spcBef>
                  <a:buSzTx/>
                  <a:buNone/>
                  <a:defRPr sz="16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−6−3;0−10;3−</m:t>
                          </m:r>
                          <m:d>
                            <m:dPr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=(−9;−10;4)</m:t>
                      </m:r>
                    </m:oMath>
                  </m:oMathPara>
                </a14:m>
                <a:endParaRPr sz="15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 defTabSz="777240">
                  <a:spcBef>
                    <a:spcPts val="800"/>
                  </a:spcBef>
                  <a:buSzTx/>
                  <a:buNone/>
                  <a:defRPr sz="13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Так как искомая плоскость должна быть параллельна радиус-векторам, то ее нормаль должна быть к ними перпендикулярна. По свойству векторного произведения: если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13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lim>
                        <m: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lim>
                            <m: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lim>
                        </m:limUpp>
                        <m: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limUpp>
                          <m:limUppPr>
                            <m:ctrlP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lim>
                            <m:r>
                              <a:rPr sz="1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lim>
                        </m:limUpp>
                      </m:e>
                    </m:d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то </m:t>
                    </m:r>
                    <m:limUpp>
                      <m:limUppPr>
                        <m:ctrlP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lim>
                        <m: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⊥</m:t>
                    </m:r>
                    <m:limUpp>
                      <m:limUppPr>
                        <m:ctrlP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lim>
                        <m: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limUpp>
                      <m:limUppPr>
                        <m:ctrlP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lim>
                        <m: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⊥</m:t>
                    </m:r>
                    <m:limUpp>
                      <m:limUppPr>
                        <m:ctrlP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lim>
                        <m:r>
                          <a:rPr sz="1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</m:oMath>
                </a14:m>
                <a:r>
                  <a:t>, значит в нашем случае нормаль к исходным векторам есть их векторное произведение. Найдем координаты нормали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12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lim>
                        <m:r>
                          <a:rPr sz="125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</m:oMath>
                </a14:m>
                <a:r>
                  <a:t>:</a:t>
                </a:r>
                <a:endParaRPr sz="1500"/>
              </a:p>
              <a:p>
                <a:pPr marL="0" indent="0" defTabSz="777240">
                  <a:spcBef>
                    <a:spcPts val="800"/>
                  </a:spcBef>
                  <a:buSzTx/>
                  <a:buNone/>
                  <a:defRPr sz="15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sz="15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lim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sSub>
                                <m:sSubPr>
                                  <m:ctrlP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lim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limUpp>
                            <m:limUppPr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sSub>
                                <m:sSubPr>
                                  <m:ctrlP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lim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lim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</m:lim>
                              </m:limUpp>
                            </m:e>
                            <m:sub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limUpp>
                            <m:limUppPr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sSub>
                                <m:sSubPr>
                                  <m:ctrlP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15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lim>
                              <m: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</m:d>
                      <m:r>
                        <a:rPr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1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15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  <m:e>
                                <m:r>
                                  <a:rPr sz="15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sz="15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sz="15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sz="15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sz="15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sz="15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sz="15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sz="15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=−68</m:t>
                      </m:r>
                      <m:limUpp>
                        <m:limUppPr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lim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+56</m:t>
                      </m:r>
                      <m:limUpp>
                        <m:limUppPr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lim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−13</m:t>
                      </m:r>
                      <m:limUpp>
                        <m:limUppPr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lim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</m:oMath>
                  </m:oMathPara>
                </a14:m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 defTabSz="777240">
                  <a:spcBef>
                    <a:spcPts val="800"/>
                  </a:spcBef>
                  <a:buSzTx/>
                  <a:buNone/>
                  <a:defRPr sz="16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sz="15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lim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−68;56;−13</m:t>
                          </m:r>
                        </m:e>
                      </m:d>
                    </m:oMath>
                  </m:oMathPara>
                </a14:m>
                <a:endParaRPr sz="1500"/>
              </a:p>
            </p:txBody>
          </p:sp>
        </mc:Choice>
        <mc:Fallback>
          <p:sp>
            <p:nvSpPr>
              <p:cNvPr id="146" name="Объек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896645"/>
                <a:ext cx="10515600" cy="5681710"/>
              </a:xfrm>
              <a:prstGeom prst="rect">
                <a:avLst/>
              </a:prstGeom>
              <a:blipFill>
                <a:blip r:embed="rId2"/>
                <a:stretch>
                  <a:fillRect l="-603" t="-446" r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Объек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355105"/>
                <a:ext cx="10515600" cy="5821860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 defTabSz="713230">
                  <a:spcBef>
                    <a:spcPts val="700"/>
                  </a:spcBef>
                  <a:buSzTx/>
                  <a:buNone/>
                  <a:defRPr sz="21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Подставляем найденные координаты и координаты фиксированной точки A(3; 10; -1) в уравнение</a:t>
                </a:r>
              </a:p>
              <a:p>
                <a:pPr marL="0" indent="0" defTabSz="713230">
                  <a:spcBef>
                    <a:spcPts val="700"/>
                  </a:spcBef>
                  <a:buSzTx/>
                  <a:buNone/>
                  <a:defRPr sz="22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sz="2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 defTabSz="713230">
                  <a:spcBef>
                    <a:spcPts val="700"/>
                  </a:spcBef>
                  <a:buSzTx/>
                  <a:buNone/>
                  <a:defRPr sz="22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−68</m:t>
                      </m:r>
                      <m:d>
                        <m:d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+56</m:t>
                      </m:r>
                      <m:d>
                        <m:d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−13</m:t>
                      </m:r>
                      <m:d>
                        <m:d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sz="2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 defTabSz="713230">
                  <a:spcBef>
                    <a:spcPts val="700"/>
                  </a:spcBef>
                  <a:buSzTx/>
                  <a:buNone/>
                  <a:defRPr sz="21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Получим общее уравнение плоскости:</a:t>
                </a:r>
              </a:p>
              <a:p>
                <a:pPr marL="0" indent="0" defTabSz="713230">
                  <a:spcBef>
                    <a:spcPts val="700"/>
                  </a:spcBef>
                  <a:buSzTx/>
                  <a:buNone/>
                  <a:defRPr sz="23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−68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+56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−13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−369=0</m:t>
                      </m:r>
                    </m:oMath>
                  </m:oMathPara>
                </a14:m>
                <a:endParaRPr sz="2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 defTabSz="713230">
                  <a:spcBef>
                    <a:spcPts val="700"/>
                  </a:spcBef>
                  <a:buSzTx/>
                  <a:buNone/>
                  <a:defRPr sz="21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2) Вычислим расстояние от точки D до плоскости по формуле </a:t>
                </a:r>
                <a:endParaRPr i="1"/>
              </a:p>
              <a:p>
                <a:pPr marL="0" indent="0" defTabSz="713230">
                  <a:spcBef>
                    <a:spcPts val="700"/>
                  </a:spcBef>
                  <a:buSzTx/>
                  <a:buNone/>
                  <a:defRPr sz="22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  <m:r>
                              <a:rPr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2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  <a:endParaRPr sz="2100"/>
              </a:p>
              <a:p>
                <a:pPr marL="0" indent="0" defTabSz="713230">
                  <a:spcBef>
                    <a:spcPts val="700"/>
                  </a:spcBef>
                  <a:buSzTx/>
                  <a:buNone/>
                  <a:defRPr sz="21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sz="2100"/>
              </a:p>
              <a:p>
                <a:pPr marL="0" indent="0" defTabSz="713230">
                  <a:spcBef>
                    <a:spcPts val="700"/>
                  </a:spcBef>
                  <a:buSzTx/>
                  <a:buNone/>
                  <a:defRPr sz="16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−68∙</m:t>
                              </m:r>
                              <m:d>
                                <m:dPr>
                                  <m:ctrlPr>
                                    <a:rPr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  <m:r>
                                <a:rPr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+56∙</m:t>
                              </m:r>
                              <m:d>
                                <m:dPr>
                                  <m:ctrlPr>
                                    <a:rPr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e>
                              </m:d>
                              <m:r>
                                <a:rPr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−13∙</m:t>
                              </m:r>
                              <m:d>
                                <m:dPr>
                                  <m:ctrlPr>
                                    <a:rPr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e>
                              </m:d>
                              <m:r>
                                <a:rPr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−369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68</m:t>
                                  </m:r>
                                </m:e>
                                <m:sup>
                                  <m:r>
                                    <a:rPr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56</m:t>
                                  </m:r>
                                </m:e>
                                <m:sup>
                                  <m:r>
                                    <a:rPr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sz="21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561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7929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sz="15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indent="0" defTabSz="713230">
                  <a:spcBef>
                    <a:spcPts val="700"/>
                  </a:spcBef>
                  <a:buSzTx/>
                  <a:buNone/>
                  <a:defRPr sz="21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Ответ: </a:t>
                </a:r>
                <a14:m>
                  <m:oMath xmlns:m="http://schemas.openxmlformats.org/officeDocument/2006/math">
                    <m:f>
                      <m:fPr>
                        <m:ctrlP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561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7929</m:t>
                            </m:r>
                          </m:e>
                        </m:rad>
                      </m:den>
                    </m:f>
                  </m:oMath>
                </a14:m>
                <a:endParaRPr/>
              </a:p>
            </p:txBody>
          </p:sp>
        </mc:Choice>
        <mc:Fallback>
          <p:sp>
            <p:nvSpPr>
              <p:cNvPr id="148" name="Объек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355105"/>
                <a:ext cx="10515600" cy="5821860"/>
              </a:xfrm>
              <a:prstGeom prst="rect">
                <a:avLst/>
              </a:prstGeom>
              <a:blipFill>
                <a:blip r:embed="rId2"/>
                <a:stretch>
                  <a:fillRect l="-1206" t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Заголовок 1"/>
          <p:cNvSpPr txBox="1">
            <a:spLocks noGrp="1"/>
          </p:cNvSpPr>
          <p:nvPr>
            <p:ph type="title"/>
          </p:nvPr>
        </p:nvSpPr>
        <p:spPr>
          <a:xfrm>
            <a:off x="263013" y="162617"/>
            <a:ext cx="3198360" cy="764353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>
              <a:defRPr sz="5400"/>
            </a:lvl1pPr>
          </a:lstStyle>
          <a:p>
            <a:r>
              <a:rPr dirty="0"/>
              <a:t>Задание </a:t>
            </a:r>
            <a:r>
              <a:rPr lang="en-US" altLang="zh-CN" dirty="0"/>
              <a:t>5</a:t>
            </a:r>
            <a:endParaRPr dirty="0"/>
          </a:p>
        </p:txBody>
      </p:sp>
      <p:sp>
        <p:nvSpPr>
          <p:cNvPr id="137" name="Объект 2"/>
          <p:cNvSpPr txBox="1">
            <a:spLocks noGrp="1"/>
          </p:cNvSpPr>
          <p:nvPr>
            <p:ph type="body" sz="half" idx="1"/>
          </p:nvPr>
        </p:nvSpPr>
        <p:spPr>
          <a:xfrm>
            <a:off x="573725" y="926970"/>
            <a:ext cx="6713554" cy="4119174"/>
          </a:xfrm>
          <a:prstGeom prst="rect">
            <a:avLst/>
          </a:prstGeom>
        </p:spPr>
        <p:txBody>
          <a:bodyPr/>
          <a:lstStyle/>
          <a:p>
            <a:pPr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Условие:</a:t>
            </a:r>
            <a:endParaRPr lang="ru-RU" b="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A6207E-E4E3-4A1E-C640-4834F8EDB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93" y="926970"/>
            <a:ext cx="9250993" cy="11148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D206CB-35B2-1408-35F6-1168511C8D60}"/>
              </a:ext>
            </a:extLst>
          </p:cNvPr>
          <p:cNvSpPr txBox="1"/>
          <p:nvPr/>
        </p:nvSpPr>
        <p:spPr>
          <a:xfrm>
            <a:off x="410882" y="2116307"/>
            <a:ext cx="11207393" cy="4431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ru-RU" altLang="zh-CN" b="0" i="0" dirty="0">
                <a:effectLst/>
                <a:latin typeface="UICTFontTextStyleBody"/>
              </a:rPr>
              <a:t>Решение:</a:t>
            </a:r>
          </a:p>
          <a:p>
            <a:r>
              <a:rPr lang="ru-RU" altLang="zh-CN" b="0" i="0" dirty="0">
                <a:effectLst/>
                <a:latin typeface="UICTFontTextStyleBody"/>
              </a:rPr>
              <a:t>1. Сначала мы найдём вектор </a:t>
            </a:r>
            <a:r>
              <a:rPr lang="en-US" altLang="zh-CN" b="0" i="1" dirty="0">
                <a:effectLst/>
                <a:latin typeface="UICTFontTextStyleItalicBody"/>
              </a:rPr>
              <a:t>BC</a:t>
            </a:r>
            <a:r>
              <a:rPr lang="ru-RU" altLang="zh-CN" dirty="0">
                <a:latin typeface=".AppleSystemUIFont"/>
              </a:rPr>
              <a:t>. </a:t>
            </a:r>
            <a:r>
              <a:rPr lang="ru-RU" altLang="zh-CN" b="0" i="0" dirty="0">
                <a:effectLst/>
                <a:latin typeface="UICTFontTextStyleBody"/>
              </a:rPr>
              <a:t>От координаты С мы вычтем координат В:</a:t>
            </a:r>
            <a:endParaRPr lang="ru-RU" altLang="zh-CN" dirty="0">
              <a:effectLst/>
              <a:latin typeface=".AppleSystemUIFont"/>
            </a:endParaRPr>
          </a:p>
          <a:p>
            <a:r>
              <a:rPr lang="en-US" altLang="zh-CN" b="0" i="1" dirty="0">
                <a:effectLst/>
                <a:latin typeface="UICTFontTextStyleItalicBody"/>
              </a:rPr>
              <a:t>BC</a:t>
            </a:r>
            <a:r>
              <a:rPr lang="en-US" altLang="zh-CN" b="0" i="0" dirty="0">
                <a:effectLst/>
                <a:latin typeface="UICTFontTextStyleBody"/>
              </a:rPr>
              <a:t> = (2−1, 7−10, -3 −(-1)) = (1, −3, -2). </a:t>
            </a:r>
            <a:br>
              <a:rPr lang="en-US" altLang="zh-CN" dirty="0">
                <a:effectLst/>
                <a:latin typeface=".AppleSystemUIFont"/>
              </a:rPr>
            </a:br>
            <a:endParaRPr lang="en-US" altLang="zh-CN" dirty="0">
              <a:effectLst/>
              <a:latin typeface=".AppleSystemUIFont"/>
            </a:endParaRPr>
          </a:p>
          <a:p>
            <a:r>
              <a:rPr lang="ru-RU" altLang="zh-CN" b="0" i="0" dirty="0">
                <a:effectLst/>
                <a:latin typeface="UICTFontTextStyleBody"/>
              </a:rPr>
              <a:t>плоскость, перпендикулярно с вектором </a:t>
            </a:r>
            <a:r>
              <a:rPr lang="en-US" altLang="zh-CN" b="0" i="1" dirty="0">
                <a:effectLst/>
                <a:latin typeface="UICTFontTextStyleItalicBody"/>
              </a:rPr>
              <a:t>BC</a:t>
            </a:r>
            <a:r>
              <a:rPr lang="en-US" altLang="zh-CN" b="0" i="0" dirty="0">
                <a:effectLst/>
                <a:latin typeface="UICTFontTextStyleBody"/>
              </a:rPr>
              <a:t>=(A, B, C), </a:t>
            </a:r>
            <a:r>
              <a:rPr lang="ru-RU" altLang="zh-CN" b="0" i="0" dirty="0">
                <a:effectLst/>
                <a:latin typeface="UICTFontTextStyleBody"/>
              </a:rPr>
              <a:t>задана такой уравнение:</a:t>
            </a:r>
            <a:endParaRPr lang="ru-RU" altLang="zh-CN" dirty="0">
              <a:effectLst/>
              <a:latin typeface=".AppleSystemUIFont"/>
            </a:endParaRPr>
          </a:p>
          <a:p>
            <a:r>
              <a:rPr lang="en-US" altLang="zh-CN" b="0" i="0" dirty="0">
                <a:effectLst/>
                <a:latin typeface="UICTFontTextStyleBody"/>
              </a:rPr>
              <a:t>A</a:t>
            </a:r>
            <a:r>
              <a:rPr lang="en-US" altLang="zh-CN" b="0" i="0" dirty="0">
                <a:effectLst/>
                <a:latin typeface=".PingFangSC-Regular"/>
              </a:rPr>
              <a:t>·</a:t>
            </a:r>
            <a:r>
              <a:rPr lang="en-US" altLang="zh-CN" b="0" i="0" dirty="0">
                <a:effectLst/>
                <a:latin typeface="UICTFontTextStyleBody"/>
              </a:rPr>
              <a:t>(x-x</a:t>
            </a:r>
            <a:r>
              <a:rPr lang="ru-RU" altLang="zh-CN" b="0" i="0" dirty="0">
                <a:effectLst/>
                <a:latin typeface="UICTFontTextStyleBody"/>
              </a:rPr>
              <a:t>а)+</a:t>
            </a:r>
            <a:r>
              <a:rPr lang="en-US" altLang="zh-CN" b="0" i="0" dirty="0">
                <a:effectLst/>
                <a:latin typeface="UICTFontTextStyleBody"/>
              </a:rPr>
              <a:t>B</a:t>
            </a:r>
            <a:r>
              <a:rPr lang="en-US" altLang="zh-CN" b="0" i="0" dirty="0">
                <a:effectLst/>
                <a:latin typeface=".PingFangSC-Regular"/>
              </a:rPr>
              <a:t>·</a:t>
            </a:r>
            <a:r>
              <a:rPr lang="en-US" altLang="zh-CN" b="0" i="0" dirty="0">
                <a:effectLst/>
                <a:latin typeface="UICTFontTextStyleBody"/>
              </a:rPr>
              <a:t>(y-y</a:t>
            </a:r>
            <a:r>
              <a:rPr lang="ru-RU" altLang="zh-CN" b="0" i="0" dirty="0">
                <a:effectLst/>
                <a:latin typeface="UICTFontTextStyleBody"/>
              </a:rPr>
              <a:t>а)+</a:t>
            </a:r>
            <a:r>
              <a:rPr lang="en-US" altLang="zh-CN" b="0" i="0" dirty="0">
                <a:effectLst/>
                <a:latin typeface="UICTFontTextStyleBody"/>
              </a:rPr>
              <a:t>C</a:t>
            </a:r>
            <a:r>
              <a:rPr lang="en-US" altLang="zh-CN" b="0" i="0" dirty="0">
                <a:effectLst/>
                <a:latin typeface=".PingFangSC-Regular"/>
              </a:rPr>
              <a:t>·</a:t>
            </a:r>
            <a:r>
              <a:rPr lang="en-US" altLang="zh-CN" b="0" i="0" dirty="0">
                <a:effectLst/>
                <a:latin typeface="UICTFontTextStyleBody"/>
              </a:rPr>
              <a:t>(z-z</a:t>
            </a:r>
            <a:r>
              <a:rPr lang="ru-RU" altLang="zh-CN" b="0" i="0" dirty="0">
                <a:effectLst/>
                <a:latin typeface="UICTFontTextStyleBody"/>
              </a:rPr>
              <a:t>а) = 0</a:t>
            </a:r>
            <a:br>
              <a:rPr lang="ru-RU" altLang="zh-CN" dirty="0">
                <a:effectLst/>
                <a:latin typeface=".AppleSystemUIFont"/>
              </a:rPr>
            </a:br>
            <a:endParaRPr lang="ru-RU" altLang="zh-CN" dirty="0">
              <a:effectLst/>
              <a:latin typeface=".AppleSystemUIFont"/>
            </a:endParaRPr>
          </a:p>
          <a:p>
            <a:r>
              <a:rPr lang="ru-RU" altLang="zh-CN" b="0" i="0" dirty="0">
                <a:effectLst/>
                <a:latin typeface="UICTFontTextStyleBody"/>
              </a:rPr>
              <a:t>Поставим координаты точки </a:t>
            </a:r>
            <a:r>
              <a:rPr lang="en-US" altLang="zh-CN" b="0" i="1" dirty="0">
                <a:effectLst/>
                <a:latin typeface="UICTFontTextStyleItalicBody"/>
              </a:rPr>
              <a:t>A</a:t>
            </a:r>
            <a:r>
              <a:rPr lang="en-US" altLang="zh-CN" b="0" i="0" dirty="0">
                <a:effectLst/>
                <a:latin typeface="UICTFontTextStyleBody"/>
              </a:rPr>
              <a:t>:  </a:t>
            </a:r>
            <a:r>
              <a:rPr lang="en-US" altLang="zh-CN" b="0" i="1" dirty="0">
                <a:effectLst/>
                <a:latin typeface="UICTFontTextStyleItalicBody"/>
              </a:rPr>
              <a:t>x</a:t>
            </a:r>
            <a:r>
              <a:rPr lang="ru-RU" altLang="zh-CN" b="0" i="1" dirty="0">
                <a:effectLst/>
                <a:latin typeface="UICTFontTextStyleItalicBody"/>
              </a:rPr>
              <a:t>а=-2,   </a:t>
            </a:r>
            <a:r>
              <a:rPr lang="en-US" altLang="zh-CN" b="0" i="1" dirty="0">
                <a:effectLst/>
                <a:latin typeface="UICTFontTextStyleItalicBody"/>
              </a:rPr>
              <a:t>y</a:t>
            </a:r>
            <a:r>
              <a:rPr lang="ru-RU" altLang="zh-CN" b="0" i="1" dirty="0">
                <a:effectLst/>
                <a:latin typeface="UICTFontTextStyleItalicBody"/>
              </a:rPr>
              <a:t>а=0,   </a:t>
            </a:r>
            <a:r>
              <a:rPr lang="en-US" altLang="zh-CN" b="0" i="1" dirty="0">
                <a:effectLst/>
                <a:latin typeface="UICTFontTextStyleItalicBody"/>
              </a:rPr>
              <a:t>z</a:t>
            </a:r>
            <a:r>
              <a:rPr lang="ru-RU" altLang="zh-CN" b="0" i="1" dirty="0">
                <a:effectLst/>
                <a:latin typeface="UICTFontTextStyleItalicBody"/>
              </a:rPr>
              <a:t>а=−5,</a:t>
            </a:r>
            <a:r>
              <a:rPr lang="ru-RU" altLang="zh-CN" b="0" i="0" dirty="0">
                <a:effectLst/>
                <a:latin typeface="UICTFontTextStyleBody"/>
              </a:rPr>
              <a:t>   и координаты вектора </a:t>
            </a:r>
            <a:r>
              <a:rPr lang="en-US" altLang="zh-CN" b="0" i="1" dirty="0">
                <a:effectLst/>
                <a:latin typeface="UICTFontTextStyleItalicBody"/>
              </a:rPr>
              <a:t>BC: </a:t>
            </a:r>
            <a:r>
              <a:rPr lang="ru-RU" altLang="zh-CN" b="0" i="1" dirty="0">
                <a:effectLst/>
                <a:latin typeface="UICTFontTextStyleItalicBody"/>
              </a:rPr>
              <a:t>А=1, </a:t>
            </a:r>
            <a:r>
              <a:rPr lang="en-US" altLang="zh-CN" b="0" i="1" dirty="0">
                <a:effectLst/>
                <a:latin typeface="UICTFontTextStyleItalicBody"/>
              </a:rPr>
              <a:t>B=−3, C=−2.</a:t>
            </a:r>
            <a:endParaRPr lang="en-US" altLang="zh-CN" dirty="0">
              <a:effectLst/>
              <a:latin typeface=".AppleSystemUIFont"/>
            </a:endParaRPr>
          </a:p>
          <a:p>
            <a:r>
              <a:rPr lang="ru-RU" altLang="zh-CN" b="0" i="0" dirty="0">
                <a:effectLst/>
                <a:latin typeface="UICTFontTextStyleBody"/>
              </a:rPr>
              <a:t>Получаем: </a:t>
            </a:r>
            <a:br>
              <a:rPr lang="ru-RU" altLang="zh-CN" dirty="0">
                <a:effectLst/>
                <a:latin typeface=".AppleSystemUIFont"/>
              </a:rPr>
            </a:br>
            <a:endParaRPr lang="ru-RU" altLang="zh-CN" dirty="0">
              <a:effectLst/>
              <a:latin typeface=".AppleSystemUIFont"/>
            </a:endParaRPr>
          </a:p>
          <a:p>
            <a:r>
              <a:rPr lang="ru-RU" altLang="zh-CN" b="0" i="0" dirty="0">
                <a:effectLst/>
                <a:latin typeface="UICTFontTextStyleBody"/>
              </a:rPr>
              <a:t>1</a:t>
            </a:r>
            <a:r>
              <a:rPr lang="ru-RU" altLang="zh-CN" b="0" i="0" dirty="0">
                <a:effectLst/>
                <a:latin typeface=".PingFangSC-Regular"/>
              </a:rPr>
              <a:t>·</a:t>
            </a:r>
            <a:r>
              <a:rPr lang="ru-RU" altLang="zh-CN" b="0" i="0" dirty="0">
                <a:effectLst/>
                <a:latin typeface="UICTFontTextStyleBody"/>
              </a:rPr>
              <a:t>(</a:t>
            </a:r>
            <a:r>
              <a:rPr lang="en-US" altLang="zh-CN" b="0" i="0" dirty="0">
                <a:effectLst/>
                <a:latin typeface="UICTFontTextStyleBody"/>
              </a:rPr>
              <a:t>x-(-2))+(-3)</a:t>
            </a:r>
            <a:r>
              <a:rPr lang="en-US" altLang="zh-CN" b="0" i="0" dirty="0">
                <a:effectLst/>
                <a:latin typeface=".PingFangSC-Regular"/>
              </a:rPr>
              <a:t>·</a:t>
            </a:r>
            <a:r>
              <a:rPr lang="en-US" altLang="zh-CN" b="0" i="0" dirty="0">
                <a:effectLst/>
                <a:latin typeface="UICTFontTextStyleBody"/>
              </a:rPr>
              <a:t>(y−0)+(-2)</a:t>
            </a:r>
            <a:r>
              <a:rPr lang="en-US" altLang="zh-CN" b="0" i="0" dirty="0">
                <a:effectLst/>
                <a:latin typeface=".PingFangSC-Regular"/>
              </a:rPr>
              <a:t>·</a:t>
            </a:r>
            <a:r>
              <a:rPr lang="en-US" altLang="zh-CN" b="0" i="0" dirty="0">
                <a:effectLst/>
                <a:latin typeface="UICTFontTextStyleBody"/>
              </a:rPr>
              <a:t>(z−(−5))=0</a:t>
            </a:r>
            <a:endParaRPr lang="en-US" altLang="zh-CN" dirty="0">
              <a:effectLst/>
              <a:latin typeface=".AppleSystemUIFont"/>
            </a:endParaRPr>
          </a:p>
          <a:p>
            <a:r>
              <a:rPr lang="en-US" altLang="zh-CN" b="0" i="0" dirty="0">
                <a:effectLst/>
                <a:latin typeface="UICTFontTextStyleBody"/>
              </a:rPr>
              <a:t>1(x+2)-3</a:t>
            </a:r>
            <a:r>
              <a:rPr lang="ru-RU" altLang="zh-CN" b="0" i="0" dirty="0">
                <a:effectLst/>
                <a:latin typeface="UICTFontTextStyleBody"/>
              </a:rPr>
              <a:t>у-2(</a:t>
            </a:r>
            <a:r>
              <a:rPr lang="en-US" altLang="zh-CN" b="0" i="0" dirty="0">
                <a:effectLst/>
                <a:latin typeface="UICTFontTextStyleBody"/>
              </a:rPr>
              <a:t>z+5)=0</a:t>
            </a:r>
            <a:endParaRPr lang="en-US" altLang="zh-CN" dirty="0">
              <a:effectLst/>
              <a:latin typeface=".AppleSystemUIFont"/>
            </a:endParaRPr>
          </a:p>
          <a:p>
            <a:r>
              <a:rPr lang="en-US" altLang="zh-CN" b="0" i="0" dirty="0">
                <a:effectLst/>
                <a:latin typeface="UICTFontTextStyleBody"/>
              </a:rPr>
              <a:t>x+2-3y-2z-10=0</a:t>
            </a:r>
            <a:endParaRPr lang="ru-RU" altLang="zh-CN" b="0" i="0" dirty="0">
              <a:latin typeface=".AppleSystemUIFont"/>
            </a:endParaRPr>
          </a:p>
          <a:p>
            <a:endParaRPr lang="en-US" altLang="zh-CN" dirty="0">
              <a:effectLst/>
              <a:latin typeface=".AppleSystemUIFont"/>
            </a:endParaRPr>
          </a:p>
          <a:p>
            <a:r>
              <a:rPr lang="en-US" altLang="zh-CN" b="0" i="0" dirty="0">
                <a:effectLst/>
                <a:latin typeface="UICTFontTextStyleBody"/>
              </a:rPr>
              <a:t>x-3y-2z-8=0</a:t>
            </a:r>
            <a:endParaRPr lang="en-US" altLang="zh-CN" dirty="0">
              <a:effectLst/>
              <a:latin typeface=".AppleSystemUIFont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54041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F2C1F-FFEF-6714-7FEA-ED175590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929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altLang="zh-CN" sz="2300" b="0" i="0" dirty="0">
                <a:effectLst/>
                <a:latin typeface="UICTFontTextStyleBody"/>
              </a:rPr>
              <a:t>2. Медиана </a:t>
            </a:r>
            <a:r>
              <a:rPr lang="en-US" altLang="zh-CN" sz="2300" b="0" i="0" dirty="0">
                <a:effectLst/>
                <a:latin typeface="UICTFontTextStyleBody"/>
              </a:rPr>
              <a:t>BD, </a:t>
            </a:r>
            <a:r>
              <a:rPr lang="ru-RU" altLang="zh-CN" sz="2300" b="0" i="0" dirty="0">
                <a:effectLst/>
                <a:latin typeface="UICTFontTextStyleBody"/>
              </a:rPr>
              <a:t>это значит что, от вершины В до векторы АС. </a:t>
            </a:r>
            <a:r>
              <a:rPr lang="en-US" altLang="zh-CN" sz="2300" b="0" i="0" dirty="0">
                <a:effectLst/>
                <a:latin typeface="UICTFontTextStyleBody"/>
              </a:rPr>
              <a:t>D </a:t>
            </a:r>
            <a:r>
              <a:rPr lang="ru-RU" altLang="zh-CN" sz="2300" b="0" i="0" dirty="0">
                <a:effectLst/>
                <a:latin typeface="UICTFontTextStyleBody"/>
              </a:rPr>
              <a:t>середина вектора АС. Координаты </a:t>
            </a:r>
            <a:r>
              <a:rPr lang="en-US" altLang="zh-CN" sz="2300" b="0" i="0" dirty="0">
                <a:effectLst/>
                <a:latin typeface="UICTFontTextStyleBody"/>
              </a:rPr>
              <a:t>D = (</a:t>
            </a:r>
            <a:r>
              <a:rPr lang="ru-RU" altLang="zh-CN" sz="2300" b="0" i="0" dirty="0">
                <a:effectLst/>
                <a:latin typeface="UICTFontTextStyleBody"/>
              </a:rPr>
              <a:t>А1+С1/2, А2+С2/2, А3+С3/2)</a:t>
            </a:r>
            <a:endParaRPr lang="ru-RU" altLang="zh-CN" sz="2300" dirty="0">
              <a:effectLst/>
              <a:latin typeface=".AppleSystemUIFont"/>
            </a:endParaRPr>
          </a:p>
          <a:p>
            <a:pPr marL="0" indent="0">
              <a:buNone/>
            </a:pPr>
            <a:endParaRPr lang="ru-RU" altLang="zh-CN" sz="2300" dirty="0">
              <a:effectLst/>
              <a:latin typeface=".AppleSystemUIFont"/>
            </a:endParaRPr>
          </a:p>
          <a:p>
            <a:pPr marL="0" indent="0">
              <a:buNone/>
            </a:pPr>
            <a:r>
              <a:rPr lang="en-US" altLang="zh-CN" sz="2300" b="0" i="0" dirty="0">
                <a:effectLst/>
                <a:latin typeface="UICTFontTextStyleBody"/>
              </a:rPr>
              <a:t>D = (-0.5, 0, -6)</a:t>
            </a:r>
            <a:endParaRPr lang="en-US" altLang="zh-CN" sz="2300" dirty="0">
              <a:effectLst/>
              <a:latin typeface=".AppleSystemUIFont"/>
            </a:endParaRPr>
          </a:p>
          <a:p>
            <a:pPr marL="0" indent="0">
              <a:buNone/>
            </a:pPr>
            <a:r>
              <a:rPr lang="ru-RU" altLang="zh-CN" sz="2300" b="0" i="0" dirty="0">
                <a:effectLst/>
                <a:latin typeface="UICTFontTextStyleBody"/>
              </a:rPr>
              <a:t>А вектор </a:t>
            </a:r>
            <a:r>
              <a:rPr lang="en-US" altLang="zh-CN" sz="2300" b="0" i="0" dirty="0">
                <a:effectLst/>
                <a:latin typeface="UICTFontTextStyleBody"/>
              </a:rPr>
              <a:t>BD = (2−(-0,5), 7−0, -3 −(-6)) = (2.5, 7, 3). </a:t>
            </a:r>
            <a:br>
              <a:rPr lang="en-US" altLang="zh-CN" sz="2300" dirty="0">
                <a:effectLst/>
                <a:latin typeface=".AppleSystemUIFont"/>
              </a:rPr>
            </a:br>
            <a:endParaRPr lang="en-US" altLang="zh-CN" sz="2300" dirty="0">
              <a:effectLst/>
              <a:latin typeface=".AppleSystemUIFont"/>
            </a:endParaRPr>
          </a:p>
          <a:p>
            <a:pPr marL="0" indent="0">
              <a:buNone/>
            </a:pPr>
            <a:r>
              <a:rPr lang="ru-RU" altLang="zh-CN" sz="2300" b="0" i="0" dirty="0">
                <a:effectLst/>
                <a:latin typeface="UICTFontTextStyleBody"/>
              </a:rPr>
              <a:t>Составим параметрические уравнения медианы </a:t>
            </a:r>
            <a:r>
              <a:rPr lang="en-US" altLang="zh-CN" sz="2300" b="0" i="0" dirty="0">
                <a:effectLst/>
                <a:latin typeface="UICTFontTextStyleBody"/>
              </a:rPr>
              <a:t>BD:</a:t>
            </a:r>
            <a:endParaRPr lang="en-US" altLang="zh-CN" sz="2300" dirty="0">
              <a:effectLst/>
              <a:latin typeface=".AppleSystemUIFont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D1FFBF-D700-1983-1FED-E93A74E42E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5714" r="-1838" b="9143"/>
          <a:stretch/>
        </p:blipFill>
        <p:spPr>
          <a:xfrm>
            <a:off x="608142" y="3429000"/>
            <a:ext cx="10515601" cy="21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028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дание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r>
              <a:t>Задание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Условие: Найти точку пересечения и угол между прямой   и плоскостью  .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265059"/>
                <a:ext cx="10515600" cy="5172514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sz="2000"/>
                </a:pPr>
                <a:r>
                  <a:t>Условие: Найти точку пересечения и угол между прямой </a:t>
                </a:r>
                <a14:m>
                  <m:oMath xmlns:m="http://schemas.openxmlformats.org/officeDocument/2006/math">
                    <m:f>
                      <m:fPr>
                        <m:ctrlP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t> и плоскостью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−19=0</m:t>
                    </m:r>
                  </m:oMath>
                </a14:m>
                <a:r>
                  <a:t>.</a:t>
                </a:r>
                <a:br/>
                <a:endParaRPr/>
              </a:p>
              <a:p>
                <a:pPr>
                  <a:defRPr sz="2000"/>
                </a:pPr>
                <a:r>
                  <a:t>Решение:</a:t>
                </a:r>
                <a:br/>
                <a:r>
                  <a:t>1. Найдем точку пересечения. Прямая задана в параметрической форме:</a:t>
                </a:r>
                <a:br/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=1+2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/>
                <a14:m>
                  <m:oMath xmlns:m="http://schemas.openxmlformats.org/officeDocument/2006/math"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br/>
                <a14:m>
                  <m:oMath xmlns:m="http://schemas.openxmlformats.org/officeDocument/2006/math"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=4+</m:t>
                    </m:r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/>
                <a:r>
                  <a:t>Подставляем уравнения прямой в уравнение плоскости:</a:t>
                </a:r>
                <a:br/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1+2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−2(2)+4(4+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)−19=0</m:t>
                    </m:r>
                  </m:oMath>
                </a14:m>
                <a:br/>
                <a:br/>
                <a:r>
                  <a:t>Решая уравнение по t, получаем:</a:t>
                </a:r>
                <a:br/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1+2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−4+16+4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−19=0</m:t>
                    </m:r>
                  </m:oMath>
                </a14:m>
                <a:br/>
                <a14:m>
                  <m:oMath xmlns:m="http://schemas.openxmlformats.org/officeDocument/2006/math"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−6=0</m:t>
                    </m:r>
                  </m:oMath>
                </a14:m>
                <a:br/>
                <a14:m>
                  <m:oMath xmlns:m="http://schemas.openxmlformats.org/officeDocument/2006/math">
                    <m:r>
                      <a:rPr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151" name="Условие: Найти точку пересечения и угол между прямой   и плоскостью  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65059"/>
                <a:ext cx="10515600" cy="5172514"/>
              </a:xfrm>
              <a:prstGeom prst="rect">
                <a:avLst/>
              </a:prstGeo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Теперь подставляем значение t в уравнение прямой, чтобы найти координаты точек:       Таким образом, точка пересечения прямой и плоскости имеет координаты (3, 2, 5). 2. Чтобы найти угол между прямой и плоскостью, найдем угол между направляющим вектором п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448382"/>
                <a:ext cx="10515600" cy="5728582"/>
              </a:xfrm>
              <a:prstGeom prst="rect">
                <a:avLst/>
              </a:prstGeom>
            </p:spPr>
            <p:txBody>
              <a:bodyPr/>
              <a:lstStyle/>
              <a:p>
                <a:pPr marL="192023" indent="-192023" defTabSz="768094">
                  <a:spcBef>
                    <a:spcPts val="800"/>
                  </a:spcBef>
                  <a:defRPr sz="1600"/>
                </a:pPr>
                <a:r>
                  <a:t>Теперь подставляем значение t в уравнение прямой, чтобы найти координаты точек:</a:t>
                </a:r>
                <a:br/>
                <a14:m>
                  <m:oMath xmlns:m="http://schemas.openxmlformats.org/officeDocument/2006/math"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=1+2(1)=3</m:t>
                    </m:r>
                  </m:oMath>
                </a14:m>
                <a:br/>
                <a14:m>
                  <m:oMath xmlns:m="http://schemas.openxmlformats.org/officeDocument/2006/math"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br/>
                <a14:m>
                  <m:oMath xmlns:m="http://schemas.openxmlformats.org/officeDocument/2006/math"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=4+1=5</m:t>
                    </m:r>
                  </m:oMath>
                </a14:m>
                <a:br/>
                <a:r>
                  <a:t>Таким образом, точка пересечения прямой и плоскости имеет координаты (3, 2, 5).</a:t>
                </a:r>
                <a:br/>
                <a:r>
                  <a:t>2. Чтобы найти угол между прямой и плоскостью, найдем угол между направляющим вектором прямой и нормальным вектором плоскости. Направляющий вектор прямой: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17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lim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⃗</m:t>
                        </m:r>
                      </m:lim>
                    </m:limUpp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=(2,0,1)</m:t>
                    </m:r>
                  </m:oMath>
                </a14:m>
                <a:r>
                  <a:t>, нормальный вектор плоскости: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1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lim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⃗</m:t>
                        </m:r>
                      </m:lim>
                    </m:limUpp>
                    <m:r>
                      <a:rPr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=(1,−2,4)</m:t>
                    </m:r>
                  </m:oMath>
                </a14:m>
                <a:r>
                  <a:t>. Угол между этими векторами:</a:t>
                </a:r>
                <a:b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limUpp>
                          <m:limUppPr>
                            <m:ctrlP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lim>
                            <m: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⃗</m:t>
                            </m:r>
                          </m:lim>
                        </m:limUpp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limUpp>
                          <m:limUppPr>
                            <m:ctrlP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lim>
                            <m: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⃗</m:t>
                            </m:r>
                          </m:lim>
                        </m:limUpp>
                      </m:num>
                      <m:den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limUpp>
                          <m:limUppPr>
                            <m:ctrlP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lim>
                            <m: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⃗</m:t>
                            </m:r>
                          </m:lim>
                        </m:limUpp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limUpp>
                          <m:limUppPr>
                            <m:ctrlP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lim>
                            <m: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⃗</m:t>
                            </m:r>
                          </m:lim>
                        </m:limUpp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br/>
                <a:r>
                  <a:t>Подставляем значения векторов:</a:t>
                </a:r>
                <a:b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2⋅1+0⋅(−2)+1⋅4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+(−2</m:t>
                            </m:r>
                            <m:sSup>
                              <m:sSupPr>
                                <m:ctrlP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b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</m:rad>
                      </m:den>
                    </m:f>
                  </m:oMath>
                </a14:m>
                <a:br/>
                <a:endParaRPr/>
              </a:p>
              <a:p>
                <a:pPr marL="192023" indent="-192023" defTabSz="768094">
                  <a:spcBef>
                    <a:spcPts val="800"/>
                  </a:spcBef>
                  <a:defRPr sz="1600"/>
                </a:pPr>
                <a:r>
                  <a:t>Ответ: Точка пересечения прямой и плоскости: (3, 2, 5). Угол между прямой и плоскостью равен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arccos</m:t>
                    </m:r>
                    <m:d>
                      <m:d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105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/>
              </a:p>
            </p:txBody>
          </p:sp>
        </mc:Choice>
        <mc:Fallback>
          <p:sp>
            <p:nvSpPr>
              <p:cNvPr id="153" name="Теперь подставляем значение t в уравнение прямой, чтобы найти координаты точек:       Таким образом, точка пересечения прямой и плоскости имеет координаты (3, 2, 5). 2. Чтобы найти угол между прямой и плоскостью, найдем угол между направляющим вектором п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448382"/>
                <a:ext cx="10515600" cy="5728582"/>
              </a:xfrm>
              <a:prstGeom prst="rect">
                <a:avLst/>
              </a:prstGeom>
              <a:blipFill>
                <a:blip r:embed="rId2"/>
                <a:stretch>
                  <a:fillRect l="-724" t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дание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t>Задание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Условие: Найти точку пересечения и угол между прямой   и плоскостью  .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265059"/>
                <a:ext cx="10515600" cy="5172514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sz="2000"/>
                </a:pPr>
                <a:r>
                  <a:t>Условие:</a:t>
                </a:r>
                <a:br/>
                <a:endParaRPr/>
              </a:p>
              <a:p>
                <a:pPr>
                  <a:defRPr sz="2000"/>
                </a:pPr>
                <a:r>
                  <a:t>Решение:</a:t>
                </a:r>
                <a:br/>
                <a:r>
                  <a:t>1. Сначала найдем направляющий вектор V линии. Это векторное произведение нормальных векторов двух плоскостей.</a:t>
                </a:r>
              </a:p>
              <a:p>
                <a:pPr lvl="1">
                  <a:buFontTx/>
                  <a:buChar char="➢"/>
                  <a:defRPr sz="2000"/>
                </a:pPr>
                <a:r>
                  <a:t>Нормаль к плоскости (1): </a:t>
                </a:r>
                <a:br/>
                <a14:m>
                  <m:oMath xmlns:m="http://schemas.openxmlformats.org/officeDocument/2006/math">
                    <m:sSub>
                      <m:sSubPr>
                        <m:ctrlPr>
                          <a:rPr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=⟨5,1,−3⟩</m:t>
                    </m:r>
                  </m:oMath>
                </a14:m>
                <a:endParaRPr/>
              </a:p>
              <a:p>
                <a:pPr lvl="1">
                  <a:buFontTx/>
                  <a:buChar char="➢"/>
                  <a:defRPr sz="2000"/>
                </a:pPr>
                <a:r>
                  <a:t>Нормаль к плоскости (2): </a:t>
                </a:r>
                <a:br/>
                <a14:m>
                  <m:oMath xmlns:m="http://schemas.openxmlformats.org/officeDocument/2006/math">
                    <m:sSub>
                      <m:sSubPr>
                        <m:ctrlPr>
                          <a:rPr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b>
                        <m: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=⟨1,−1,2⟩</m:t>
                    </m:r>
                  </m:oMath>
                </a14:m>
                <a:endParaRPr/>
              </a:p>
              <a:p>
                <a:pPr lvl="1">
                  <a:buFontTx/>
                  <a:buChar char="➢"/>
                  <a:defRPr sz="2000"/>
                </a:pPr>
                <a:endParaRPr/>
              </a:p>
              <a:p>
                <a:pPr marL="0" lvl="1" indent="457200">
                  <a:buSzTx/>
                  <a:buNone/>
                  <a:defRPr sz="2000"/>
                </a:pPr>
                <a:r>
                  <a:t>Векторное произведение: </a:t>
                </a:r>
                <a:br/>
                <a:endParaRPr/>
              </a:p>
            </p:txBody>
          </p:sp>
        </mc:Choice>
        <mc:Fallback>
          <p:sp>
            <p:nvSpPr>
              <p:cNvPr id="156" name="Условие: Найти точку пересечения и угол между прямой   и плоскостью  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65059"/>
                <a:ext cx="10515600" cy="5172514"/>
              </a:xfrm>
              <a:prstGeom prst="rect">
                <a:avLst/>
              </a:prstGeom>
              <a:blipFill>
                <a:blip r:embed="rId2"/>
                <a:stretch>
                  <a:fillRect l="-965" t="-1225" r="-1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595" y="1204435"/>
            <a:ext cx="6322031" cy="5967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867" y="4279762"/>
            <a:ext cx="3020394" cy="1302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Задание 1</a:t>
            </a:r>
          </a:p>
        </p:txBody>
      </p:sp>
      <p:sp>
        <p:nvSpPr>
          <p:cNvPr id="119" name="Замещающее содержимое 2"/>
          <p:cNvSpPr txBox="1">
            <a:spLocks noGrp="1"/>
          </p:cNvSpPr>
          <p:nvPr>
            <p:ph type="body" idx="1"/>
          </p:nvPr>
        </p:nvSpPr>
        <p:spPr>
          <a:xfrm>
            <a:off x="838200" y="1814195"/>
            <a:ext cx="10515600" cy="4363085"/>
          </a:xfrm>
          <a:prstGeom prst="rect">
            <a:avLst/>
          </a:prstGeom>
        </p:spPr>
        <p:txBody>
          <a:bodyPr/>
          <a:lstStyle/>
          <a:p>
            <a:pPr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Условие:</a:t>
            </a:r>
            <a:r>
              <a:rPr b="0"/>
              <a:t> Даны вершины A(-5;1),B(2;5),C(1;-1) треугольника ABC. Найти:</a:t>
            </a:r>
          </a:p>
          <a:p>
            <a:pPr marL="685800" lvl="1" indent="-228600">
              <a:spcBef>
                <a:spcPts val="500"/>
              </a:spcBef>
              <a:buFont typeface="Times New Roman"/>
              <a:buChar char="❖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длину и уравнение стороны BC;</a:t>
            </a:r>
          </a:p>
          <a:p>
            <a:pPr marL="685800" lvl="1" indent="-228600">
              <a:spcBef>
                <a:spcPts val="500"/>
              </a:spcBef>
              <a:buFont typeface="Times New Roman"/>
              <a:buChar char="❖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длину и уравнение высоты AK;</a:t>
            </a:r>
          </a:p>
          <a:p>
            <a:pPr marL="685800" lvl="1" indent="-228600">
              <a:spcBef>
                <a:spcPts val="500"/>
              </a:spcBef>
              <a:buFont typeface="Times New Roman"/>
              <a:buChar char="❖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длину и уравнение медианы CM;</a:t>
            </a:r>
          </a:p>
          <a:p>
            <a:pPr marL="685800" lvl="1" indent="-228600">
              <a:spcBef>
                <a:spcPts val="500"/>
              </a:spcBef>
              <a:buFont typeface="Times New Roman"/>
              <a:buChar char="❖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угол B;</a:t>
            </a:r>
          </a:p>
          <a:p>
            <a:pPr marL="685800" lvl="1" indent="-228600">
              <a:spcBef>
                <a:spcPts val="500"/>
              </a:spcBef>
              <a:buFont typeface="Times New Roman"/>
              <a:buChar char="❖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площадь треугольника ABC;</a:t>
            </a:r>
          </a:p>
          <a:p>
            <a:pPr marL="685800" lvl="1" indent="-228600">
              <a:spcBef>
                <a:spcPts val="500"/>
              </a:spcBef>
              <a:buFont typeface="Times New Roman"/>
              <a:buChar char="❖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координаты точек F</a:t>
            </a:r>
            <a:r>
              <a:rPr baseline="-25000"/>
              <a:t>1</a:t>
            </a:r>
            <a:r>
              <a:t> и F</a:t>
            </a:r>
            <a:r>
              <a:rPr baseline="-25000"/>
              <a:t>2</a:t>
            </a:r>
            <a:r>
              <a:t>, делящих отрезок AB на три равные части;</a:t>
            </a:r>
          </a:p>
          <a:p>
            <a:pPr marL="685800" lvl="1" indent="-228600">
              <a:spcBef>
                <a:spcPts val="500"/>
              </a:spcBef>
              <a:buFont typeface="Times New Roman"/>
              <a:buChar char="❖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сделать чертеж.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Теперь подставляем значение t в уравнение прямой, чтобы найти координаты точек:       Таким образом, точка пересечения прямой и плоскости имеет координаты (3, 2, 5). 2. Чтобы найти угол между прямой и плоскостью, найдем угол между направляющим вектором п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448382"/>
                <a:ext cx="10515600" cy="5728582"/>
              </a:xfrm>
              <a:prstGeom prst="rect">
                <a:avLst/>
              </a:prstGeom>
            </p:spPr>
            <p:txBody>
              <a:bodyPr/>
              <a:lstStyle/>
              <a:p>
                <a:pPr marL="192023" indent="-192023" defTabSz="768094">
                  <a:spcBef>
                    <a:spcPts val="800"/>
                  </a:spcBef>
                  <a:defRPr sz="2000"/>
                </a:pPr>
                <a:r>
                  <a:t>2. Теперь нам нужна точка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на линии. Её можно найти, решив систему уравнений двух плоскостей одновременно. Найдем такую точку, установив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t>:</a:t>
                </a:r>
              </a:p>
              <a:p>
                <a:pPr marL="649223" lvl="1" indent="-192023" defTabSz="768094">
                  <a:spcBef>
                    <a:spcPts val="800"/>
                  </a:spcBef>
                  <a:defRPr sz="2000"/>
                </a:pPr>
                <a:r>
                  <a:t>Из (1):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+4=0</m:t>
                    </m:r>
                  </m:oMath>
                </a14:m>
                <a:endParaRPr/>
              </a:p>
              <a:p>
                <a:pPr marL="649223" lvl="1" indent="-192023" defTabSz="768094">
                  <a:spcBef>
                    <a:spcPts val="800"/>
                  </a:spcBef>
                  <a:defRPr sz="2000"/>
                </a:pPr>
                <a:r>
                  <a:t>Из (2):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endParaRPr/>
              </a:p>
              <a:p>
                <a:pPr marL="649223" lvl="1" indent="-192023" defTabSz="768094">
                  <a:spcBef>
                    <a:spcPts val="800"/>
                  </a:spcBef>
                  <a:defRPr sz="2000"/>
                </a:pPr>
                <a:endParaRPr/>
              </a:p>
              <a:p>
                <a:pPr marL="649223" lvl="1" indent="-192023" defTabSz="768094">
                  <a:spcBef>
                    <a:spcPts val="800"/>
                  </a:spcBef>
                  <a:defRPr sz="2000"/>
                </a:pPr>
                <a:r>
                  <a:t>Сложим оба уравнения:</a:t>
                </a:r>
              </a:p>
              <a:p>
                <a:pPr marL="649223" lvl="1" indent="-192023" defTabSz="768094">
                  <a:spcBef>
                    <a:spcPts val="800"/>
                  </a:spcBef>
                  <a:defRPr sz="2000"/>
                </a:pPr>
                <a14:m>
                  <m:oMath xmlns:m="http://schemas.openxmlformats.org/officeDocument/2006/math"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+6=0</m:t>
                    </m:r>
                  </m:oMath>
                </a14:m>
                <a:endParaRPr/>
              </a:p>
              <a:p>
                <a:pPr marL="649223" lvl="1" indent="-192023" defTabSz="768094">
                  <a:spcBef>
                    <a:spcPts val="800"/>
                  </a:spcBef>
                  <a:defRPr sz="2000"/>
                </a:pP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/>
              </a:p>
              <a:p>
                <a:pPr marL="649223" lvl="1" indent="-192023" defTabSz="768094">
                  <a:spcBef>
                    <a:spcPts val="800"/>
                  </a:spcBef>
                  <a:defRPr sz="2000"/>
                </a:pPr>
                <a:endParaRPr/>
              </a:p>
              <a:p>
                <a:pPr marL="649223" lvl="1" indent="-192023" defTabSz="768094">
                  <a:spcBef>
                    <a:spcPts val="800"/>
                  </a:spcBef>
                  <a:defRPr sz="2000"/>
                </a:pPr>
                <a:r>
                  <a:t>Из (2), используя z = 6: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=2(6)+2=14</m:t>
                    </m:r>
                  </m:oMath>
                </a14:m>
                <a:endParaRPr/>
              </a:p>
              <a:p>
                <a:pPr marL="649223" lvl="1" indent="-192023" defTabSz="768094">
                  <a:spcBef>
                    <a:spcPts val="800"/>
                  </a:spcBef>
                  <a:defRPr sz="2000"/>
                </a:pPr>
                <a:r>
                  <a:t>Таким образом,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(0,14,6)</m:t>
                    </m:r>
                  </m:oMath>
                </a14:m>
                <a:r>
                  <a:t> - это точка на линии.</a:t>
                </a:r>
              </a:p>
            </p:txBody>
          </p:sp>
        </mc:Choice>
        <mc:Fallback>
          <p:sp>
            <p:nvSpPr>
              <p:cNvPr id="160" name="Теперь подставляем значение t в уравнение прямой, чтобы найти координаты точек:       Таким образом, точка пересечения прямой и плоскости имеет координаты (3, 2, 5). 2. Чтобы найти угол между прямой и плоскостью, найдем угол между направляющим вектором п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448382"/>
                <a:ext cx="10515600" cy="5728582"/>
              </a:xfrm>
              <a:prstGeom prst="rect">
                <a:avLst/>
              </a:prstGeom>
              <a:blipFill>
                <a:blip r:embed="rId2"/>
                <a:stretch>
                  <a:fillRect l="-965" t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Теперь подставляем значение t в уравнение прямой, чтобы найти координаты точек:       Таким образом, точка пересечения прямой и плоскости имеет координаты (3, 2, 5). 2. Чтобы найти угол между прямой и плоскостью, найдем угол между направляющим вектором п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448382"/>
                <a:ext cx="10515600" cy="5728582"/>
              </a:xfrm>
              <a:prstGeom prst="rect">
                <a:avLst/>
              </a:prstGeom>
            </p:spPr>
            <p:txBody>
              <a:bodyPr/>
              <a:lstStyle/>
              <a:p>
                <a:pPr marL="192023" indent="-192023" defTabSz="768094">
                  <a:spcBef>
                    <a:spcPts val="800"/>
                  </a:spcBef>
                  <a:defRPr sz="2000"/>
                </a:pPr>
                <a:r>
                  <a:t>3. Теперь найдём вектор </a:t>
                </a:r>
                <a14:m>
                  <m:oMath xmlns:m="http://schemas.openxmlformats.org/officeDocument/2006/math"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t> от точки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(−2,0,5)</m:t>
                    </m:r>
                  </m:oMath>
                </a14:m>
                <a:r>
                  <a:t> до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(0,14,6)</m:t>
                    </m:r>
                  </m:oMath>
                </a14:m>
                <a:r>
                  <a:t>:</a:t>
                </a:r>
              </a:p>
              <a:p>
                <a:pPr marL="649223" lvl="1" indent="-192023" defTabSz="768094">
                  <a:spcBef>
                    <a:spcPts val="800"/>
                  </a:spcBef>
                  <a:defRPr sz="2000"/>
                </a:pP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=⟨0+2,14−0,6−5⟩</m:t>
                    </m:r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=⟨2,14,1⟩</m:t>
                    </m:r>
                  </m:oMath>
                </a14:m>
                <a:endParaRPr/>
              </a:p>
              <a:p>
                <a:pPr marL="192023" indent="-192023" defTabSz="768094">
                  <a:spcBef>
                    <a:spcPts val="800"/>
                  </a:spcBef>
                  <a:defRPr sz="2000"/>
                </a:pPr>
                <a:endParaRPr/>
              </a:p>
              <a:p>
                <a:pPr marL="192023" indent="-192023" defTabSz="768094">
                  <a:spcBef>
                    <a:spcPts val="800"/>
                  </a:spcBef>
                  <a:defRPr sz="2000"/>
                </a:pPr>
                <a:r>
                  <a:t>4. Дистанция 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t> от точки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t> до линии равна длине проекции </a:t>
                </a:r>
                <a14:m>
                  <m:oMath xmlns:m="http://schemas.openxmlformats.org/officeDocument/2006/math"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</m:oMath>
                </a14:m>
                <a:r>
                  <a:t> на вектор, ортогональный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t>.</a:t>
                </a:r>
              </a:p>
              <a:p>
                <a:pPr marL="649223" lvl="1" indent="-192023" defTabSz="768094">
                  <a:spcBef>
                    <a:spcPts val="800"/>
                  </a:spcBef>
                  <a:defRPr sz="2000"/>
                </a:pPr>
                <a:r>
                  <a:t>Она определяется как:</a:t>
                </a:r>
              </a:p>
              <a:p>
                <a:pPr marL="649223" lvl="1" indent="-192023" defTabSz="768094">
                  <a:spcBef>
                    <a:spcPts val="800"/>
                  </a:spcBef>
                  <a:defRPr sz="2000"/>
                </a:pP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𝐀𝐁</m:t>
                        </m:r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|⟨2,14,1⟩⋅⟨8,−7,−6⟩|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sup>
                                <m:r>
                                  <a:rPr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+(−7</m:t>
                            </m:r>
                            <m:sSup>
                              <m:sSupPr>
                                <m:ctrlPr>
                                  <a:rPr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+(−6</m:t>
                            </m:r>
                            <m:sSup>
                              <m:sSupPr>
                                <m:ctrlPr>
                                  <a:rPr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|16−98−6|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64+49+36</m:t>
                            </m:r>
                          </m:e>
                        </m:rad>
                      </m:den>
                    </m:f>
                    <m:r>
                      <a:rPr sz="2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sz="2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sz="23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149</m:t>
                            </m:r>
                          </m:e>
                        </m:rad>
                      </m:den>
                    </m:f>
                  </m:oMath>
                </a14:m>
                <a:endParaRPr/>
              </a:p>
              <a:p>
                <a:pPr marL="649223" lvl="1" indent="-192023" defTabSz="768094">
                  <a:spcBef>
                    <a:spcPts val="800"/>
                  </a:spcBef>
                  <a:defRPr sz="2000"/>
                </a:pPr>
                <a14:m>
                  <m:oMath xmlns:m="http://schemas.openxmlformats.org/officeDocument/2006/math"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≈6.38</m:t>
                    </m:r>
                  </m:oMath>
                </a14:m>
                <a:endParaRPr/>
              </a:p>
              <a:p>
                <a:pPr marL="192023" indent="-192023" defTabSz="768094">
                  <a:spcBef>
                    <a:spcPts val="800"/>
                  </a:spcBef>
                  <a:defRPr sz="2000"/>
                </a:pPr>
                <a:r>
                  <a:t>Ответ: Дистанция от точки </a:t>
                </a:r>
                <a14:m>
                  <m:oMath xmlns:m="http://schemas.openxmlformats.org/officeDocument/2006/math"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(−2,0,5)</m:t>
                    </m:r>
                  </m:oMath>
                </a14:m>
                <a:r>
                  <a:t> до линии примерно равна </a:t>
                </a:r>
                <a14:m>
                  <m:oMath xmlns:m="http://schemas.openxmlformats.org/officeDocument/2006/math"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6.38</m:t>
                    </m:r>
                  </m:oMath>
                </a14:m>
                <a:r>
                  <a:t> единицам.</a:t>
                </a:r>
              </a:p>
            </p:txBody>
          </p:sp>
        </mc:Choice>
        <mc:Fallback>
          <p:sp>
            <p:nvSpPr>
              <p:cNvPr id="162" name="Теперь подставляем значение t в уравнение прямой, чтобы найти координаты точек:       Таким образом, точка пересечения прямой и плоскости имеет координаты (3, 2, 5). 2. Чтобы найти угол между прямой и плоскостью, найдем угол между направляющим вектором п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448382"/>
                <a:ext cx="10515600" cy="5728582"/>
              </a:xfrm>
              <a:prstGeom prst="rect">
                <a:avLst/>
              </a:prstGeom>
              <a:blipFill>
                <a:blip r:embed="rId2"/>
                <a:stretch>
                  <a:fillRect l="-965" t="-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Замещающее содержимое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681354"/>
                <a:ext cx="10515600" cy="5495928"/>
              </a:xfrm>
              <a:prstGeom prst="rect">
                <a:avLst/>
              </a:prstGeom>
            </p:spPr>
            <p:txBody>
              <a:bodyPr/>
              <a:lstStyle/>
              <a:p>
                <a:pPr marL="203454" indent="-203454" defTabSz="813816">
                  <a:spcBef>
                    <a:spcPts val="800"/>
                  </a:spcBef>
                  <a:defRPr sz="16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Решение: </a:t>
                </a:r>
              </a:p>
              <a:p>
                <a:pPr marL="0" lvl="1" indent="406908" defTabSz="813816">
                  <a:spcBef>
                    <a:spcPts val="400"/>
                  </a:spcBef>
                  <a:buSzTx/>
                  <a:buNone/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1) Найдём длину стороны BC. Для этого обозначим сторону BC как вектор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  <m:lim>
                        <m:r>
                          <a:rPr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</m:oMath>
                </a14:m>
                <a:r>
                  <a:t>, значит его координаты </a:t>
                </a:r>
                <a14:m>
                  <m:oMath xmlns:m="http://schemas.openxmlformats.org/officeDocument/2006/math"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}={1−2;−1−5}={−1;−6}</m:t>
                    </m:r>
                  </m:oMath>
                </a14:m>
                <a:r>
                  <a:t> тогда найдём его длину </a:t>
                </a:r>
                <a14:m>
                  <m:oMath xmlns:m="http://schemas.openxmlformats.org/officeDocument/2006/math"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limUpp>
                      <m:limUppPr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  <m:lim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|=</m:t>
                    </m:r>
                    <m:rad>
                      <m:radPr>
                        <m:degHide m:val="on"/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(−6)</m:t>
                            </m:r>
                          </m:e>
                          <m:sup>
                            <m:r>
                              <a:rPr sz="16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1+36</m:t>
                        </m:r>
                      </m:e>
                    </m:rad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e>
                    </m:rad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>
                    <a:latin typeface="Cambria Math"/>
                    <a:ea typeface="Cambria Math"/>
                    <a:cs typeface="Cambria Math"/>
                    <a:sym typeface="Cambria Math"/>
                  </a:rPr>
                  <a:t> Таким образом, </a:t>
                </a:r>
                <a14:m>
                  <m:oMath xmlns:m="http://schemas.openxmlformats.org/officeDocument/2006/math">
                    <m:r>
                      <a:rPr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𝐵𝐶</m:t>
                    </m:r>
                    <m:r>
                      <a:rPr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e>
                    </m:rad>
                  </m:oMath>
                </a14:m>
                <a:r>
                  <a:rPr>
                    <a:latin typeface="Cambria Math"/>
                    <a:ea typeface="Cambria Math"/>
                    <a:cs typeface="Cambria Math"/>
                    <a:sym typeface="Cambria Math"/>
                  </a:rPr>
                  <a:t>.</a:t>
                </a:r>
              </a:p>
              <a:p>
                <a:pPr marL="0" lvl="1" indent="406908" defTabSz="813816">
                  <a:lnSpc>
                    <a:spcPct val="100000"/>
                  </a:lnSpc>
                  <a:spcBef>
                    <a:spcPts val="400"/>
                  </a:spcBef>
                  <a:buSzTx/>
                  <a:buNone/>
                  <a:defRPr sz="16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:r>
                  <a:t>Составим уравнение стороны BC. Пусть x</a:t>
                </a:r>
                <a:r>
                  <a:rPr baseline="-27347"/>
                  <a:t>1</a:t>
                </a:r>
                <a:r>
                  <a:t>=2, y</a:t>
                </a:r>
                <a:r>
                  <a:rPr baseline="-27347"/>
                  <a:t>1</a:t>
                </a:r>
                <a:r>
                  <a:t>=5, x</a:t>
                </a:r>
                <a:r>
                  <a:rPr baseline="-27347"/>
                  <a:t>2</a:t>
                </a:r>
                <a:r>
                  <a:t>=1, y</a:t>
                </a:r>
                <a:r>
                  <a:rPr baseline="-27347"/>
                  <a:t>2</a:t>
                </a:r>
                <a:r>
                  <a:t>=-1.</a:t>
                </a:r>
                <a:r>
                  <a:rPr>
                    <a:latin typeface="Times New Roman"/>
                    <a:ea typeface="Times New Roman"/>
                    <a:cs typeface="Times New Roman"/>
                    <a:sym typeface="Times New Roman"/>
                  </a:rPr>
                  <a:t> Каноническое уравнение прямой, проходящей через две точки с координатами (x</a:t>
                </a:r>
                <a:r>
                  <a:rPr baseline="-27347"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>
                    <a:latin typeface="Times New Roman"/>
                    <a:ea typeface="Times New Roman"/>
                    <a:cs typeface="Times New Roman"/>
                    <a:sym typeface="Times New Roman"/>
                  </a:rPr>
                  <a:t>, y</a:t>
                </a:r>
                <a:r>
                  <a:rPr baseline="-27347"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>
                    <a:latin typeface="Times New Roman"/>
                    <a:ea typeface="Times New Roman"/>
                    <a:cs typeface="Times New Roman"/>
                    <a:sym typeface="Times New Roman"/>
                  </a:rPr>
                  <a:t>) и (x</a:t>
                </a:r>
                <a:r>
                  <a:rPr baseline="-27347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>
                    <a:latin typeface="Times New Roman"/>
                    <a:ea typeface="Times New Roman"/>
                    <a:cs typeface="Times New Roman"/>
                    <a:sym typeface="Times New Roman"/>
                  </a:rPr>
                  <a:t>, y</a:t>
                </a:r>
                <a:r>
                  <a:rPr baseline="-27347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>
                    <a:latin typeface="Times New Roman"/>
                    <a:ea typeface="Times New Roman"/>
                    <a:cs typeface="Times New Roman"/>
                    <a:sym typeface="Times New Roman"/>
                  </a:rPr>
                  <a:t>), имеет вид</a:t>
                </a:r>
              </a:p>
              <a:p>
                <a:pPr marL="0" lvl="1" indent="406908" defTabSz="813816">
                  <a:lnSpc>
                    <a:spcPct val="100000"/>
                  </a:lnSpc>
                  <a:spcBef>
                    <a:spcPts val="400"/>
                  </a:spcBef>
                  <a:buSzTx/>
                  <a:buNone/>
                  <a:defRPr sz="16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1" indent="406908" defTabSz="813816">
                  <a:lnSpc>
                    <a:spcPct val="100000"/>
                  </a:lnSpc>
                  <a:spcBef>
                    <a:spcPts val="400"/>
                  </a:spcBef>
                  <a:buSzTx/>
                  <a:buNone/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Тогда уравнение стороны BC в каноническом виде:</a:t>
                </a:r>
              </a:p>
              <a:p>
                <a:pPr marL="0" lvl="1" indent="406908" defTabSz="813816">
                  <a:lnSpc>
                    <a:spcPct val="100000"/>
                  </a:lnSpc>
                  <a:spcBef>
                    <a:spcPts val="400"/>
                  </a:spcBef>
                  <a:buSzTx/>
                  <a:buNone/>
                  <a:defRPr sz="16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−1−5</m:t>
                          </m:r>
                        </m:den>
                      </m:f>
                    </m:oMath>
                  </m:oMathPara>
                </a14:m>
                <a:endParaRPr/>
              </a:p>
              <a:p>
                <a:pPr marL="0" lvl="1" indent="406908" defTabSz="813816">
                  <a:lnSpc>
                    <a:spcPct val="100000"/>
                  </a:lnSpc>
                  <a:spcBef>
                    <a:spcPts val="400"/>
                  </a:spcBef>
                  <a:buSzTx/>
                  <a:buNone/>
                  <a:defRPr sz="16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/>
              </a:p>
              <a:p>
                <a:pPr marL="0" lvl="1" indent="406908" defTabSz="813816">
                  <a:lnSpc>
                    <a:spcPct val="100000"/>
                  </a:lnSpc>
                  <a:spcBef>
                    <a:spcPts val="400"/>
                  </a:spcBef>
                  <a:buSzTx/>
                  <a:buNone/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Преобразуем и получим уравнение прямой с угловым коэффициентом:</a:t>
                </a:r>
              </a:p>
              <a:p>
                <a:pPr marL="0" lvl="1" indent="406908" defTabSz="813816">
                  <a:lnSpc>
                    <a:spcPct val="100000"/>
                  </a:lnSpc>
                  <a:spcBef>
                    <a:spcPts val="400"/>
                  </a:spcBef>
                  <a:buSzTx/>
                  <a:buNone/>
                  <a:defRPr sz="16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/>
              </a:p>
              <a:p>
                <a:pPr marL="0" lvl="1" indent="406908" defTabSz="813816">
                  <a:lnSpc>
                    <a:spcPct val="100000"/>
                  </a:lnSpc>
                  <a:spcBef>
                    <a:spcPts val="400"/>
                  </a:spcBef>
                  <a:buSzTx/>
                  <a:buNone/>
                  <a:defRPr sz="17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6(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−2)=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sz="1600"/>
              </a:p>
              <a:p>
                <a:pPr marL="0" lvl="1" indent="406908" defTabSz="813816">
                  <a:lnSpc>
                    <a:spcPct val="100000"/>
                  </a:lnSpc>
                  <a:spcBef>
                    <a:spcPts val="400"/>
                  </a:spcBef>
                  <a:buSzTx/>
                  <a:buNone/>
                  <a:defRPr sz="17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−12+5</m:t>
                      </m:r>
                    </m:oMath>
                  </m:oMathPara>
                </a14:m>
                <a:endParaRPr sz="1600"/>
              </a:p>
              <a:p>
                <a:pPr marL="0" lvl="1" indent="406908" defTabSz="813816">
                  <a:lnSpc>
                    <a:spcPct val="100000"/>
                  </a:lnSpc>
                  <a:spcBef>
                    <a:spcPts val="400"/>
                  </a:spcBef>
                  <a:buSzTx/>
                  <a:buNone/>
                  <a:defRPr sz="17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sz="1600"/>
              </a:p>
            </p:txBody>
          </p:sp>
        </mc:Choice>
        <mc:Fallback>
          <p:sp>
            <p:nvSpPr>
              <p:cNvPr id="121" name="Замещающее содержимое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681354"/>
                <a:ext cx="10515600" cy="5495928"/>
              </a:xfrm>
              <a:prstGeom prst="rect">
                <a:avLst/>
              </a:prstGeom>
              <a:blipFill>
                <a:blip r:embed="rId2"/>
                <a:stretch>
                  <a:fillRect l="-724" t="-461" r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Замещающее содержимое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691513"/>
                <a:ext cx="10515600" cy="5485769"/>
              </a:xfrm>
              <a:prstGeom prst="rect">
                <a:avLst/>
              </a:prstGeom>
            </p:spPr>
            <p:txBody>
              <a:bodyPr/>
              <a:lstStyle/>
              <a:p>
                <a:pPr marL="0" lvl="1" indent="434340" defTabSz="868680">
                  <a:spcBef>
                    <a:spcPts val="400"/>
                  </a:spcBef>
                  <a:buSzTx/>
                  <a:buNone/>
                  <a:defRPr sz="17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2) Заметим, что высота AK перпендикулярна стороне BC, значит, соотношение их угловых коэффициентов k</a:t>
                </a:r>
                <a:r>
                  <a:rPr baseline="-25999"/>
                  <a:t>1</a:t>
                </a:r>
                <a:r>
                  <a:t> и k</a:t>
                </a:r>
                <a:r>
                  <a:rPr baseline="-25999"/>
                  <a:t>2</a:t>
                </a:r>
                <a:r>
                  <a:t> соотвественно k</a:t>
                </a:r>
                <a:r>
                  <a:rPr baseline="-25999"/>
                  <a:t>1</a:t>
                </a:r>
                <a:r>
                  <a:t>*k</a:t>
                </a:r>
                <a:r>
                  <a:rPr baseline="-25999"/>
                  <a:t>2</a:t>
                </a:r>
                <a:r>
                  <a:t>=-1, тогда запишем уравнение AK: </a:t>
                </a:r>
                <a14:m>
                  <m:oMath xmlns:m="http://schemas.openxmlformats.org/officeDocument/2006/math"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где </m:t>
                    </m:r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−неизвестный ...</m:t>
                    </m:r>
                  </m:oMath>
                </a14:m>
                <a:r>
                  <a:rPr>
                    <a:latin typeface="Cambria Math"/>
                    <a:ea typeface="Cambria Math"/>
                    <a:cs typeface="Cambria Math"/>
                    <a:sym typeface="Cambria Math"/>
                  </a:rPr>
                  <a:t>. </a:t>
                </a:r>
                <a:r>
                  <a:t>Мы знаем, что прямая AK проходит через точку A с координатами (-5;1). Чтобы найти b, подставим координаты точки A в уравнение:</a:t>
                </a:r>
              </a:p>
              <a:p>
                <a:pPr marL="0" lvl="1" indent="434340" defTabSz="868680"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1=(−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)∗(−5)+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sz="1700"/>
              </a:p>
              <a:p>
                <a:pPr marL="0" lvl="1" indent="434340" defTabSz="868680"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sz="1700"/>
              </a:p>
              <a:p>
                <a:pPr marL="0" lvl="1" indent="434340" defTabSz="868680"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sz="1700"/>
              </a:p>
              <a:p>
                <a:pPr marL="0" lvl="1" indent="434340" defTabSz="868680">
                  <a:spcBef>
                    <a:spcPts val="400"/>
                  </a:spcBef>
                  <a:buSzTx/>
                  <a:buNone/>
                  <a:defRPr sz="17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Таким образом уравнение прямой AK имеет вид </a:t>
                </a:r>
                <a14:m>
                  <m:oMath xmlns:m="http://schemas.openxmlformats.org/officeDocument/2006/math"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>
                  <a:latin typeface="Cambria Math"/>
                  <a:ea typeface="Cambria Math"/>
                  <a:cs typeface="Cambria Math"/>
                  <a:sym typeface="Cambria Math"/>
                </a:endParaRPr>
              </a:p>
              <a:p>
                <a:pPr marL="0" lvl="1" indent="434340" defTabSz="868680">
                  <a:spcBef>
                    <a:spcPts val="400"/>
                  </a:spcBef>
                  <a:buSzTx/>
                  <a:buNone/>
                  <a:defRPr sz="17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Найдём координаты точки K. Заметим, что AK пересекается с BC в точке K. Найдём её координаты. Для этого приравняем уравнения AK и BC:</a:t>
                </a:r>
              </a:p>
              <a:p>
                <a:pPr marL="0" lvl="1" indent="434340" defTabSz="868680"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sz="1700"/>
              </a:p>
              <a:p>
                <a:pPr marL="0" lvl="1" indent="434340" defTabSz="868680"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+1=36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−42</m:t>
                      </m:r>
                    </m:oMath>
                  </m:oMathPara>
                </a14:m>
                <a:endParaRPr sz="1700"/>
              </a:p>
              <a:p>
                <a:pPr marL="0" lvl="1" indent="434340" defTabSz="868680"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37</m:t>
                      </m:r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=43</m:t>
                      </m:r>
                    </m:oMath>
                  </m:oMathPara>
                </a14:m>
                <a:endParaRPr sz="1700"/>
              </a:p>
              <a:p>
                <a:pPr marL="0" lvl="1" indent="434340" defTabSz="868680"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43</m:t>
                          </m:r>
                        </m:num>
                        <m:den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 координата по оси абсцисс</m:t>
                      </m:r>
                    </m:oMath>
                  </m:oMathPara>
                </a14:m>
                <a:endParaRPr sz="1700"/>
              </a:p>
            </p:txBody>
          </p:sp>
        </mc:Choice>
        <mc:Fallback>
          <p:sp>
            <p:nvSpPr>
              <p:cNvPr id="123" name="Замещающее содержимое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691513"/>
                <a:ext cx="10515600" cy="5485769"/>
              </a:xfrm>
              <a:prstGeom prst="rect">
                <a:avLst/>
              </a:prstGeom>
              <a:blipFill>
                <a:blip r:embed="rId2"/>
                <a:stretch>
                  <a:fillRect l="-844" t="-924" r="-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Замещающее содержимое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691513"/>
                <a:ext cx="10515600" cy="5485769"/>
              </a:xfrm>
              <a:prstGeom prst="rect">
                <a:avLst/>
              </a:prstGeom>
            </p:spPr>
            <p:txBody>
              <a:bodyPr/>
              <a:lstStyle/>
              <a:p>
                <a:pPr marL="0" lvl="1" indent="448055" defTabSz="896111">
                  <a:spcBef>
                    <a:spcPts val="400"/>
                  </a:spcBef>
                  <a:buSzTx/>
                  <a:buNone/>
                  <a:defRPr sz="17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Теперь найдём координату по оси ординат. Для этого подставим найденный x в любое из уравнений (AK или BC). Например, подставим в уравнение BC:</a:t>
                </a:r>
              </a:p>
              <a:p>
                <a:pPr marL="0" lvl="1" indent="448055" defTabSz="896111"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6∗</m:t>
                      </m:r>
                      <m:f>
                        <m:f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43</m:t>
                          </m:r>
                        </m:num>
                        <m:den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−7=</m:t>
                      </m:r>
                      <m:f>
                        <m:f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258</m:t>
                          </m:r>
                        </m:num>
                        <m:den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259</m:t>
                          </m:r>
                        </m:num>
                        <m:den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sz="1700"/>
              </a:p>
              <a:p>
                <a:pPr marL="0" lvl="1" indent="448055" defTabSz="896111">
                  <a:spcBef>
                    <a:spcPts val="400"/>
                  </a:spcBef>
                  <a:buSzTx/>
                  <a:buNone/>
                  <a:defRPr sz="17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Таким образом координаты точки K: (</a:t>
                </a:r>
                <a14:m>
                  <m:oMath xmlns:m="http://schemas.openxmlformats.org/officeDocument/2006/math">
                    <m:f>
                      <m:f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num>
                      <m:den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den>
                    </m:f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;−</m:t>
                    </m:r>
                    <m:f>
                      <m:f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den>
                    </m:f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>
                  <a:latin typeface="Cambria Math"/>
                  <a:ea typeface="Cambria Math"/>
                  <a:cs typeface="Cambria Math"/>
                  <a:sym typeface="Cambria Math"/>
                </a:endParaRPr>
              </a:p>
              <a:p>
                <a:pPr marL="0" lvl="1" indent="448055" defTabSz="896111">
                  <a:spcBef>
                    <a:spcPts val="400"/>
                  </a:spcBef>
                  <a:buSzTx/>
                  <a:buNone/>
                  <a:defRPr sz="17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Теперь найдём длину высоты AK. Обозначим AK как вектор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1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𝐴𝐾</m:t>
                        </m:r>
                      </m:e>
                      <m:lim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</m:oMath>
                </a14:m>
                <a:r>
                  <a:t>, найдём его координаты: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17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𝐴𝐾</m:t>
                        </m:r>
                      </m:e>
                      <m:lim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}={</m:t>
                    </m:r>
                    <m:f>
                      <m:f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num>
                      <m:den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den>
                    </m:f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−(−5);−</m:t>
                    </m:r>
                    <m:f>
                      <m:f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den>
                    </m:f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−1}={</m:t>
                    </m:r>
                    <m:f>
                      <m:f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228</m:t>
                        </m:r>
                      </m:num>
                      <m:den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den>
                    </m:f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;−</m:t>
                    </m:r>
                    <m:f>
                      <m:f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num>
                      <m:den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den>
                    </m:f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r>
                  <a:t> Вычислим длину вектора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1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𝐴𝐾</m:t>
                        </m:r>
                      </m:e>
                      <m:lim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</m:oMath>
                </a14:m>
                <a:r>
                  <a:t>:</a:t>
                </a:r>
              </a:p>
              <a:p>
                <a:pPr marL="0" lvl="1" indent="448055" defTabSz="896111"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limUpp>
                        <m:limUpp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𝐴𝐾</m:t>
                          </m:r>
                        </m:e>
                        <m:lim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sz="17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17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228</m:t>
                                  </m:r>
                                </m:e>
                                <m:sup>
                                  <m:r>
                                    <a:rPr sz="17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sz="17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17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(−38)</m:t>
                                  </m:r>
                                </m:e>
                                <m:sup>
                                  <m:r>
                                    <a:rPr sz="17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sz="17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sz="17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37</m:t>
                                  </m:r>
                                </m:e>
                                <m:sup>
                                  <m:r>
                                    <a:rPr sz="17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38</m:t>
                          </m:r>
                          <m:rad>
                            <m:radPr>
                              <m:degHide m:val="on"/>
                              <m:ctrlP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e>
                          </m:rad>
                        </m:num>
                        <m:den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откуда </m:t>
                      </m:r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𝐴𝐾</m:t>
                      </m:r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38</m:t>
                          </m:r>
                          <m:rad>
                            <m:radPr>
                              <m:degHide m:val="on"/>
                              <m:ctrlP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e>
                          </m:rad>
                        </m:num>
                        <m:den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sz="1700"/>
              </a:p>
              <a:p>
                <a:pPr marL="0" lvl="1" indent="448055" defTabSz="896111">
                  <a:spcBef>
                    <a:spcPts val="400"/>
                  </a:spcBef>
                  <a:buSzTx/>
                  <a:buNone/>
                  <a:defRPr sz="17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3) Так как CM - медиана, то она делит сторону AB на две равные части. Определим координаты точки M: </a:t>
                </a:r>
              </a:p>
              <a:p>
                <a:pPr marL="0" lvl="1" indent="448055" defTabSz="896111">
                  <a:lnSpc>
                    <a:spcPct val="100000"/>
                  </a:lnSpc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1700"/>
              </a:p>
              <a:p>
                <a:pPr marL="0" lvl="1" indent="448055" defTabSz="896111">
                  <a:lnSpc>
                    <a:spcPct val="100000"/>
                  </a:lnSpc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−5+2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1+5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1700"/>
              </a:p>
              <a:p>
                <a:pPr marL="0" lvl="1" indent="448055" defTabSz="896111">
                  <a:lnSpc>
                    <a:spcPct val="100000"/>
                  </a:lnSpc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;3)</m:t>
                      </m:r>
                    </m:oMath>
                  </m:oMathPara>
                </a14:m>
                <a:endParaRPr sz="1700"/>
              </a:p>
            </p:txBody>
          </p:sp>
        </mc:Choice>
        <mc:Fallback>
          <p:sp>
            <p:nvSpPr>
              <p:cNvPr id="125" name="Замещающее содержимое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691513"/>
                <a:ext cx="10515600" cy="5485769"/>
              </a:xfrm>
              <a:prstGeom prst="rect">
                <a:avLst/>
              </a:prstGeom>
              <a:blipFill>
                <a:blip r:embed="rId2"/>
                <a:stretch>
                  <a:fillRect l="-844" t="-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Замещающее содержимое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603250"/>
                <a:ext cx="10515600" cy="5574030"/>
              </a:xfrm>
              <a:prstGeom prst="rect">
                <a:avLst/>
              </a:prstGeom>
            </p:spPr>
            <p:txBody>
              <a:bodyPr/>
              <a:lstStyle/>
              <a:p>
                <a:pPr marL="0" lvl="1" indent="448055" defTabSz="896111">
                  <a:lnSpc>
                    <a:spcPct val="72000"/>
                  </a:lnSpc>
                  <a:spcBef>
                    <a:spcPts val="400"/>
                  </a:spcBef>
                  <a:buSzTx/>
                  <a:buNone/>
                  <a:defRPr sz="17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Найдём длину медианы CM. Она равна длине вектора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1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𝐶𝑀</m:t>
                        </m:r>
                      </m:e>
                      <m:lim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</m:oMath>
                </a14:m>
                <a:r>
                  <a:rPr>
                    <a:latin typeface="Cambria Math"/>
                    <a:ea typeface="Cambria Math"/>
                    <a:cs typeface="Cambria Math"/>
                    <a:sym typeface="Cambria Math"/>
                  </a:rPr>
                  <a:t> </a:t>
                </a:r>
                <a:r>
                  <a:t>с координатами </a:t>
                </a:r>
              </a:p>
              <a:p>
                <a:pPr marL="0" lvl="1" indent="448055" defTabSz="896111">
                  <a:lnSpc>
                    <a:spcPct val="72000"/>
                  </a:lnSpc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 xmlns:m="http://schemas.openxmlformats.org/officeDocument/2006/math"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}= {−</m:t>
                    </m:r>
                    <m:f>
                      <m:f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−1;3−(−1)}={−</m:t>
                    </m:r>
                    <m:f>
                      <m:f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;4}.</m:t>
                    </m:r>
                  </m:oMath>
                </a14:m>
                <a:r>
                  <a:rPr sz="1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𝐶𝑀</m:t>
                    </m:r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|</m:t>
                    </m:r>
                    <m:limUpp>
                      <m:limUpp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𝐶𝑀</m:t>
                        </m:r>
                      </m:e>
                      <m:lim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|=</m:t>
                    </m:r>
                    <m:rad>
                      <m:radPr>
                        <m:degHide m:val="on"/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num>
                              <m:den>
                                <m: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num>
                          <m:den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+16</m:t>
                        </m:r>
                      </m:e>
                    </m:rad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25+64</m:t>
                            </m:r>
                          </m:num>
                          <m:den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89</m:t>
                            </m:r>
                          </m:e>
                        </m:rad>
                      </m:num>
                      <m:den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sz="1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1" indent="448055" defTabSz="89611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7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Найдём уравнение медианы CM. Пусть x</a:t>
                </a:r>
                <a:r>
                  <a:rPr baseline="-25387"/>
                  <a:t>1</a:t>
                </a:r>
                <a:r>
                  <a:t>=1, y</a:t>
                </a:r>
                <a:r>
                  <a:rPr baseline="-25387"/>
                  <a:t>1</a:t>
                </a:r>
                <a:r>
                  <a:t>= -1, x</a:t>
                </a:r>
                <a:r>
                  <a:rPr baseline="-25387"/>
                  <a:t>2</a:t>
                </a:r>
                <a:r>
                  <a:t>= -</a:t>
                </a:r>
                <a14:m>
                  <m:oMath xmlns:m="http://schemas.openxmlformats.org/officeDocument/2006/math">
                    <m:f>
                      <m:fPr>
                        <m:ctrlP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t>, y</a:t>
                </a:r>
                <a:r>
                  <a:rPr baseline="-25387"/>
                  <a:t>2</a:t>
                </a:r>
                <a:r>
                  <a:t>=3.  Каноническое уравнение прямой, проходящей через две точки с координатами (x</a:t>
                </a:r>
                <a:r>
                  <a:rPr baseline="-25387"/>
                  <a:t>1</a:t>
                </a:r>
                <a:r>
                  <a:t>, y</a:t>
                </a:r>
                <a:r>
                  <a:rPr baseline="-25387"/>
                  <a:t>1</a:t>
                </a:r>
                <a:r>
                  <a:t>) и (x</a:t>
                </a:r>
                <a:r>
                  <a:rPr baseline="-25387"/>
                  <a:t>2</a:t>
                </a:r>
                <a:r>
                  <a:t>, y</a:t>
                </a:r>
                <a:r>
                  <a:rPr baseline="-25387"/>
                  <a:t>2</a:t>
                </a:r>
                <a:r>
                  <a:t>), имеет вид</a:t>
                </a:r>
                <a:endParaRPr>
                  <a:latin typeface="Cambria Math"/>
                  <a:ea typeface="Cambria Math"/>
                  <a:cs typeface="Cambria Math"/>
                  <a:sym typeface="Cambria Math"/>
                </a:endParaRPr>
              </a:p>
              <a:p>
                <a:pPr marL="0" lvl="1" indent="448055" defTabSz="89611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sz="1700"/>
              </a:p>
              <a:p>
                <a:pPr marL="0" lvl="1" indent="448055" defTabSz="896111">
                  <a:lnSpc>
                    <a:spcPct val="80000"/>
                  </a:lnSpc>
                  <a:spcBef>
                    <a:spcPts val="400"/>
                  </a:spcBef>
                  <a:buSzTx/>
                  <a:buNone/>
                  <a:defRPr sz="17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Тогда уравнение стороны CM в каноническом виде:</a:t>
                </a:r>
              </a:p>
              <a:p>
                <a:pPr marL="0" lvl="1" indent="448055" defTabSz="89611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−(−1)</m:t>
                          </m:r>
                        </m:num>
                        <m:den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3−(−1)</m:t>
                          </m:r>
                        </m:den>
                      </m:f>
                    </m:oMath>
                  </m:oMathPara>
                </a14:m>
                <a:endParaRPr sz="1700"/>
              </a:p>
              <a:p>
                <a:pPr marL="0" lvl="1" indent="448055" defTabSz="89611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sz="1700"/>
              </a:p>
              <a:p>
                <a:pPr marL="0" lvl="1" indent="448055" defTabSz="89611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7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Преобразуем и получим уравнение прямой с угловым коэффициентом:</a:t>
                </a:r>
              </a:p>
              <a:p>
                <a:pPr marL="0" lvl="1" indent="448055" defTabSz="89611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sz="1700"/>
              </a:p>
            </p:txBody>
          </p:sp>
        </mc:Choice>
        <mc:Fallback>
          <p:sp>
            <p:nvSpPr>
              <p:cNvPr id="127" name="Замещающее содержимое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603250"/>
                <a:ext cx="10515600" cy="5574030"/>
              </a:xfrm>
              <a:prstGeom prst="rect">
                <a:avLst/>
              </a:prstGeom>
              <a:blipFill>
                <a:blip r:embed="rId2"/>
                <a:stretch>
                  <a:fillRect l="-844" t="-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Замещающее содержимое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461010"/>
                <a:ext cx="10515600" cy="5935980"/>
              </a:xfrm>
              <a:prstGeom prst="rect">
                <a:avLst/>
              </a:prstGeom>
            </p:spPr>
            <p:txBody>
              <a:bodyPr/>
              <a:lstStyle/>
              <a:p>
                <a:pPr marL="0" lvl="1" indent="425194" defTabSz="85039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7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sz="1600"/>
              </a:p>
              <a:p>
                <a:pPr marL="0" lvl="1" indent="425194" defTabSz="85039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−8=−5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sz="1600"/>
              </a:p>
              <a:p>
                <a:pPr marL="0" lvl="1" indent="425194" defTabSz="85039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7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=−8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+8−5</m:t>
                      </m:r>
                    </m:oMath>
                  </m:oMathPara>
                </a14:m>
                <a:endParaRPr sz="1600"/>
              </a:p>
              <a:p>
                <a:pPr marL="0" lvl="1" indent="425194" defTabSz="85039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=−8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sz="1600"/>
              </a:p>
              <a:p>
                <a:pPr marL="0" lvl="1" indent="425194" defTabSz="85039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7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sz="1600"/>
              </a:p>
              <a:p>
                <a:pPr marL="0" lvl="1" indent="425194" defTabSz="85039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4) Найдём угол B. Он образован сторонами AB и BC, а значит, и векторами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16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lim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и </m:t>
                    </m:r>
                    <m:limUpp>
                      <m:limUppPr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  <m:lim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</m:oMath>
                </a14:m>
                <a:r>
                  <a:rPr>
                    <a:latin typeface="Cambria Math"/>
                    <a:ea typeface="Cambria Math"/>
                    <a:cs typeface="Cambria Math"/>
                    <a:sym typeface="Cambria Math"/>
                  </a:rPr>
                  <a:t>. </a:t>
                </a:r>
                <a:r>
                  <a:t>Обозначим эти векторы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16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lim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и </m:t>
                    </m:r>
                    <m:limUpp>
                      <m:limUppPr>
                        <m:ctrlP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lim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</m:oMath>
                </a14:m>
                <a:r>
                  <a:t> соотвественно. Тогда </a:t>
                </a:r>
              </a:p>
              <a:p>
                <a:pPr marL="0" lvl="1" indent="425194" defTabSz="85039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7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𝑎𝑟𝑐𝑐𝑜𝑠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(∠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)=|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limUpp>
                            <m:limUpp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lim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limUpp>
                            <m:limUpp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lim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limUpp>
                            <m:limUpp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lim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|∗|</m:t>
                          </m:r>
                          <m:limUpp>
                            <m:limUpp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lim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|=|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limUpp>
                            <m:limUpp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lim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|∗|</m:t>
                          </m:r>
                          <m:limUpp>
                            <m:limUppPr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lim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|.</m:t>
                      </m:r>
                    </m:oMath>
                  </m:oMathPara>
                </a14:m>
                <a:endParaRPr sz="1600"/>
              </a:p>
              <a:p>
                <a:pPr marL="0" lvl="1" indent="425194" defTabSz="85039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Для вектора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16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lim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</m:oMath>
                </a14:m>
                <a:r>
                  <a:rPr>
                    <a:latin typeface="Cambria Math"/>
                    <a:ea typeface="Cambria Math"/>
                    <a:cs typeface="Cambria Math"/>
                    <a:sym typeface="Cambria Math"/>
                  </a:rPr>
                  <a:t> </a:t>
                </a:r>
                <a:r>
                  <a:t>нам известны координаты и длина. Найдём координаты и длину вектора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sz="16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lim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>
                  <a:latin typeface="Cambria Math"/>
                  <a:ea typeface="Cambria Math"/>
                  <a:cs typeface="Cambria Math"/>
                  <a:sym typeface="Cambria Math"/>
                </a:endParaRPr>
              </a:p>
              <a:p>
                <a:pPr marL="0" lvl="1" indent="425194" defTabSz="85039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7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sz="16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li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}={2−(−5);5−1}={7;4}</m:t>
                      </m:r>
                    </m:oMath>
                  </m:oMathPara>
                </a14:m>
                <a:endParaRPr sz="1600"/>
              </a:p>
              <a:p>
                <a:pPr marL="0" lvl="1" indent="425194" defTabSz="85039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7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limUpp>
                        <m:limUppPr>
                          <m:ctrlP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lim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49+16</m:t>
                          </m:r>
                        </m:e>
                      </m:rad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65</m:t>
                          </m:r>
                        </m:e>
                      </m:rad>
                      <m:r>
                        <a:rPr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sz="1600"/>
              </a:p>
              <a:p>
                <a:pPr marL="0" lvl="1" indent="425194" defTabSz="85039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Теперь подставим значения переменных в формулу:</a:t>
                </a:r>
              </a:p>
              <a:p>
                <a:pPr marL="0" lvl="1" indent="425194" defTabSz="850391">
                  <a:lnSpc>
                    <a:spcPct val="104000"/>
                  </a:lnSpc>
                  <a:spcBef>
                    <a:spcPts val="400"/>
                  </a:spcBef>
                  <a:buSzTx/>
                  <a:buNone/>
                  <a:defRPr sz="17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𝑎𝑟𝑐𝑐𝑜𝑠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(∠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)=|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7∗(−1)+4∗(−6)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65</m:t>
                              </m:r>
                            </m:e>
                          </m:rad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e>
                          </m:rad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|=|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−7−24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2405</m:t>
                              </m:r>
                            </m:e>
                          </m:rad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2405</m:t>
                              </m:r>
                            </m:e>
                          </m:rad>
                        </m:den>
                      </m:f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  <m:rad>
                            <m:radPr>
                              <m:degHide m:val="on"/>
                              <m:ctrlP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16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2405</m:t>
                              </m:r>
                            </m:e>
                          </m:rad>
                        </m:num>
                        <m:den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2405</m:t>
                          </m:r>
                        </m:den>
                      </m:f>
                    </m:oMath>
                  </m:oMathPara>
                </a14:m>
                <a:endParaRPr sz="1600"/>
              </a:p>
            </p:txBody>
          </p:sp>
        </mc:Choice>
        <mc:Fallback>
          <p:sp>
            <p:nvSpPr>
              <p:cNvPr id="129" name="Замещающее содержимое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461010"/>
                <a:ext cx="10515600" cy="5935980"/>
              </a:xfrm>
              <a:prstGeom prst="rect">
                <a:avLst/>
              </a:prstGeom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Замещающее содержимое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461010"/>
                <a:ext cx="10515600" cy="5935980"/>
              </a:xfrm>
              <a:prstGeom prst="rect">
                <a:avLst/>
              </a:prstGeom>
            </p:spPr>
            <p:txBody>
              <a:bodyPr/>
              <a:lstStyle/>
              <a:p>
                <a:pPr marL="0" lvl="1" indent="457200">
                  <a:lnSpc>
                    <a:spcPct val="104000"/>
                  </a:lnSpc>
                  <a:spcBef>
                    <a:spcPts val="500"/>
                  </a:spcBef>
                  <a:buSzTx/>
                  <a:buNone/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5) Найдём площадь треугольника ABC. В предыдущих пунктах мы вычислили длины стороны BC и высоты AK, проведённой к BC. Тогда:</a:t>
                </a:r>
              </a:p>
              <a:p>
                <a:pPr marL="0" lvl="1" indent="457200">
                  <a:lnSpc>
                    <a:spcPct val="104000"/>
                  </a:lnSpc>
                  <a:spcBef>
                    <a:spcPts val="5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𝐴𝐾</m:t>
                      </m:r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e>
                          </m:rad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∗38</m:t>
                          </m:r>
                          <m:rad>
                            <m:radPr>
                              <m:degHide m:val="on"/>
                              <m:ctrlP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e>
                          </m:rad>
                        </m:num>
                        <m:den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2∗37</m:t>
                          </m:r>
                        </m:den>
                      </m:f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=19</m:t>
                      </m:r>
                    </m:oMath>
                  </m:oMathPara>
                </a14:m>
                <a:endParaRPr/>
              </a:p>
              <a:p>
                <a:pPr marL="0" lvl="1" indent="457200">
                  <a:lnSpc>
                    <a:spcPct val="104000"/>
                  </a:lnSpc>
                  <a:spcBef>
                    <a:spcPts val="500"/>
                  </a:spcBef>
                  <a:buSzTx/>
                  <a:buNone/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6) По условию, точки F</a:t>
                </a:r>
                <a:r>
                  <a:rPr baseline="-25000"/>
                  <a:t>1 </a:t>
                </a:r>
                <a:r>
                  <a:t>и F</a:t>
                </a:r>
                <a:r>
                  <a:rPr baseline="-25000"/>
                  <a:t>2</a:t>
                </a:r>
                <a:r>
                  <a:t> делят сторону AB на три равных отрезка. Зная координаты точек A и B, высчислим координаты точек F</a:t>
                </a:r>
                <a:r>
                  <a:rPr baseline="-25000"/>
                  <a:t>1</a:t>
                </a:r>
                <a:r>
                  <a:t> и F</a:t>
                </a:r>
                <a:r>
                  <a:rPr baseline="-25000"/>
                  <a:t>2</a:t>
                </a:r>
                <a:r>
                  <a:t>. Воспользуемся формулами:</a:t>
                </a:r>
              </a:p>
              <a:p>
                <a:pPr marL="0" lvl="1" indent="457200">
                  <a:lnSpc>
                    <a:spcPct val="104000"/>
                  </a:lnSpc>
                  <a:spcBef>
                    <a:spcPts val="5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/>
              </a:p>
              <a:p>
                <a:pPr marL="0" lvl="1" indent="457200">
                  <a:lnSpc>
                    <a:spcPct val="104000"/>
                  </a:lnSpc>
                  <a:spcBef>
                    <a:spcPts val="500"/>
                  </a:spcBef>
                  <a:buSzTx/>
                  <a:buNone/>
                  <a:defRPr sz="19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sz="1800"/>
              </a:p>
              <a:p>
                <a:pPr marL="0" lvl="1" indent="457200">
                  <a:lnSpc>
                    <a:spcPct val="104000"/>
                  </a:lnSpc>
                  <a:spcBef>
                    <a:spcPts val="500"/>
                  </a:spcBef>
                  <a:buSzTx/>
                  <a:buNone/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где k - отношение отрезков.</a:t>
                </a:r>
              </a:p>
              <a:p>
                <a:pPr marL="0" lvl="1" indent="457200">
                  <a:lnSpc>
                    <a:spcPct val="104000"/>
                  </a:lnSpc>
                  <a:spcBef>
                    <a:spcPts val="500"/>
                  </a:spcBef>
                  <a:buSzTx/>
                  <a:buNone/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AF</a:t>
                </a:r>
                <a:r>
                  <a:rPr baseline="-25000"/>
                  <a:t>1</a:t>
                </a:r>
                <a:r>
                  <a:t>:AB=1:3, значит, AF</a:t>
                </a:r>
                <a:r>
                  <a:rPr baseline="-25000"/>
                  <a:t>1</a:t>
                </a:r>
                <a:r>
                  <a:t>:F</a:t>
                </a:r>
                <a:r>
                  <a:rPr baseline="-25000"/>
                  <a:t>1</a:t>
                </a:r>
                <a:r>
                  <a:t>B=1:2, отсюда k=</a:t>
                </a:r>
                <a14:m>
                  <m:oMath xmlns:m="http://schemas.openxmlformats.org/officeDocument/2006/math">
                    <m:f>
                      <m:fPr>
                        <m:ctrlP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t>. Тогда имеем:</a:t>
                </a:r>
              </a:p>
              <a:p>
                <a:pPr marL="0" lvl="1" indent="457200">
                  <a:lnSpc>
                    <a:spcPct val="104000"/>
                  </a:lnSpc>
                  <a:spcBef>
                    <a:spcPts val="5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−5+</m:t>
                          </m:r>
                          <m:f>
                            <m:fPr>
                              <m:ctrlP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∗2</m:t>
                          </m:r>
                        </m:num>
                        <m:den>
                          <m:f>
                            <m:fPr>
                              <m:ctrlP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∗5</m:t>
                          </m:r>
                        </m:num>
                        <m:den>
                          <m:f>
                            <m:fPr>
                              <m:ctrlP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2(−5+1)</m:t>
                          </m:r>
                        </m:num>
                        <m:den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2(1+</m:t>
                          </m:r>
                          <m:f>
                            <m:fPr>
                              <m:ctrlP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sz="1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131" name="Замещающее содержимое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461010"/>
                <a:ext cx="10515600" cy="5935980"/>
              </a:xfrm>
              <a:prstGeom prst="rect">
                <a:avLst/>
              </a:prstGeom>
              <a:blipFill>
                <a:blip r:embed="rId2"/>
                <a:stretch>
                  <a:fillRect l="-965" t="-427" r="-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Замещающее содержимое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461010"/>
                <a:ext cx="10515600" cy="5935980"/>
              </a:xfrm>
              <a:prstGeom prst="rect">
                <a:avLst/>
              </a:prstGeom>
            </p:spPr>
            <p:txBody>
              <a:bodyPr/>
              <a:lstStyle/>
              <a:p>
                <a:pPr marL="0" lvl="1" indent="457200">
                  <a:lnSpc>
                    <a:spcPct val="104000"/>
                  </a:lnSpc>
                  <a:spcBef>
                    <a:spcPts val="500"/>
                  </a:spcBef>
                  <a:buSzTx/>
                  <a:buNone/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AF</a:t>
                </a:r>
                <a:r>
                  <a:rPr baseline="-25000"/>
                  <a:t>2</a:t>
                </a:r>
                <a:r>
                  <a:t>:AB=2:3, значит, AF</a:t>
                </a:r>
                <a:r>
                  <a:rPr baseline="-25000"/>
                  <a:t>2</a:t>
                </a:r>
                <a:r>
                  <a:t>:F</a:t>
                </a:r>
                <a:r>
                  <a:rPr baseline="-25000"/>
                  <a:t>2</a:t>
                </a:r>
                <a:r>
                  <a:t>B=2:1, отсюда k=2. Тогда имеем:</a:t>
                </a:r>
              </a:p>
              <a:p>
                <a:pPr marL="0" lvl="1" indent="457200">
                  <a:lnSpc>
                    <a:spcPct val="104000"/>
                  </a:lnSpc>
                  <a:spcBef>
                    <a:spcPts val="500"/>
                  </a:spcBef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−5+2∗2</m:t>
                          </m:r>
                        </m:num>
                        <m:den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1+2∗5</m:t>
                          </m:r>
                        </m:num>
                        <m:den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f>
                        <m:fPr>
                          <m:ctrlP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sz="1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sz="1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marL="0" lvl="1" indent="457200">
                  <a:lnSpc>
                    <a:spcPct val="104000"/>
                  </a:lnSpc>
                  <a:spcBef>
                    <a:spcPts val="500"/>
                  </a:spcBef>
                  <a:buSzTx/>
                  <a:buNone/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7) Чертёж выполнен с помощью графического калькулятора:</a:t>
                </a:r>
              </a:p>
              <a:p>
                <a:pPr marL="0" indent="0">
                  <a:lnSpc>
                    <a:spcPct val="104000"/>
                  </a:lnSpc>
                  <a:buSzTx/>
                  <a:buNone/>
                  <a:defRPr sz="1800" b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Ответ:</a:t>
                </a:r>
                <a:r>
                  <a:rPr b="0"/>
                  <a:t> 1) </a:t>
                </a:r>
                <a14:m>
                  <m:oMath xmlns:m="http://schemas.openxmlformats.org/officeDocument/2006/math">
                    <m:r>
                      <a:rPr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𝐵𝐶</m:t>
                    </m:r>
                    <m:r>
                      <a:rPr sz="1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sz="1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e>
                    </m:rad>
                  </m:oMath>
                </a14:m>
                <a:r>
                  <a:rPr b="0">
                    <a:latin typeface="Cambria Math"/>
                    <a:ea typeface="Cambria Math"/>
                    <a:cs typeface="Cambria Math"/>
                    <a:sym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−7</m:t>
                    </m:r>
                  </m:oMath>
                </a14:m>
                <a:r>
                  <a:rPr b="0">
                    <a:latin typeface="Cambria Math"/>
                    <a:ea typeface="Cambria Math"/>
                    <a:cs typeface="Cambria Math"/>
                    <a:sym typeface="Cambria Math"/>
                  </a:rPr>
                  <a:t>;</a:t>
                </a:r>
                <a:endParaRPr>
                  <a:latin typeface="Cambria Math"/>
                  <a:ea typeface="Cambria Math"/>
                  <a:cs typeface="Cambria Math"/>
                  <a:sym typeface="Cambria Math"/>
                </a:endParaRPr>
              </a:p>
              <a:p>
                <a:pPr marL="0" indent="0">
                  <a:lnSpc>
                    <a:spcPct val="104000"/>
                  </a:lnSpc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:r>
                  <a:t>2) </a:t>
                </a:r>
                <a14:m>
                  <m:oMath xmlns:m="http://schemas.openxmlformats.org/officeDocument/2006/math"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𝐴𝐾</m:t>
                    </m:r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  <m:rad>
                          <m:radPr>
                            <m:degHide m:val="on"/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37</m:t>
                            </m:r>
                          </m:e>
                        </m:rad>
                      </m:num>
                      <m:den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den>
                    </m:f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/>
              </a:p>
              <a:p>
                <a:pPr marL="0" indent="0">
                  <a:lnSpc>
                    <a:spcPct val="104000"/>
                  </a:lnSpc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:r>
                  <a:t>3) </a:t>
                </a:r>
                <a14:m>
                  <m:oMath xmlns:m="http://schemas.openxmlformats.org/officeDocument/2006/math"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𝐶𝑀</m:t>
                    </m:r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89</m:t>
                            </m:r>
                          </m:e>
                        </m:rad>
                      </m:num>
                      <m:den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t>;</a:t>
                </a:r>
              </a:p>
              <a:p>
                <a:pPr marL="0" indent="0">
                  <a:lnSpc>
                    <a:spcPct val="104000"/>
                  </a:lnSpc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:r>
                  <a:t>4) </a:t>
                </a:r>
                <a14:m>
                  <m:oMath xmlns:m="http://schemas.openxmlformats.org/officeDocument/2006/math"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∠</m:t>
                    </m:r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  <m:rad>
                          <m:radPr>
                            <m:degHide m:val="on"/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2405</m:t>
                            </m:r>
                          </m:e>
                        </m:rad>
                      </m:num>
                      <m:den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2405</m:t>
                        </m:r>
                      </m:den>
                    </m:f>
                  </m:oMath>
                </a14:m>
                <a:r>
                  <a:t>;</a:t>
                </a:r>
              </a:p>
              <a:p>
                <a:pPr marL="0" indent="0">
                  <a:lnSpc>
                    <a:spcPct val="104000"/>
                  </a:lnSpc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:r>
                  <a:t>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9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r>
                  <a:t>;</a:t>
                </a:r>
              </a:p>
              <a:p>
                <a:pPr marL="0" indent="0">
                  <a:lnSpc>
                    <a:spcPct val="104000"/>
                  </a:lnSpc>
                  <a:buSzTx/>
                  <a:buNone/>
                  <a:defRPr sz="1800">
                    <a:latin typeface="Cambria Math"/>
                    <a:ea typeface="Cambria Math"/>
                    <a:cs typeface="Cambria Math"/>
                    <a:sym typeface="Cambria Math"/>
                  </a:defRPr>
                </a:pPr>
                <a:r>
                  <a:t>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9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9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133" name="Замещающее содержимое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461010"/>
                <a:ext cx="10515600" cy="5935980"/>
              </a:xfrm>
              <a:prstGeom prst="rect">
                <a:avLst/>
              </a:prstGeom>
              <a:blipFill>
                <a:blip r:embed="rId2"/>
                <a:stretch>
                  <a:fillRect l="-965" t="-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4" name="Изображение 1" descr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1623060"/>
            <a:ext cx="4201160" cy="3347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21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Тема Office</vt:lpstr>
      <vt:lpstr>Расчётно-графическая работа №1 по дисциплине  «Линейная алгебра и аналитическая геометрия»</vt:lpstr>
      <vt:lpstr>Задание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Задание 2</vt:lpstr>
      <vt:lpstr>Задание 3</vt:lpstr>
      <vt:lpstr>PowerPoint 演示文稿</vt:lpstr>
      <vt:lpstr>Задание 4 </vt:lpstr>
      <vt:lpstr>PowerPoint 演示文稿</vt:lpstr>
      <vt:lpstr>Задание 5</vt:lpstr>
      <vt:lpstr>PowerPoint 演示文稿</vt:lpstr>
      <vt:lpstr>Задание 6</vt:lpstr>
      <vt:lpstr>PowerPoint 演示文稿</vt:lpstr>
      <vt:lpstr>Задание 7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Расчётно-графическая работа №1 по дисциплине  «Линейная алгебра и аналитическая геометрия»</dc:title>
  <cp:lastModifiedBy>Жохань Чэнь</cp:lastModifiedBy>
  <cp:revision>1</cp:revision>
  <dcterms:modified xsi:type="dcterms:W3CDTF">2023-10-19T21:57:50Z</dcterms:modified>
</cp:coreProperties>
</file>