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0" r:id="rId3"/>
    <p:sldId id="257" r:id="rId4"/>
    <p:sldId id="258" r:id="rId5"/>
    <p:sldId id="259" r:id="rId6"/>
    <p:sldId id="261" r:id="rId7"/>
    <p:sldId id="262" r:id="rId8"/>
    <p:sldId id="263" r:id="rId9"/>
    <p:sldId id="264" r:id="rId10"/>
    <p:sldId id="265" r:id="rId11"/>
    <p:sldId id="266" r:id="rId12"/>
    <p:sldId id="267" r:id="rId13"/>
    <p:sldId id="268"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317" r:id="rId29"/>
    <p:sldId id="304" r:id="rId30"/>
    <p:sldId id="306" r:id="rId31"/>
    <p:sldId id="309" r:id="rId32"/>
    <p:sldId id="310" r:id="rId33"/>
    <p:sldId id="311" r:id="rId34"/>
    <p:sldId id="312" r:id="rId35"/>
    <p:sldId id="313" r:id="rId36"/>
    <p:sldId id="314" r:id="rId37"/>
    <p:sldId id="315" r:id="rId38"/>
    <p:sldId id="316" r:id="rId39"/>
    <p:sldId id="318" r:id="rId40"/>
    <p:sldId id="319" r:id="rId41"/>
    <p:sldId id="290" r:id="rId42"/>
    <p:sldId id="291" r:id="rId43"/>
    <p:sldId id="292" r:id="rId44"/>
    <p:sldId id="293" r:id="rId45"/>
    <p:sldId id="294" r:id="rId46"/>
    <p:sldId id="305" r:id="rId47"/>
    <p:sldId id="296" r:id="rId48"/>
    <p:sldId id="295" r:id="rId49"/>
    <p:sldId id="297" r:id="rId50"/>
    <p:sldId id="307" r:id="rId51"/>
    <p:sldId id="299" r:id="rId52"/>
    <p:sldId id="298" r:id="rId53"/>
    <p:sldId id="300" r:id="rId54"/>
    <p:sldId id="302" r:id="rId55"/>
    <p:sldId id="303" r:id="rId56"/>
    <p:sldId id="321" r:id="rId57"/>
    <p:sldId id="322" r:id="rId58"/>
    <p:sldId id="323" r:id="rId59"/>
    <p:sldId id="324" r:id="rId60"/>
    <p:sldId id="325" r:id="rId61"/>
    <p:sldId id="326" r:id="rId62"/>
    <p:sldId id="327" r:id="rId63"/>
    <p:sldId id="328" r:id="rId64"/>
    <p:sldId id="329" r:id="rId65"/>
    <p:sldId id="331" r:id="rId66"/>
    <p:sldId id="334" r:id="rId67"/>
    <p:sldId id="330" r:id="rId68"/>
    <p:sldId id="332" r:id="rId69"/>
    <p:sldId id="333" r:id="rId7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0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4E530B2-2904-475F-9375-15F6209F20D9}" type="datetimeFigureOut">
              <a:rPr lang="ru-RU" smtClean="0"/>
              <a:t>05.05.2020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42D87E-6CF6-4931-A056-7BF74E66BFA1}" type="slidenum">
              <a:rPr lang="ru-RU" smtClean="0"/>
              <a:t>‹#›</a:t>
            </a:fld>
            <a:endParaRPr lang="ru-RU"/>
          </a:p>
        </p:txBody>
      </p:sp>
    </p:spTree>
    <p:extLst>
      <p:ext uri="{BB962C8B-B14F-4D97-AF65-F5344CB8AC3E}">
        <p14:creationId xmlns:p14="http://schemas.microsoft.com/office/powerpoint/2010/main" val="162291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4E530B2-2904-475F-9375-15F6209F20D9}" type="datetimeFigureOut">
              <a:rPr lang="ru-RU" smtClean="0"/>
              <a:t>05.05.2020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42D87E-6CF6-4931-A056-7BF74E66BFA1}" type="slidenum">
              <a:rPr lang="ru-RU" smtClean="0"/>
              <a:t>‹#›</a:t>
            </a:fld>
            <a:endParaRPr lang="ru-RU"/>
          </a:p>
        </p:txBody>
      </p:sp>
    </p:spTree>
    <p:extLst>
      <p:ext uri="{BB962C8B-B14F-4D97-AF65-F5344CB8AC3E}">
        <p14:creationId xmlns:p14="http://schemas.microsoft.com/office/powerpoint/2010/main" val="1190138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4E530B2-2904-475F-9375-15F6209F20D9}" type="datetimeFigureOut">
              <a:rPr lang="ru-RU" smtClean="0"/>
              <a:t>05.05.2020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42D87E-6CF6-4931-A056-7BF74E66BFA1}" type="slidenum">
              <a:rPr lang="ru-RU" smtClean="0"/>
              <a:t>‹#›</a:t>
            </a:fld>
            <a:endParaRPr lang="ru-RU"/>
          </a:p>
        </p:txBody>
      </p:sp>
    </p:spTree>
    <p:extLst>
      <p:ext uri="{BB962C8B-B14F-4D97-AF65-F5344CB8AC3E}">
        <p14:creationId xmlns:p14="http://schemas.microsoft.com/office/powerpoint/2010/main" val="4130892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4E530B2-2904-475F-9375-15F6209F20D9}" type="datetimeFigureOut">
              <a:rPr lang="ru-RU" smtClean="0"/>
              <a:t>05.05.2020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42D87E-6CF6-4931-A056-7BF74E66BFA1}" type="slidenum">
              <a:rPr lang="ru-RU" smtClean="0"/>
              <a:t>‹#›</a:t>
            </a:fld>
            <a:endParaRPr lang="ru-RU"/>
          </a:p>
        </p:txBody>
      </p:sp>
    </p:spTree>
    <p:extLst>
      <p:ext uri="{BB962C8B-B14F-4D97-AF65-F5344CB8AC3E}">
        <p14:creationId xmlns:p14="http://schemas.microsoft.com/office/powerpoint/2010/main" val="371120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4E530B2-2904-475F-9375-15F6209F20D9}" type="datetimeFigureOut">
              <a:rPr lang="ru-RU" smtClean="0"/>
              <a:t>05.05.2020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42D87E-6CF6-4931-A056-7BF74E66BFA1}" type="slidenum">
              <a:rPr lang="ru-RU" smtClean="0"/>
              <a:t>‹#›</a:t>
            </a:fld>
            <a:endParaRPr lang="ru-RU"/>
          </a:p>
        </p:txBody>
      </p:sp>
    </p:spTree>
    <p:extLst>
      <p:ext uri="{BB962C8B-B14F-4D97-AF65-F5344CB8AC3E}">
        <p14:creationId xmlns:p14="http://schemas.microsoft.com/office/powerpoint/2010/main" val="347530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64E530B2-2904-475F-9375-15F6209F20D9}" type="datetimeFigureOut">
              <a:rPr lang="ru-RU" smtClean="0"/>
              <a:t>05.05.2020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42D87E-6CF6-4931-A056-7BF74E66BFA1}" type="slidenum">
              <a:rPr lang="ru-RU" smtClean="0"/>
              <a:t>‹#›</a:t>
            </a:fld>
            <a:endParaRPr lang="ru-RU"/>
          </a:p>
        </p:txBody>
      </p:sp>
    </p:spTree>
    <p:extLst>
      <p:ext uri="{BB962C8B-B14F-4D97-AF65-F5344CB8AC3E}">
        <p14:creationId xmlns:p14="http://schemas.microsoft.com/office/powerpoint/2010/main" val="25681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4E530B2-2904-475F-9375-15F6209F20D9}" type="datetimeFigureOut">
              <a:rPr lang="ru-RU" smtClean="0"/>
              <a:t>05.05.2020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C42D87E-6CF6-4931-A056-7BF74E66BFA1}" type="slidenum">
              <a:rPr lang="ru-RU" smtClean="0"/>
              <a:t>‹#›</a:t>
            </a:fld>
            <a:endParaRPr lang="ru-RU"/>
          </a:p>
        </p:txBody>
      </p:sp>
    </p:spTree>
    <p:extLst>
      <p:ext uri="{BB962C8B-B14F-4D97-AF65-F5344CB8AC3E}">
        <p14:creationId xmlns:p14="http://schemas.microsoft.com/office/powerpoint/2010/main" val="739113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4E530B2-2904-475F-9375-15F6209F20D9}" type="datetimeFigureOut">
              <a:rPr lang="ru-RU" smtClean="0"/>
              <a:t>05.05.2020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C42D87E-6CF6-4931-A056-7BF74E66BFA1}" type="slidenum">
              <a:rPr lang="ru-RU" smtClean="0"/>
              <a:t>‹#›</a:t>
            </a:fld>
            <a:endParaRPr lang="ru-RU"/>
          </a:p>
        </p:txBody>
      </p:sp>
    </p:spTree>
    <p:extLst>
      <p:ext uri="{BB962C8B-B14F-4D97-AF65-F5344CB8AC3E}">
        <p14:creationId xmlns:p14="http://schemas.microsoft.com/office/powerpoint/2010/main" val="2375152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530B2-2904-475F-9375-15F6209F20D9}" type="datetimeFigureOut">
              <a:rPr lang="ru-RU" smtClean="0"/>
              <a:t>05.05.2020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C42D87E-6CF6-4931-A056-7BF74E66BFA1}" type="slidenum">
              <a:rPr lang="ru-RU" smtClean="0"/>
              <a:t>‹#›</a:t>
            </a:fld>
            <a:endParaRPr lang="ru-RU"/>
          </a:p>
        </p:txBody>
      </p:sp>
    </p:spTree>
    <p:extLst>
      <p:ext uri="{BB962C8B-B14F-4D97-AF65-F5344CB8AC3E}">
        <p14:creationId xmlns:p14="http://schemas.microsoft.com/office/powerpoint/2010/main" val="152338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64E530B2-2904-475F-9375-15F6209F20D9}" type="datetimeFigureOut">
              <a:rPr lang="ru-RU" smtClean="0"/>
              <a:t>05.05.2020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42D87E-6CF6-4931-A056-7BF74E66BFA1}" type="slidenum">
              <a:rPr lang="ru-RU" smtClean="0"/>
              <a:t>‹#›</a:t>
            </a:fld>
            <a:endParaRPr lang="ru-RU"/>
          </a:p>
        </p:txBody>
      </p:sp>
    </p:spTree>
    <p:extLst>
      <p:ext uri="{BB962C8B-B14F-4D97-AF65-F5344CB8AC3E}">
        <p14:creationId xmlns:p14="http://schemas.microsoft.com/office/powerpoint/2010/main" val="3228258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64E530B2-2904-475F-9375-15F6209F20D9}" type="datetimeFigureOut">
              <a:rPr lang="ru-RU" smtClean="0"/>
              <a:t>05.05.2020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42D87E-6CF6-4931-A056-7BF74E66BFA1}" type="slidenum">
              <a:rPr lang="ru-RU" smtClean="0"/>
              <a:t>‹#›</a:t>
            </a:fld>
            <a:endParaRPr lang="ru-RU"/>
          </a:p>
        </p:txBody>
      </p:sp>
    </p:spTree>
    <p:extLst>
      <p:ext uri="{BB962C8B-B14F-4D97-AF65-F5344CB8AC3E}">
        <p14:creationId xmlns:p14="http://schemas.microsoft.com/office/powerpoint/2010/main" val="257232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530B2-2904-475F-9375-15F6209F20D9}" type="datetimeFigureOut">
              <a:rPr lang="ru-RU" smtClean="0"/>
              <a:t>05.05.2020</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2D87E-6CF6-4931-A056-7BF74E66BFA1}" type="slidenum">
              <a:rPr lang="ru-RU" smtClean="0"/>
              <a:t>‹#›</a:t>
            </a:fld>
            <a:endParaRPr lang="ru-RU"/>
          </a:p>
        </p:txBody>
      </p:sp>
    </p:spTree>
    <p:extLst>
      <p:ext uri="{BB962C8B-B14F-4D97-AF65-F5344CB8AC3E}">
        <p14:creationId xmlns:p14="http://schemas.microsoft.com/office/powerpoint/2010/main" val="1278014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9237" y="0"/>
            <a:ext cx="4724400" cy="523220"/>
          </a:xfrm>
          <a:prstGeom prst="rect">
            <a:avLst/>
          </a:prstGeom>
          <a:noFill/>
        </p:spPr>
        <p:txBody>
          <a:bodyPr wrap="square" rtlCol="0">
            <a:spAutoFit/>
          </a:bodyPr>
          <a:lstStyle/>
          <a:p>
            <a:r>
              <a:rPr lang="ru-RU" sz="2800" dirty="0"/>
              <a:t>Философская логика</a:t>
            </a:r>
            <a:endParaRPr lang="ru-RU" sz="2800" b="1" dirty="0"/>
          </a:p>
        </p:txBody>
      </p:sp>
      <p:sp>
        <p:nvSpPr>
          <p:cNvPr id="3" name="TextBox 2"/>
          <p:cNvSpPr txBox="1"/>
          <p:nvPr/>
        </p:nvSpPr>
        <p:spPr>
          <a:xfrm>
            <a:off x="256674" y="523220"/>
            <a:ext cx="8887326" cy="1569660"/>
          </a:xfrm>
          <a:prstGeom prst="rect">
            <a:avLst/>
          </a:prstGeom>
          <a:noFill/>
        </p:spPr>
        <p:txBody>
          <a:bodyPr wrap="square" rtlCol="0">
            <a:spAutoFit/>
          </a:bodyPr>
          <a:lstStyle/>
          <a:p>
            <a:r>
              <a:rPr lang="ru-RU" sz="2400" dirty="0"/>
              <a:t>Философская логика является исключительно широкой областью логических исследований, требующих философского осмысления основных понятий, применяемых в современной логике, и результатов, полученных средствами математической логики.</a:t>
            </a:r>
          </a:p>
        </p:txBody>
      </p:sp>
      <p:sp>
        <p:nvSpPr>
          <p:cNvPr id="4" name="TextBox 3"/>
          <p:cNvSpPr txBox="1"/>
          <p:nvPr/>
        </p:nvSpPr>
        <p:spPr>
          <a:xfrm>
            <a:off x="256673" y="2193676"/>
            <a:ext cx="8887327" cy="1938992"/>
          </a:xfrm>
          <a:prstGeom prst="rect">
            <a:avLst/>
          </a:prstGeom>
          <a:noFill/>
        </p:spPr>
        <p:txBody>
          <a:bodyPr wrap="square" rtlCol="0">
            <a:spAutoFit/>
          </a:bodyPr>
          <a:lstStyle/>
          <a:p>
            <a:r>
              <a:rPr lang="ru-RU" sz="2400" dirty="0"/>
              <a:t>Термин «философская логика» появился в англоязычной логико-философской литературе и широкое применение получил уже в 1950—1960-е гг. </a:t>
            </a:r>
            <a:r>
              <a:rPr lang="ru-RU" sz="2400" dirty="0" smtClean="0"/>
              <a:t>Кризис </a:t>
            </a:r>
            <a:r>
              <a:rPr lang="ru-RU" sz="2400" dirty="0"/>
              <a:t>в основаниях математики (обнаружение парадоксов в теории </a:t>
            </a:r>
            <a:r>
              <a:rPr lang="ru-RU" sz="2400" dirty="0" smtClean="0"/>
              <a:t>множеств) </a:t>
            </a:r>
            <a:r>
              <a:rPr lang="ru-RU" sz="2400" dirty="0"/>
              <a:t>потребовал глубокого осмысления самого концептуального аппарата логики.</a:t>
            </a:r>
          </a:p>
        </p:txBody>
      </p:sp>
      <p:sp>
        <p:nvSpPr>
          <p:cNvPr id="5" name="Прямоугольник 4"/>
          <p:cNvSpPr/>
          <p:nvPr/>
        </p:nvSpPr>
        <p:spPr>
          <a:xfrm>
            <a:off x="256672" y="4317334"/>
            <a:ext cx="8726905" cy="1569660"/>
          </a:xfrm>
          <a:prstGeom prst="rect">
            <a:avLst/>
          </a:prstGeom>
        </p:spPr>
        <p:txBody>
          <a:bodyPr wrap="square">
            <a:spAutoFit/>
          </a:bodyPr>
          <a:lstStyle/>
          <a:p>
            <a:r>
              <a:rPr lang="ru-RU" sz="2400" dirty="0" smtClean="0">
                <a:solidFill>
                  <a:srgbClr val="000000"/>
                </a:solidFill>
              </a:rPr>
              <a:t>Простой категорический силлогизм – это одно из наиболее простых и часто встречающихся умозаключений. Он состоит из двух </a:t>
            </a:r>
            <a:r>
              <a:rPr lang="ru-RU" sz="2400" dirty="0">
                <a:solidFill>
                  <a:srgbClr val="000000"/>
                </a:solidFill>
              </a:rPr>
              <a:t>посылок и </a:t>
            </a:r>
            <a:r>
              <a:rPr lang="ru-RU" sz="2400" dirty="0" smtClean="0">
                <a:solidFill>
                  <a:srgbClr val="000000"/>
                </a:solidFill>
              </a:rPr>
              <a:t>заключения. </a:t>
            </a:r>
            <a:r>
              <a:rPr lang="ru-RU" sz="2400" dirty="0">
                <a:solidFill>
                  <a:srgbClr val="000000"/>
                </a:solidFill>
              </a:rPr>
              <a:t>Аргументы могут быть достоверными и недостоверными.</a:t>
            </a:r>
            <a:endParaRPr lang="ru-RU" sz="2400" dirty="0"/>
          </a:p>
        </p:txBody>
      </p:sp>
      <p:sp>
        <p:nvSpPr>
          <p:cNvPr id="6" name="TextBox 5"/>
          <p:cNvSpPr txBox="1"/>
          <p:nvPr/>
        </p:nvSpPr>
        <p:spPr>
          <a:xfrm>
            <a:off x="256673" y="5886994"/>
            <a:ext cx="8726905" cy="830997"/>
          </a:xfrm>
          <a:prstGeom prst="rect">
            <a:avLst/>
          </a:prstGeom>
          <a:noFill/>
        </p:spPr>
        <p:txBody>
          <a:bodyPr wrap="square" rtlCol="0">
            <a:spAutoFit/>
          </a:bodyPr>
          <a:lstStyle/>
          <a:p>
            <a:r>
              <a:rPr lang="ru-RU" sz="2400" b="1" dirty="0"/>
              <a:t>Силлогизм</a:t>
            </a:r>
            <a:r>
              <a:rPr lang="ru-RU" sz="2400" dirty="0"/>
              <a:t> (образовано от греческого слова: </a:t>
            </a:r>
            <a:r>
              <a:rPr lang="ru-RU" sz="2400" dirty="0" err="1"/>
              <a:t>συλλογισμός</a:t>
            </a:r>
            <a:r>
              <a:rPr lang="ru-RU" sz="2400" dirty="0"/>
              <a:t> — </a:t>
            </a:r>
            <a:r>
              <a:rPr lang="ru-RU" sz="2400" dirty="0" err="1"/>
              <a:t>подытоживание</a:t>
            </a:r>
            <a:r>
              <a:rPr lang="ru-RU" sz="2400" dirty="0"/>
              <a:t>, умозаключение).</a:t>
            </a:r>
          </a:p>
        </p:txBody>
      </p:sp>
    </p:spTree>
    <p:extLst>
      <p:ext uri="{BB962C8B-B14F-4D97-AF65-F5344CB8AC3E}">
        <p14:creationId xmlns:p14="http://schemas.microsoft.com/office/powerpoint/2010/main" val="389237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1000"/>
                                        <p:tgtEl>
                                          <p:spTgt spid="6">
                                            <p:txEl>
                                              <p:pRg st="0" end="0"/>
                                            </p:txEl>
                                          </p:spTgt>
                                        </p:tgtEl>
                                      </p:cBhvr>
                                    </p:animEffect>
                                    <p:anim calcmode="lin" valueType="num">
                                      <p:cBhvr>
                                        <p:cTn id="2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6570" y="0"/>
            <a:ext cx="8685545" cy="5262979"/>
          </a:xfrm>
          <a:prstGeom prst="rect">
            <a:avLst/>
          </a:prstGeom>
        </p:spPr>
        <p:txBody>
          <a:bodyPr wrap="square">
            <a:spAutoFit/>
          </a:bodyPr>
          <a:lstStyle/>
          <a:p>
            <a:r>
              <a:rPr lang="ru-RU" sz="2400" dirty="0">
                <a:solidFill>
                  <a:srgbClr val="000000"/>
                </a:solidFill>
              </a:rPr>
              <a:t>2. </a:t>
            </a:r>
            <a:r>
              <a:rPr lang="ru-RU" sz="2400" b="1" dirty="0">
                <a:solidFill>
                  <a:srgbClr val="000000"/>
                </a:solidFill>
              </a:rPr>
              <a:t>Противоречие (</a:t>
            </a:r>
            <a:r>
              <a:rPr lang="ru-RU" sz="2400" b="1" dirty="0" err="1">
                <a:solidFill>
                  <a:srgbClr val="000000"/>
                </a:solidFill>
              </a:rPr>
              <a:t>контрадикторность</a:t>
            </a:r>
            <a:r>
              <a:rPr lang="ru-RU" sz="2400" b="1" dirty="0">
                <a:solidFill>
                  <a:srgbClr val="000000"/>
                </a:solidFill>
              </a:rPr>
              <a:t>) </a:t>
            </a:r>
            <a:r>
              <a:rPr lang="ru-RU" sz="2400" dirty="0">
                <a:solidFill>
                  <a:srgbClr val="000000"/>
                </a:solidFill>
              </a:rPr>
              <a:t>— это отношение между двумя суждениями, у которых предикаты совпадают, связки различны, а субъекты отличаются своими объемами, т.е. находятся в отношении подчинения (вида и рода). Например, суждения «</a:t>
            </a:r>
            <a:r>
              <a:rPr lang="ru-RU" sz="2400" i="1" dirty="0">
                <a:solidFill>
                  <a:srgbClr val="000000"/>
                </a:solidFill>
              </a:rPr>
              <a:t>Все люди являются </a:t>
            </a:r>
            <a:r>
              <a:rPr lang="ru-RU" sz="2400" i="1" dirty="0" smtClean="0">
                <a:solidFill>
                  <a:srgbClr val="000000"/>
                </a:solidFill>
              </a:rPr>
              <a:t>правдивыми</a:t>
            </a:r>
            <a:r>
              <a:rPr lang="ru-RU" sz="2400" dirty="0">
                <a:solidFill>
                  <a:srgbClr val="000000"/>
                </a:solidFill>
              </a:rPr>
              <a:t>», </a:t>
            </a:r>
            <a:r>
              <a:rPr lang="ru-RU" sz="2400" i="1" dirty="0">
                <a:solidFill>
                  <a:srgbClr val="000000"/>
                </a:solidFill>
              </a:rPr>
              <a:t>«Некоторые люди не являются правдивыми</a:t>
            </a:r>
            <a:r>
              <a:rPr lang="ru-RU" sz="2400" i="1" dirty="0" smtClean="0">
                <a:solidFill>
                  <a:srgbClr val="000000"/>
                </a:solidFill>
              </a:rPr>
              <a:t>»</a:t>
            </a:r>
            <a:r>
              <a:rPr lang="ru-RU" sz="2400" dirty="0" smtClean="0">
                <a:solidFill>
                  <a:srgbClr val="000000"/>
                </a:solidFill>
              </a:rPr>
              <a:t> находятся </a:t>
            </a:r>
            <a:r>
              <a:rPr lang="ru-RU" sz="2400" dirty="0">
                <a:solidFill>
                  <a:srgbClr val="000000"/>
                </a:solidFill>
              </a:rPr>
              <a:t>в отношении противоречия. Важным признаком </a:t>
            </a:r>
            <a:r>
              <a:rPr lang="ru-RU" sz="2400" dirty="0" smtClean="0">
                <a:solidFill>
                  <a:srgbClr val="000000"/>
                </a:solidFill>
              </a:rPr>
              <a:t>противоречащих </a:t>
            </a:r>
            <a:r>
              <a:rPr lang="ru-RU" sz="2400" dirty="0">
                <a:solidFill>
                  <a:srgbClr val="000000"/>
                </a:solidFill>
              </a:rPr>
              <a:t>суждений, в отличие от противоположных, </a:t>
            </a:r>
            <a:r>
              <a:rPr lang="ru-RU" sz="2400" dirty="0" smtClean="0">
                <a:solidFill>
                  <a:srgbClr val="000000"/>
                </a:solidFill>
              </a:rPr>
              <a:t>является </a:t>
            </a:r>
            <a:r>
              <a:rPr lang="ru-RU" sz="2400" dirty="0">
                <a:solidFill>
                  <a:srgbClr val="000000"/>
                </a:solidFill>
              </a:rPr>
              <a:t>то, что между ними не может быть третьего — среднего, промежуточного варианта. В силу этого два противоречащих суждения не могут быть одновременно истинными и не могут быть одновременно ложными: истинность одного из них обязательно означает ложность другого, и наоборот — ложность одного обусловливает истинность другого.</a:t>
            </a:r>
            <a:endParaRPr lang="ru-RU" sz="2400" dirty="0"/>
          </a:p>
        </p:txBody>
      </p:sp>
      <p:sp>
        <p:nvSpPr>
          <p:cNvPr id="3" name="Прямоугольник 2"/>
          <p:cNvSpPr/>
          <p:nvPr/>
        </p:nvSpPr>
        <p:spPr>
          <a:xfrm>
            <a:off x="326570" y="5171945"/>
            <a:ext cx="8685545" cy="1569660"/>
          </a:xfrm>
          <a:prstGeom prst="rect">
            <a:avLst/>
          </a:prstGeom>
        </p:spPr>
        <p:txBody>
          <a:bodyPr wrap="square">
            <a:spAutoFit/>
          </a:bodyPr>
          <a:lstStyle/>
          <a:p>
            <a:r>
              <a:rPr lang="ru-RU" sz="2400" dirty="0">
                <a:solidFill>
                  <a:srgbClr val="000000"/>
                </a:solidFill>
              </a:rPr>
              <a:t>Рассмотренные отношения между простыми сравнимыми суждениями изображаются схематически с помощью логического квадрата, который в XI в. предложил византийский логик Михаил </a:t>
            </a:r>
            <a:r>
              <a:rPr lang="ru-RU" sz="2400" dirty="0" smtClean="0">
                <a:solidFill>
                  <a:srgbClr val="000000"/>
                </a:solidFill>
              </a:rPr>
              <a:t>Пселл.</a:t>
            </a:r>
            <a:endParaRPr lang="ru-RU" sz="2400" dirty="0"/>
          </a:p>
        </p:txBody>
      </p:sp>
    </p:spTree>
    <p:extLst>
      <p:ext uri="{BB962C8B-B14F-4D97-AF65-F5344CB8AC3E}">
        <p14:creationId xmlns:p14="http://schemas.microsoft.com/office/powerpoint/2010/main" val="288774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Логический квадрат"/>
          <p:cNvPicPr>
            <a:picLocks noChangeAspect="1" noChangeArrowheads="1"/>
          </p:cNvPicPr>
          <p:nvPr/>
        </p:nvPicPr>
        <p:blipFill rotWithShape="1">
          <a:blip r:embed="rId2">
            <a:extLst>
              <a:ext uri="{28A0092B-C50C-407E-A947-70E740481C1C}">
                <a14:useLocalDpi xmlns:a14="http://schemas.microsoft.com/office/drawing/2010/main" val="0"/>
              </a:ext>
            </a:extLst>
          </a:blip>
          <a:srcRect r="19693"/>
          <a:stretch/>
        </p:blipFill>
        <p:spPr bwMode="auto">
          <a:xfrm>
            <a:off x="1606304" y="0"/>
            <a:ext cx="5884741" cy="4086347"/>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649244" y="4086347"/>
            <a:ext cx="3798860" cy="461665"/>
          </a:xfrm>
          <a:prstGeom prst="rect">
            <a:avLst/>
          </a:prstGeom>
        </p:spPr>
        <p:txBody>
          <a:bodyPr wrap="none">
            <a:spAutoFit/>
          </a:bodyPr>
          <a:lstStyle/>
          <a:p>
            <a:r>
              <a:rPr lang="ru-RU" sz="2400" i="1" dirty="0">
                <a:solidFill>
                  <a:srgbClr val="000000"/>
                </a:solidFill>
                <a:latin typeface="Open Sans"/>
              </a:rPr>
              <a:t>Рис</a:t>
            </a:r>
            <a:r>
              <a:rPr lang="ru-RU" sz="2400" i="1" dirty="0" smtClean="0">
                <a:solidFill>
                  <a:srgbClr val="000000"/>
                </a:solidFill>
                <a:latin typeface="Open Sans"/>
              </a:rPr>
              <a:t>..</a:t>
            </a:r>
            <a:r>
              <a:rPr lang="ru-RU" sz="2400" dirty="0">
                <a:solidFill>
                  <a:srgbClr val="000000"/>
                </a:solidFill>
                <a:latin typeface="Open Sans"/>
              </a:rPr>
              <a:t> Логический квадрат</a:t>
            </a:r>
            <a:endParaRPr lang="ru-RU" sz="2400" dirty="0"/>
          </a:p>
        </p:txBody>
      </p:sp>
      <p:sp>
        <p:nvSpPr>
          <p:cNvPr id="3" name="Прямоугольник 2"/>
          <p:cNvSpPr/>
          <p:nvPr/>
        </p:nvSpPr>
        <p:spPr>
          <a:xfrm>
            <a:off x="300446" y="4541609"/>
            <a:ext cx="8782007" cy="2308324"/>
          </a:xfrm>
          <a:prstGeom prst="rect">
            <a:avLst/>
          </a:prstGeom>
        </p:spPr>
        <p:txBody>
          <a:bodyPr wrap="square">
            <a:spAutoFit/>
          </a:bodyPr>
          <a:lstStyle/>
          <a:p>
            <a:r>
              <a:rPr lang="ru-RU" sz="2400" dirty="0">
                <a:solidFill>
                  <a:srgbClr val="000000"/>
                </a:solidFill>
              </a:rPr>
              <a:t>Вершины квадрата обозначают четыре вида простых суждений</a:t>
            </a:r>
            <a:r>
              <a:rPr lang="ru-RU" sz="2400" dirty="0" smtClean="0">
                <a:solidFill>
                  <a:srgbClr val="000000"/>
                </a:solidFill>
              </a:rPr>
              <a:t>, а </a:t>
            </a:r>
            <a:r>
              <a:rPr lang="ru-RU" sz="2400" dirty="0">
                <a:solidFill>
                  <a:srgbClr val="000000"/>
                </a:solidFill>
              </a:rPr>
              <a:t>его стороны и диагонали — отношения между ними. Так, суждения видов </a:t>
            </a:r>
            <a:r>
              <a:rPr lang="ru-RU" sz="2400" i="1" dirty="0">
                <a:solidFill>
                  <a:srgbClr val="000000"/>
                </a:solidFill>
              </a:rPr>
              <a:t>А </a:t>
            </a:r>
            <a:r>
              <a:rPr lang="ru-RU" sz="2400" dirty="0">
                <a:solidFill>
                  <a:srgbClr val="000000"/>
                </a:solidFill>
              </a:rPr>
              <a:t>и </a:t>
            </a:r>
            <a:r>
              <a:rPr lang="en-US" sz="2400" i="1" dirty="0" smtClean="0">
                <a:solidFill>
                  <a:srgbClr val="000000"/>
                </a:solidFill>
              </a:rPr>
              <a:t>I</a:t>
            </a:r>
            <a:r>
              <a:rPr lang="ru-RU" sz="2400" dirty="0" smtClean="0">
                <a:solidFill>
                  <a:srgbClr val="000000"/>
                </a:solidFill>
              </a:rPr>
              <a:t>, </a:t>
            </a:r>
            <a:r>
              <a:rPr lang="ru-RU" sz="2400" dirty="0">
                <a:solidFill>
                  <a:srgbClr val="000000"/>
                </a:solidFill>
              </a:rPr>
              <a:t>а также видов </a:t>
            </a:r>
            <a:r>
              <a:rPr lang="ru-RU" sz="2400" i="1" dirty="0" smtClean="0">
                <a:solidFill>
                  <a:srgbClr val="000000"/>
                </a:solidFill>
              </a:rPr>
              <a:t>Е</a:t>
            </a:r>
            <a:r>
              <a:rPr lang="ru-RU" sz="2400" dirty="0" smtClean="0">
                <a:solidFill>
                  <a:srgbClr val="000000"/>
                </a:solidFill>
              </a:rPr>
              <a:t> </a:t>
            </a:r>
            <a:r>
              <a:rPr lang="ru-RU" sz="2400" dirty="0">
                <a:solidFill>
                  <a:srgbClr val="000000"/>
                </a:solidFill>
              </a:rPr>
              <a:t>и </a:t>
            </a:r>
            <a:r>
              <a:rPr lang="ru-RU" sz="2400" i="1" dirty="0">
                <a:solidFill>
                  <a:srgbClr val="000000"/>
                </a:solidFill>
              </a:rPr>
              <a:t>О</a:t>
            </a:r>
            <a:r>
              <a:rPr lang="ru-RU" sz="2400" dirty="0">
                <a:solidFill>
                  <a:srgbClr val="000000"/>
                </a:solidFill>
              </a:rPr>
              <a:t> находятся в отношении подчинения. Суждения видов </a:t>
            </a:r>
            <a:r>
              <a:rPr lang="ru-RU" sz="2400" i="1" dirty="0">
                <a:solidFill>
                  <a:srgbClr val="000000"/>
                </a:solidFill>
              </a:rPr>
              <a:t>А и Е</a:t>
            </a:r>
            <a:r>
              <a:rPr lang="ru-RU" sz="2400" dirty="0">
                <a:solidFill>
                  <a:srgbClr val="000000"/>
                </a:solidFill>
              </a:rPr>
              <a:t> находятся в отношении противоположности, а видов </a:t>
            </a:r>
            <a:r>
              <a:rPr lang="ru-RU" sz="2400" i="1" dirty="0">
                <a:solidFill>
                  <a:srgbClr val="000000"/>
                </a:solidFill>
              </a:rPr>
              <a:t>I</a:t>
            </a:r>
            <a:r>
              <a:rPr lang="ru-RU" sz="2400" dirty="0">
                <a:solidFill>
                  <a:srgbClr val="000000"/>
                </a:solidFill>
              </a:rPr>
              <a:t> и </a:t>
            </a:r>
            <a:r>
              <a:rPr lang="ru-RU" sz="2400" i="1" dirty="0">
                <a:solidFill>
                  <a:srgbClr val="000000"/>
                </a:solidFill>
              </a:rPr>
              <a:t>О</a:t>
            </a:r>
            <a:r>
              <a:rPr lang="ru-RU" sz="2400" dirty="0">
                <a:solidFill>
                  <a:srgbClr val="000000"/>
                </a:solidFill>
              </a:rPr>
              <a:t> — в отношении частичного совпадения.</a:t>
            </a:r>
            <a:r>
              <a:rPr lang="ru-RU" sz="2400" dirty="0">
                <a:solidFill>
                  <a:srgbClr val="000000"/>
                </a:solidFill>
                <a:latin typeface="Open Sans"/>
              </a:rPr>
              <a:t> </a:t>
            </a:r>
            <a:endParaRPr lang="ru-RU" sz="2400" dirty="0"/>
          </a:p>
        </p:txBody>
      </p:sp>
    </p:spTree>
    <p:extLst>
      <p:ext uri="{BB962C8B-B14F-4D97-AF65-F5344CB8AC3E}">
        <p14:creationId xmlns:p14="http://schemas.microsoft.com/office/powerpoint/2010/main" val="127922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9036" y="0"/>
            <a:ext cx="8156915" cy="1938992"/>
          </a:xfrm>
          <a:prstGeom prst="rect">
            <a:avLst/>
          </a:prstGeom>
        </p:spPr>
        <p:txBody>
          <a:bodyPr wrap="square">
            <a:spAutoFit/>
          </a:bodyPr>
          <a:lstStyle/>
          <a:p>
            <a:r>
              <a:rPr lang="ru-RU" sz="2400" dirty="0">
                <a:solidFill>
                  <a:srgbClr val="000000"/>
                </a:solidFill>
              </a:rPr>
              <a:t> </a:t>
            </a:r>
            <a:r>
              <a:rPr lang="ru-RU" sz="2400" dirty="0" smtClean="0">
                <a:solidFill>
                  <a:srgbClr val="000000"/>
                </a:solidFill>
              </a:rPr>
              <a:t>Неудивительно</a:t>
            </a:r>
            <a:r>
              <a:rPr lang="ru-RU" sz="2400" dirty="0">
                <a:solidFill>
                  <a:srgbClr val="000000"/>
                </a:solidFill>
              </a:rPr>
              <a:t>, что логический квадрат не изображает отношение равнозначности, потому что в этом отношении находятся одинаковые по виду суждения, т.е. равнозначность — это отношение между суждениями видов </a:t>
            </a:r>
            <a:r>
              <a:rPr lang="ru-RU" sz="2400" i="1" dirty="0">
                <a:solidFill>
                  <a:srgbClr val="000000"/>
                </a:solidFill>
              </a:rPr>
              <a:t>А</a:t>
            </a:r>
            <a:r>
              <a:rPr lang="ru-RU" sz="2400" dirty="0">
                <a:solidFill>
                  <a:srgbClr val="000000"/>
                </a:solidFill>
              </a:rPr>
              <a:t> и </a:t>
            </a:r>
            <a:r>
              <a:rPr lang="ru-RU" sz="2400" i="1" dirty="0">
                <a:solidFill>
                  <a:srgbClr val="000000"/>
                </a:solidFill>
              </a:rPr>
              <a:t>А, I</a:t>
            </a:r>
            <a:r>
              <a:rPr lang="ru-RU" sz="2400" dirty="0">
                <a:solidFill>
                  <a:srgbClr val="000000"/>
                </a:solidFill>
              </a:rPr>
              <a:t> и </a:t>
            </a:r>
            <a:r>
              <a:rPr lang="en-US" sz="2400" i="1" dirty="0" smtClean="0">
                <a:solidFill>
                  <a:srgbClr val="000000"/>
                </a:solidFill>
              </a:rPr>
              <a:t>I</a:t>
            </a:r>
            <a:r>
              <a:rPr lang="ru-RU" sz="2400" dirty="0" smtClean="0">
                <a:solidFill>
                  <a:srgbClr val="000000"/>
                </a:solidFill>
              </a:rPr>
              <a:t>,</a:t>
            </a:r>
            <a:r>
              <a:rPr lang="ru-RU" sz="2400" dirty="0">
                <a:solidFill>
                  <a:srgbClr val="000000"/>
                </a:solidFill>
              </a:rPr>
              <a:t> </a:t>
            </a:r>
            <a:r>
              <a:rPr lang="ru-RU" sz="2400" i="1" dirty="0">
                <a:solidFill>
                  <a:srgbClr val="000000"/>
                </a:solidFill>
              </a:rPr>
              <a:t>Е</a:t>
            </a:r>
            <a:r>
              <a:rPr lang="ru-RU" sz="2400" dirty="0">
                <a:solidFill>
                  <a:srgbClr val="000000"/>
                </a:solidFill>
              </a:rPr>
              <a:t> и </a:t>
            </a:r>
            <a:r>
              <a:rPr lang="ru-RU" sz="2400" i="1" dirty="0" smtClean="0">
                <a:solidFill>
                  <a:srgbClr val="000000"/>
                </a:solidFill>
              </a:rPr>
              <a:t>Е</a:t>
            </a:r>
            <a:r>
              <a:rPr lang="ru-RU" sz="2400" dirty="0" smtClean="0">
                <a:solidFill>
                  <a:srgbClr val="000000"/>
                </a:solidFill>
              </a:rPr>
              <a:t>,</a:t>
            </a:r>
            <a:r>
              <a:rPr lang="ru-RU" sz="2400" dirty="0">
                <a:solidFill>
                  <a:srgbClr val="000000"/>
                </a:solidFill>
              </a:rPr>
              <a:t> </a:t>
            </a:r>
            <a:r>
              <a:rPr lang="ru-RU" sz="2400" i="1" dirty="0">
                <a:solidFill>
                  <a:srgbClr val="000000"/>
                </a:solidFill>
              </a:rPr>
              <a:t>О</a:t>
            </a:r>
            <a:r>
              <a:rPr lang="ru-RU" sz="2400" dirty="0">
                <a:solidFill>
                  <a:srgbClr val="000000"/>
                </a:solidFill>
              </a:rPr>
              <a:t> и </a:t>
            </a:r>
            <a:r>
              <a:rPr lang="ru-RU" sz="2400" i="1" dirty="0">
                <a:solidFill>
                  <a:srgbClr val="000000"/>
                </a:solidFill>
              </a:rPr>
              <a:t>О</a:t>
            </a:r>
            <a:r>
              <a:rPr lang="ru-RU" sz="2400" dirty="0">
                <a:solidFill>
                  <a:srgbClr val="000000"/>
                </a:solidFill>
              </a:rPr>
              <a:t>.</a:t>
            </a:r>
            <a:endParaRPr lang="ru-RU" sz="2400" dirty="0"/>
          </a:p>
        </p:txBody>
      </p:sp>
      <p:sp>
        <p:nvSpPr>
          <p:cNvPr id="3" name="Прямоугольник 2"/>
          <p:cNvSpPr/>
          <p:nvPr/>
        </p:nvSpPr>
        <p:spPr>
          <a:xfrm>
            <a:off x="352697" y="2124328"/>
            <a:ext cx="8229601" cy="4524315"/>
          </a:xfrm>
          <a:prstGeom prst="rect">
            <a:avLst/>
          </a:prstGeom>
        </p:spPr>
        <p:txBody>
          <a:bodyPr wrap="square">
            <a:spAutoFit/>
          </a:bodyPr>
          <a:lstStyle/>
          <a:p>
            <a:pPr algn="just"/>
            <a:r>
              <a:rPr lang="ru-RU" sz="2400" dirty="0">
                <a:solidFill>
                  <a:srgbClr val="000000"/>
                </a:solidFill>
              </a:rPr>
              <a:t>Чтобы установить отношение между двумя суждениями, достаточно определить, к какому виду относится каждое из них. Например, </a:t>
            </a:r>
            <a:r>
              <a:rPr lang="ru-RU" sz="2400" dirty="0" smtClean="0">
                <a:solidFill>
                  <a:srgbClr val="000000"/>
                </a:solidFill>
              </a:rPr>
              <a:t>надо выяснить</a:t>
            </a:r>
            <a:r>
              <a:rPr lang="ru-RU" sz="2400" dirty="0">
                <a:solidFill>
                  <a:srgbClr val="000000"/>
                </a:solidFill>
              </a:rPr>
              <a:t>, в каком отношении находятся суждения </a:t>
            </a:r>
            <a:r>
              <a:rPr lang="ru-RU" sz="2400" i="1" dirty="0">
                <a:solidFill>
                  <a:srgbClr val="000000"/>
                </a:solidFill>
              </a:rPr>
              <a:t>«Все люди изучали логику</a:t>
            </a:r>
            <a:r>
              <a:rPr lang="ru-RU" sz="2400" dirty="0" smtClean="0">
                <a:solidFill>
                  <a:srgbClr val="000000"/>
                </a:solidFill>
              </a:rPr>
              <a:t>», </a:t>
            </a:r>
            <a:r>
              <a:rPr lang="ru-RU" sz="2400" i="1" dirty="0" smtClean="0">
                <a:solidFill>
                  <a:srgbClr val="000000"/>
                </a:solidFill>
              </a:rPr>
              <a:t>«</a:t>
            </a:r>
            <a:r>
              <a:rPr lang="ru-RU" sz="2400" i="1" dirty="0">
                <a:solidFill>
                  <a:srgbClr val="000000"/>
                </a:solidFill>
              </a:rPr>
              <a:t>Некоторые люди не изучали логику».</a:t>
            </a:r>
            <a:r>
              <a:rPr lang="ru-RU" sz="2400" dirty="0">
                <a:solidFill>
                  <a:srgbClr val="000000"/>
                </a:solidFill>
              </a:rPr>
              <a:t> Видя, что первое суждение является общеутвердительным </a:t>
            </a:r>
            <a:r>
              <a:rPr lang="ru-RU" sz="2400" dirty="0" smtClean="0">
                <a:solidFill>
                  <a:srgbClr val="000000"/>
                </a:solidFill>
              </a:rPr>
              <a:t>(</a:t>
            </a:r>
            <a:r>
              <a:rPr lang="ru-RU" sz="2400" i="1" dirty="0" smtClean="0">
                <a:solidFill>
                  <a:srgbClr val="000000"/>
                </a:solidFill>
              </a:rPr>
              <a:t>А</a:t>
            </a:r>
            <a:r>
              <a:rPr lang="ru-RU" sz="2400" dirty="0" smtClean="0">
                <a:solidFill>
                  <a:srgbClr val="000000"/>
                </a:solidFill>
              </a:rPr>
              <a:t>), </a:t>
            </a:r>
            <a:r>
              <a:rPr lang="ru-RU" sz="2400" dirty="0">
                <a:solidFill>
                  <a:srgbClr val="000000"/>
                </a:solidFill>
              </a:rPr>
              <a:t>а второе — </a:t>
            </a:r>
            <a:r>
              <a:rPr lang="ru-RU" sz="2400" dirty="0" err="1">
                <a:solidFill>
                  <a:srgbClr val="000000"/>
                </a:solidFill>
              </a:rPr>
              <a:t>частноотрицательным</a:t>
            </a:r>
            <a:r>
              <a:rPr lang="ru-RU" sz="2400" dirty="0">
                <a:solidFill>
                  <a:srgbClr val="000000"/>
                </a:solidFill>
              </a:rPr>
              <a:t> (</a:t>
            </a:r>
            <a:r>
              <a:rPr lang="ru-RU" sz="2400" i="1" dirty="0">
                <a:solidFill>
                  <a:srgbClr val="000000"/>
                </a:solidFill>
              </a:rPr>
              <a:t>О</a:t>
            </a:r>
            <a:r>
              <a:rPr lang="ru-RU" sz="2400" dirty="0">
                <a:solidFill>
                  <a:srgbClr val="000000"/>
                </a:solidFill>
              </a:rPr>
              <a:t>), мы без труда устанавливаем отношение между ними с помощью логического квадрата — противоречие. Суждения «</a:t>
            </a:r>
            <a:r>
              <a:rPr lang="ru-RU" sz="2400" i="1" dirty="0">
                <a:solidFill>
                  <a:srgbClr val="000000"/>
                </a:solidFill>
              </a:rPr>
              <a:t>Все люди изучали логику» (А), </a:t>
            </a:r>
            <a:r>
              <a:rPr lang="ru-RU" sz="2400" dirty="0">
                <a:solidFill>
                  <a:srgbClr val="000000"/>
                </a:solidFill>
              </a:rPr>
              <a:t>«</a:t>
            </a:r>
            <a:r>
              <a:rPr lang="ru-RU" sz="2400" i="1" dirty="0">
                <a:solidFill>
                  <a:srgbClr val="000000"/>
                </a:solidFill>
              </a:rPr>
              <a:t>Некоторые люди изучали логику»</a:t>
            </a:r>
            <a:r>
              <a:rPr lang="ru-RU" sz="2400" dirty="0">
                <a:solidFill>
                  <a:srgbClr val="000000"/>
                </a:solidFill>
              </a:rPr>
              <a:t> </a:t>
            </a:r>
            <a:r>
              <a:rPr lang="ru-RU" sz="2400" dirty="0" smtClean="0">
                <a:solidFill>
                  <a:srgbClr val="000000"/>
                </a:solidFill>
              </a:rPr>
              <a:t>(</a:t>
            </a:r>
            <a:r>
              <a:rPr lang="en-US" sz="2400" i="1" dirty="0" smtClean="0">
                <a:solidFill>
                  <a:srgbClr val="000000"/>
                </a:solidFill>
              </a:rPr>
              <a:t>I</a:t>
            </a:r>
            <a:r>
              <a:rPr lang="ru-RU" sz="2400" dirty="0" smtClean="0">
                <a:solidFill>
                  <a:srgbClr val="000000"/>
                </a:solidFill>
              </a:rPr>
              <a:t>) </a:t>
            </a:r>
            <a:r>
              <a:rPr lang="ru-RU" sz="2400" dirty="0">
                <a:solidFill>
                  <a:srgbClr val="000000"/>
                </a:solidFill>
              </a:rPr>
              <a:t>находятся в отношении подчинения, а суждения «</a:t>
            </a:r>
            <a:r>
              <a:rPr lang="ru-RU" sz="2400" i="1" dirty="0">
                <a:solidFill>
                  <a:srgbClr val="000000"/>
                </a:solidFill>
              </a:rPr>
              <a:t>Все люди изучали логику» (А), «Все люди не изучали логику»</a:t>
            </a:r>
            <a:r>
              <a:rPr lang="ru-RU" sz="2400" dirty="0">
                <a:solidFill>
                  <a:srgbClr val="000000"/>
                </a:solidFill>
              </a:rPr>
              <a:t> (</a:t>
            </a:r>
            <a:r>
              <a:rPr lang="ru-RU" sz="2400" i="1" dirty="0">
                <a:solidFill>
                  <a:srgbClr val="000000"/>
                </a:solidFill>
              </a:rPr>
              <a:t>Е</a:t>
            </a:r>
            <a:r>
              <a:rPr lang="ru-RU" sz="2400" dirty="0">
                <a:solidFill>
                  <a:srgbClr val="000000"/>
                </a:solidFill>
              </a:rPr>
              <a:t>) — в отношении противоположности.</a:t>
            </a:r>
            <a:endParaRPr lang="ru-RU" sz="2400" b="0" i="0" dirty="0">
              <a:solidFill>
                <a:srgbClr val="000000"/>
              </a:solidFill>
              <a:effectLst/>
            </a:endParaRPr>
          </a:p>
        </p:txBody>
      </p:sp>
    </p:spTree>
    <p:extLst>
      <p:ext uri="{BB962C8B-B14F-4D97-AF65-F5344CB8AC3E}">
        <p14:creationId xmlns:p14="http://schemas.microsoft.com/office/powerpoint/2010/main" val="230634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74320" y="1092255"/>
            <a:ext cx="8449659" cy="5632311"/>
          </a:xfrm>
          <a:prstGeom prst="rect">
            <a:avLst/>
          </a:prstGeom>
        </p:spPr>
        <p:txBody>
          <a:bodyPr wrap="square">
            <a:spAutoFit/>
          </a:bodyPr>
          <a:lstStyle/>
          <a:p>
            <a:pPr algn="just"/>
            <a:r>
              <a:rPr lang="ru-RU" sz="2400" dirty="0" smtClean="0">
                <a:solidFill>
                  <a:srgbClr val="000000"/>
                </a:solidFill>
              </a:rPr>
              <a:t>Что </a:t>
            </a:r>
            <a:r>
              <a:rPr lang="ru-RU" sz="2400" dirty="0">
                <a:solidFill>
                  <a:srgbClr val="000000"/>
                </a:solidFill>
              </a:rPr>
              <a:t>касается сравнимых суждений, то истинностные значения каждого из них определенным образом связаны с истинностными значениями остальных. Так, если суждение вида </a:t>
            </a:r>
            <a:r>
              <a:rPr lang="ru-RU" sz="2400" i="1" dirty="0">
                <a:solidFill>
                  <a:srgbClr val="000000"/>
                </a:solidFill>
              </a:rPr>
              <a:t>А</a:t>
            </a:r>
            <a:r>
              <a:rPr lang="ru-RU" sz="2400" dirty="0">
                <a:solidFill>
                  <a:srgbClr val="000000"/>
                </a:solidFill>
              </a:rPr>
              <a:t> является истинным или ложным, то три других </a:t>
            </a:r>
            <a:r>
              <a:rPr lang="ru-RU" sz="2400" dirty="0" smtClean="0">
                <a:solidFill>
                  <a:srgbClr val="000000"/>
                </a:solidFill>
              </a:rPr>
              <a:t>(</a:t>
            </a:r>
            <a:r>
              <a:rPr lang="en-US" sz="2400" i="1" dirty="0" smtClean="0">
                <a:solidFill>
                  <a:srgbClr val="000000"/>
                </a:solidFill>
              </a:rPr>
              <a:t>I</a:t>
            </a:r>
            <a:r>
              <a:rPr lang="ru-RU" sz="2400" dirty="0" smtClean="0">
                <a:solidFill>
                  <a:srgbClr val="000000"/>
                </a:solidFill>
              </a:rPr>
              <a:t>, </a:t>
            </a:r>
            <a:r>
              <a:rPr lang="ru-RU" sz="2400" dirty="0">
                <a:solidFill>
                  <a:srgbClr val="000000"/>
                </a:solidFill>
              </a:rPr>
              <a:t>Е, О) сравнимых с ним суждения (имеющих сходные с ним субъекты и предикаты) в зависимости от этого (от истинности или ложности рассуждения вида </a:t>
            </a:r>
            <a:r>
              <a:rPr lang="ru-RU" sz="2400" i="1" dirty="0">
                <a:solidFill>
                  <a:srgbClr val="000000"/>
                </a:solidFill>
              </a:rPr>
              <a:t>А)</a:t>
            </a:r>
            <a:r>
              <a:rPr lang="ru-RU" sz="2400" dirty="0">
                <a:solidFill>
                  <a:srgbClr val="000000"/>
                </a:solidFill>
              </a:rPr>
              <a:t> тоже являются истинными или ложными. Например, если суждение вида </a:t>
            </a:r>
            <a:r>
              <a:rPr lang="ru-RU" sz="2400" i="1" dirty="0">
                <a:solidFill>
                  <a:srgbClr val="000000"/>
                </a:solidFill>
              </a:rPr>
              <a:t>А «Все тигры — это хищники»</a:t>
            </a:r>
            <a:r>
              <a:rPr lang="ru-RU" sz="2400" dirty="0">
                <a:solidFill>
                  <a:srgbClr val="000000"/>
                </a:solidFill>
              </a:rPr>
              <a:t> является истинным, то суждение вида </a:t>
            </a:r>
            <a:r>
              <a:rPr lang="ru-RU" sz="2400" i="1" dirty="0">
                <a:solidFill>
                  <a:srgbClr val="000000"/>
                </a:solidFill>
              </a:rPr>
              <a:t>I</a:t>
            </a:r>
            <a:r>
              <a:rPr lang="ru-RU" sz="2400" dirty="0">
                <a:solidFill>
                  <a:srgbClr val="000000"/>
                </a:solidFill>
              </a:rPr>
              <a:t> «</a:t>
            </a:r>
            <a:r>
              <a:rPr lang="ru-RU" sz="2400" i="1" dirty="0">
                <a:solidFill>
                  <a:srgbClr val="000000"/>
                </a:solidFill>
              </a:rPr>
              <a:t>Некоторые тигры — это хищники»</a:t>
            </a:r>
            <a:r>
              <a:rPr lang="ru-RU" sz="2400" dirty="0">
                <a:solidFill>
                  <a:srgbClr val="000000"/>
                </a:solidFill>
              </a:rPr>
              <a:t> также является истинным (если все тигры — хищники, то и часть из них, т.е. некоторые тигры, — это тоже хищники), суждение вида </a:t>
            </a:r>
            <a:r>
              <a:rPr lang="ru-RU" sz="2400" i="1" dirty="0">
                <a:solidFill>
                  <a:srgbClr val="000000"/>
                </a:solidFill>
              </a:rPr>
              <a:t>Е «Все тигры — это не хищники»</a:t>
            </a:r>
            <a:r>
              <a:rPr lang="ru-RU" sz="2400" dirty="0">
                <a:solidFill>
                  <a:srgbClr val="000000"/>
                </a:solidFill>
              </a:rPr>
              <a:t> является ложным, и суждение вида </a:t>
            </a:r>
            <a:r>
              <a:rPr lang="ru-RU" sz="2400" i="1" dirty="0">
                <a:solidFill>
                  <a:srgbClr val="000000"/>
                </a:solidFill>
              </a:rPr>
              <a:t>О</a:t>
            </a:r>
            <a:r>
              <a:rPr lang="ru-RU" sz="2400" dirty="0">
                <a:solidFill>
                  <a:srgbClr val="000000"/>
                </a:solidFill>
              </a:rPr>
              <a:t> «</a:t>
            </a:r>
            <a:r>
              <a:rPr lang="ru-RU" sz="2400" i="1" dirty="0">
                <a:solidFill>
                  <a:srgbClr val="000000"/>
                </a:solidFill>
              </a:rPr>
              <a:t>Некоторые тигры — это не хищники»</a:t>
            </a:r>
            <a:r>
              <a:rPr lang="ru-RU" sz="2400" dirty="0">
                <a:solidFill>
                  <a:srgbClr val="000000"/>
                </a:solidFill>
              </a:rPr>
              <a:t> также является ложным. </a:t>
            </a:r>
            <a:endParaRPr lang="ru-RU" sz="2400" b="0" i="0" dirty="0">
              <a:solidFill>
                <a:srgbClr val="000000"/>
              </a:solidFill>
              <a:effectLst/>
            </a:endParaRPr>
          </a:p>
        </p:txBody>
      </p:sp>
      <p:sp>
        <p:nvSpPr>
          <p:cNvPr id="3" name="Прямоугольник 2"/>
          <p:cNvSpPr/>
          <p:nvPr/>
        </p:nvSpPr>
        <p:spPr>
          <a:xfrm>
            <a:off x="169818" y="169818"/>
            <a:ext cx="8449658" cy="830997"/>
          </a:xfrm>
          <a:prstGeom prst="rect">
            <a:avLst/>
          </a:prstGeom>
        </p:spPr>
        <p:txBody>
          <a:bodyPr wrap="square">
            <a:spAutoFit/>
          </a:bodyPr>
          <a:lstStyle/>
          <a:p>
            <a:pPr algn="just"/>
            <a:r>
              <a:rPr lang="ru-RU" sz="2400" dirty="0" smtClean="0">
                <a:solidFill>
                  <a:srgbClr val="000000"/>
                </a:solidFill>
              </a:rPr>
              <a:t>Важным </a:t>
            </a:r>
            <a:r>
              <a:rPr lang="ru-RU" sz="2400" dirty="0">
                <a:solidFill>
                  <a:srgbClr val="000000"/>
                </a:solidFill>
              </a:rPr>
              <a:t>свойством суждений, в отличие от понятий, является то, что они могут быть истинными или ложными.</a:t>
            </a:r>
          </a:p>
        </p:txBody>
      </p:sp>
    </p:spTree>
    <p:extLst>
      <p:ext uri="{BB962C8B-B14F-4D97-AF65-F5344CB8AC3E}">
        <p14:creationId xmlns:p14="http://schemas.microsoft.com/office/powerpoint/2010/main" val="277358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6570" y="0"/>
            <a:ext cx="8412481" cy="1569660"/>
          </a:xfrm>
          <a:prstGeom prst="rect">
            <a:avLst/>
          </a:prstGeom>
        </p:spPr>
        <p:txBody>
          <a:bodyPr wrap="square">
            <a:spAutoFit/>
          </a:bodyPr>
          <a:lstStyle/>
          <a:p>
            <a:r>
              <a:rPr lang="ru-RU" sz="2400" dirty="0">
                <a:solidFill>
                  <a:srgbClr val="000000"/>
                </a:solidFill>
              </a:rPr>
              <a:t>Таким образом, в данном случае из истинности суждения вида </a:t>
            </a:r>
            <a:r>
              <a:rPr lang="ru-RU" sz="2400" i="1" dirty="0">
                <a:solidFill>
                  <a:srgbClr val="000000"/>
                </a:solidFill>
              </a:rPr>
              <a:t>А</a:t>
            </a:r>
            <a:r>
              <a:rPr lang="ru-RU" sz="2400" dirty="0">
                <a:solidFill>
                  <a:srgbClr val="000000"/>
                </a:solidFill>
              </a:rPr>
              <a:t> вытекает истинность суждения вида </a:t>
            </a:r>
            <a:r>
              <a:rPr lang="ru-RU" sz="2400" i="1" dirty="0">
                <a:solidFill>
                  <a:srgbClr val="000000"/>
                </a:solidFill>
              </a:rPr>
              <a:t>I </a:t>
            </a:r>
            <a:r>
              <a:rPr lang="ru-RU" sz="2400" dirty="0">
                <a:solidFill>
                  <a:srgbClr val="000000"/>
                </a:solidFill>
              </a:rPr>
              <a:t>и ложность суждений видов </a:t>
            </a:r>
            <a:r>
              <a:rPr lang="ru-RU" sz="2400" i="1" dirty="0">
                <a:solidFill>
                  <a:srgbClr val="000000"/>
                </a:solidFill>
              </a:rPr>
              <a:t>Е</a:t>
            </a:r>
            <a:r>
              <a:rPr lang="ru-RU" sz="2400" dirty="0">
                <a:solidFill>
                  <a:srgbClr val="000000"/>
                </a:solidFill>
              </a:rPr>
              <a:t> и О (разумеется, речь идет о сравнимых суждениях, т.е. имеющих одинаковые субъекты и предикаты).</a:t>
            </a:r>
            <a:endParaRPr lang="ru-RU" sz="2400" dirty="0"/>
          </a:p>
        </p:txBody>
      </p:sp>
      <p:sp>
        <p:nvSpPr>
          <p:cNvPr id="3" name="Прямоугольник 2"/>
          <p:cNvSpPr/>
          <p:nvPr/>
        </p:nvSpPr>
        <p:spPr>
          <a:xfrm>
            <a:off x="323296" y="1537257"/>
            <a:ext cx="8470498" cy="1200329"/>
          </a:xfrm>
          <a:prstGeom prst="rect">
            <a:avLst/>
          </a:prstGeom>
        </p:spPr>
        <p:txBody>
          <a:bodyPr wrap="square">
            <a:spAutoFit/>
          </a:bodyPr>
          <a:lstStyle/>
          <a:p>
            <a:r>
              <a:rPr lang="ru-RU" sz="2400" dirty="0" smtClean="0">
                <a:solidFill>
                  <a:srgbClr val="000000"/>
                </a:solidFill>
              </a:rPr>
              <a:t>Неопределенным </a:t>
            </a:r>
            <a:r>
              <a:rPr lang="ru-RU" sz="2400" dirty="0">
                <a:solidFill>
                  <a:srgbClr val="000000"/>
                </a:solidFill>
              </a:rPr>
              <a:t>будем называть такое суждение, которое может быть как истинным, так и ложным в зависимости от того, о чем будет идти в нем </a:t>
            </a:r>
            <a:r>
              <a:rPr lang="ru-RU" sz="2400" dirty="0" smtClean="0">
                <a:solidFill>
                  <a:srgbClr val="000000"/>
                </a:solidFill>
              </a:rPr>
              <a:t>речь.</a:t>
            </a:r>
            <a:endParaRPr lang="ru-RU" sz="2400" dirty="0"/>
          </a:p>
        </p:txBody>
      </p:sp>
      <p:sp>
        <p:nvSpPr>
          <p:cNvPr id="4" name="Прямоугольник 3"/>
          <p:cNvSpPr/>
          <p:nvPr/>
        </p:nvSpPr>
        <p:spPr>
          <a:xfrm>
            <a:off x="323296" y="2708992"/>
            <a:ext cx="8412481" cy="830997"/>
          </a:xfrm>
          <a:prstGeom prst="rect">
            <a:avLst/>
          </a:prstGeom>
        </p:spPr>
        <p:txBody>
          <a:bodyPr wrap="square">
            <a:spAutoFit/>
          </a:bodyPr>
          <a:lstStyle/>
          <a:p>
            <a:r>
              <a:rPr lang="ru-RU" sz="2400" dirty="0">
                <a:solidFill>
                  <a:srgbClr val="000000"/>
                </a:solidFill>
              </a:rPr>
              <a:t>Из сказанного можно сделать следующие выводы об истинности и ложности </a:t>
            </a:r>
            <a:r>
              <a:rPr lang="ru-RU" sz="2400" dirty="0" smtClean="0">
                <a:solidFill>
                  <a:srgbClr val="000000"/>
                </a:solidFill>
              </a:rPr>
              <a:t>суждений:</a:t>
            </a:r>
            <a:endParaRPr lang="ru-RU" sz="2400" dirty="0"/>
          </a:p>
        </p:txBody>
      </p:sp>
      <p:sp>
        <p:nvSpPr>
          <p:cNvPr id="6" name="Прямоугольник 5"/>
          <p:cNvSpPr/>
          <p:nvPr/>
        </p:nvSpPr>
        <p:spPr>
          <a:xfrm>
            <a:off x="323296" y="3538316"/>
            <a:ext cx="8412481" cy="461665"/>
          </a:xfrm>
          <a:prstGeom prst="rect">
            <a:avLst/>
          </a:prstGeom>
        </p:spPr>
        <p:txBody>
          <a:bodyPr wrap="square">
            <a:spAutoFit/>
          </a:bodyPr>
          <a:lstStyle/>
          <a:p>
            <a:pPr algn="just"/>
            <a:r>
              <a:rPr lang="ru-RU" sz="2400" dirty="0">
                <a:solidFill>
                  <a:srgbClr val="000000"/>
                </a:solidFill>
              </a:rPr>
              <a:t>Если </a:t>
            </a:r>
            <a:r>
              <a:rPr lang="ru-RU" sz="2400" i="1" dirty="0">
                <a:solidFill>
                  <a:srgbClr val="000000"/>
                </a:solidFill>
              </a:rPr>
              <a:t>А —</a:t>
            </a:r>
            <a:r>
              <a:rPr lang="ru-RU" sz="2400" dirty="0">
                <a:solidFill>
                  <a:srgbClr val="000000"/>
                </a:solidFill>
              </a:rPr>
              <a:t> истинно, то </a:t>
            </a:r>
            <a:r>
              <a:rPr lang="ru-RU" sz="2400" i="1" dirty="0">
                <a:solidFill>
                  <a:srgbClr val="000000"/>
                </a:solidFill>
              </a:rPr>
              <a:t>Е —</a:t>
            </a:r>
            <a:r>
              <a:rPr lang="ru-RU" sz="2400" dirty="0">
                <a:solidFill>
                  <a:srgbClr val="000000"/>
                </a:solidFill>
              </a:rPr>
              <a:t> ложно, О — ложно, </a:t>
            </a:r>
            <a:r>
              <a:rPr lang="ru-RU" sz="2400" i="1" dirty="0">
                <a:solidFill>
                  <a:srgbClr val="000000"/>
                </a:solidFill>
              </a:rPr>
              <a:t>I —</a:t>
            </a:r>
            <a:r>
              <a:rPr lang="ru-RU" sz="2400" dirty="0">
                <a:solidFill>
                  <a:srgbClr val="000000"/>
                </a:solidFill>
              </a:rPr>
              <a:t> истинно;</a:t>
            </a:r>
          </a:p>
        </p:txBody>
      </p:sp>
      <p:sp>
        <p:nvSpPr>
          <p:cNvPr id="7" name="Прямоугольник 6"/>
          <p:cNvSpPr/>
          <p:nvPr/>
        </p:nvSpPr>
        <p:spPr>
          <a:xfrm>
            <a:off x="323296" y="3940900"/>
            <a:ext cx="8412481" cy="830997"/>
          </a:xfrm>
          <a:prstGeom prst="rect">
            <a:avLst/>
          </a:prstGeom>
        </p:spPr>
        <p:txBody>
          <a:bodyPr wrap="square">
            <a:spAutoFit/>
          </a:bodyPr>
          <a:lstStyle/>
          <a:p>
            <a:pPr algn="just"/>
            <a:r>
              <a:rPr lang="ru-RU" sz="2400" dirty="0">
                <a:solidFill>
                  <a:srgbClr val="000000"/>
                </a:solidFill>
              </a:rPr>
              <a:t>Если </a:t>
            </a:r>
            <a:r>
              <a:rPr lang="ru-RU" sz="2400" i="1" dirty="0">
                <a:solidFill>
                  <a:srgbClr val="000000"/>
                </a:solidFill>
              </a:rPr>
              <a:t>А —</a:t>
            </a:r>
            <a:r>
              <a:rPr lang="ru-RU" sz="2400" dirty="0">
                <a:solidFill>
                  <a:srgbClr val="000000"/>
                </a:solidFill>
              </a:rPr>
              <a:t> ложно, то </a:t>
            </a:r>
            <a:r>
              <a:rPr lang="ru-RU" sz="2400" i="1" dirty="0">
                <a:solidFill>
                  <a:srgbClr val="000000"/>
                </a:solidFill>
              </a:rPr>
              <a:t>Е</a:t>
            </a:r>
            <a:r>
              <a:rPr lang="ru-RU" sz="2400" dirty="0">
                <a:solidFill>
                  <a:srgbClr val="000000"/>
                </a:solidFill>
              </a:rPr>
              <a:t> — неопределенно, </a:t>
            </a:r>
            <a:r>
              <a:rPr lang="ru-RU" sz="2400" i="1" dirty="0">
                <a:solidFill>
                  <a:srgbClr val="000000"/>
                </a:solidFill>
              </a:rPr>
              <a:t>О —</a:t>
            </a:r>
            <a:r>
              <a:rPr lang="ru-RU" sz="2400" dirty="0">
                <a:solidFill>
                  <a:srgbClr val="000000"/>
                </a:solidFill>
              </a:rPr>
              <a:t> истинно, </a:t>
            </a:r>
            <a:r>
              <a:rPr lang="ru-RU" sz="2400" i="1" dirty="0">
                <a:solidFill>
                  <a:srgbClr val="000000"/>
                </a:solidFill>
              </a:rPr>
              <a:t>I —</a:t>
            </a:r>
            <a:r>
              <a:rPr lang="ru-RU" sz="2400" dirty="0">
                <a:solidFill>
                  <a:srgbClr val="000000"/>
                </a:solidFill>
              </a:rPr>
              <a:t> неопределенно;</a:t>
            </a:r>
          </a:p>
        </p:txBody>
      </p:sp>
      <p:sp>
        <p:nvSpPr>
          <p:cNvPr id="8" name="Прямоугольник 7"/>
          <p:cNvSpPr/>
          <p:nvPr/>
        </p:nvSpPr>
        <p:spPr>
          <a:xfrm>
            <a:off x="323296" y="4757839"/>
            <a:ext cx="8412481" cy="461665"/>
          </a:xfrm>
          <a:prstGeom prst="rect">
            <a:avLst/>
          </a:prstGeom>
        </p:spPr>
        <p:txBody>
          <a:bodyPr wrap="square">
            <a:spAutoFit/>
          </a:bodyPr>
          <a:lstStyle/>
          <a:p>
            <a:pPr algn="just"/>
            <a:r>
              <a:rPr lang="ru-RU" sz="2400" dirty="0">
                <a:solidFill>
                  <a:srgbClr val="000000"/>
                </a:solidFill>
              </a:rPr>
              <a:t>Если </a:t>
            </a:r>
            <a:r>
              <a:rPr lang="ru-RU" sz="2400" i="1" dirty="0">
                <a:solidFill>
                  <a:srgbClr val="000000"/>
                </a:solidFill>
              </a:rPr>
              <a:t>Е —</a:t>
            </a:r>
            <a:r>
              <a:rPr lang="ru-RU" sz="2400" dirty="0">
                <a:solidFill>
                  <a:srgbClr val="000000"/>
                </a:solidFill>
              </a:rPr>
              <a:t> истинно, то </a:t>
            </a:r>
            <a:r>
              <a:rPr lang="ru-RU" sz="2400" i="1" dirty="0">
                <a:solidFill>
                  <a:srgbClr val="000000"/>
                </a:solidFill>
              </a:rPr>
              <a:t>А —</a:t>
            </a:r>
            <a:r>
              <a:rPr lang="ru-RU" sz="2400" dirty="0">
                <a:solidFill>
                  <a:srgbClr val="000000"/>
                </a:solidFill>
              </a:rPr>
              <a:t> ложно, </a:t>
            </a:r>
            <a:r>
              <a:rPr lang="ru-RU" sz="2400" i="1" dirty="0">
                <a:solidFill>
                  <a:srgbClr val="000000"/>
                </a:solidFill>
              </a:rPr>
              <a:t>I</a:t>
            </a:r>
            <a:r>
              <a:rPr lang="ru-RU" sz="2400" dirty="0">
                <a:solidFill>
                  <a:srgbClr val="000000"/>
                </a:solidFill>
              </a:rPr>
              <a:t> — ложно, </a:t>
            </a:r>
            <a:r>
              <a:rPr lang="ru-RU" sz="2400" i="1" dirty="0">
                <a:solidFill>
                  <a:srgbClr val="000000"/>
                </a:solidFill>
              </a:rPr>
              <a:t>О</a:t>
            </a:r>
            <a:r>
              <a:rPr lang="ru-RU" sz="2400" dirty="0">
                <a:solidFill>
                  <a:srgbClr val="000000"/>
                </a:solidFill>
              </a:rPr>
              <a:t> — истинно;</a:t>
            </a:r>
          </a:p>
        </p:txBody>
      </p:sp>
      <p:sp>
        <p:nvSpPr>
          <p:cNvPr id="9" name="Прямоугольник 8"/>
          <p:cNvSpPr/>
          <p:nvPr/>
        </p:nvSpPr>
        <p:spPr>
          <a:xfrm>
            <a:off x="323296" y="5175921"/>
            <a:ext cx="8304736" cy="830997"/>
          </a:xfrm>
          <a:prstGeom prst="rect">
            <a:avLst/>
          </a:prstGeom>
        </p:spPr>
        <p:txBody>
          <a:bodyPr wrap="square">
            <a:spAutoFit/>
          </a:bodyPr>
          <a:lstStyle/>
          <a:p>
            <a:pPr algn="just"/>
            <a:r>
              <a:rPr lang="ru-RU" sz="2400" dirty="0">
                <a:solidFill>
                  <a:srgbClr val="000000"/>
                </a:solidFill>
              </a:rPr>
              <a:t>Если </a:t>
            </a:r>
            <a:r>
              <a:rPr lang="ru-RU" sz="2400" i="1" dirty="0">
                <a:solidFill>
                  <a:srgbClr val="000000"/>
                </a:solidFill>
              </a:rPr>
              <a:t>Е —</a:t>
            </a:r>
            <a:r>
              <a:rPr lang="ru-RU" sz="2400" dirty="0">
                <a:solidFill>
                  <a:srgbClr val="000000"/>
                </a:solidFill>
              </a:rPr>
              <a:t> ложно, то </a:t>
            </a:r>
            <a:r>
              <a:rPr lang="ru-RU" sz="2400" i="1" dirty="0">
                <a:solidFill>
                  <a:srgbClr val="000000"/>
                </a:solidFill>
              </a:rPr>
              <a:t>А</a:t>
            </a:r>
            <a:r>
              <a:rPr lang="ru-RU" sz="2400" dirty="0">
                <a:solidFill>
                  <a:srgbClr val="000000"/>
                </a:solidFill>
              </a:rPr>
              <a:t> — неопределенно, </a:t>
            </a:r>
            <a:r>
              <a:rPr lang="ru-RU" sz="2400" i="1" dirty="0">
                <a:solidFill>
                  <a:srgbClr val="000000"/>
                </a:solidFill>
              </a:rPr>
              <a:t>I</a:t>
            </a:r>
            <a:r>
              <a:rPr lang="ru-RU" sz="2400" dirty="0">
                <a:solidFill>
                  <a:srgbClr val="000000"/>
                </a:solidFill>
              </a:rPr>
              <a:t> — истинно, О — неопределенно;</a:t>
            </a:r>
          </a:p>
        </p:txBody>
      </p:sp>
      <p:sp>
        <p:nvSpPr>
          <p:cNvPr id="10" name="Прямоугольник 9"/>
          <p:cNvSpPr/>
          <p:nvPr/>
        </p:nvSpPr>
        <p:spPr>
          <a:xfrm>
            <a:off x="323296" y="5926545"/>
            <a:ext cx="8429060" cy="830997"/>
          </a:xfrm>
          <a:prstGeom prst="rect">
            <a:avLst/>
          </a:prstGeom>
        </p:spPr>
        <p:txBody>
          <a:bodyPr wrap="square">
            <a:spAutoFit/>
          </a:bodyPr>
          <a:lstStyle/>
          <a:p>
            <a:r>
              <a:rPr lang="ru-RU" sz="2400" dirty="0">
                <a:solidFill>
                  <a:srgbClr val="000000"/>
                </a:solidFill>
              </a:rPr>
              <a:t>Если </a:t>
            </a:r>
            <a:r>
              <a:rPr lang="ru-RU" sz="2400" i="1" dirty="0">
                <a:solidFill>
                  <a:srgbClr val="000000"/>
                </a:solidFill>
              </a:rPr>
              <a:t>I —</a:t>
            </a:r>
            <a:r>
              <a:rPr lang="ru-RU" sz="2400" dirty="0">
                <a:solidFill>
                  <a:srgbClr val="000000"/>
                </a:solidFill>
              </a:rPr>
              <a:t> истинно, то </a:t>
            </a:r>
            <a:r>
              <a:rPr lang="ru-RU" sz="2400" i="1" dirty="0">
                <a:solidFill>
                  <a:srgbClr val="000000"/>
                </a:solidFill>
              </a:rPr>
              <a:t>А</a:t>
            </a:r>
            <a:r>
              <a:rPr lang="ru-RU" sz="2400" dirty="0">
                <a:solidFill>
                  <a:srgbClr val="000000"/>
                </a:solidFill>
              </a:rPr>
              <a:t> — неопределенно, </a:t>
            </a:r>
            <a:r>
              <a:rPr lang="ru-RU" sz="2400" i="1" dirty="0">
                <a:solidFill>
                  <a:srgbClr val="000000"/>
                </a:solidFill>
              </a:rPr>
              <a:t>Е —</a:t>
            </a:r>
            <a:r>
              <a:rPr lang="ru-RU" sz="2400" dirty="0">
                <a:solidFill>
                  <a:srgbClr val="000000"/>
                </a:solidFill>
              </a:rPr>
              <a:t> ложно, </a:t>
            </a:r>
            <a:r>
              <a:rPr lang="ru-RU" sz="2400" i="1" dirty="0">
                <a:solidFill>
                  <a:srgbClr val="000000"/>
                </a:solidFill>
              </a:rPr>
              <a:t>О —</a:t>
            </a:r>
            <a:r>
              <a:rPr lang="ru-RU" sz="2400" dirty="0">
                <a:solidFill>
                  <a:srgbClr val="000000"/>
                </a:solidFill>
              </a:rPr>
              <a:t> неопределенно;</a:t>
            </a:r>
            <a:endParaRPr lang="ru-RU" sz="2400" dirty="0"/>
          </a:p>
        </p:txBody>
      </p:sp>
    </p:spTree>
    <p:extLst>
      <p:ext uri="{BB962C8B-B14F-4D97-AF65-F5344CB8AC3E}">
        <p14:creationId xmlns:p14="http://schemas.microsoft.com/office/powerpoint/2010/main" val="11234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down)">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down)">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wipe(down)">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wipe(down)">
                                      <p:cBhvr>
                                        <p:cTn id="3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8628" y="1456254"/>
            <a:ext cx="8835371" cy="461665"/>
          </a:xfrm>
          <a:prstGeom prst="rect">
            <a:avLst/>
          </a:prstGeom>
        </p:spPr>
        <p:txBody>
          <a:bodyPr wrap="square">
            <a:spAutoFit/>
          </a:bodyPr>
          <a:lstStyle/>
          <a:p>
            <a:pPr algn="just"/>
            <a:r>
              <a:rPr lang="ru-RU" sz="2400" dirty="0" smtClean="0">
                <a:solidFill>
                  <a:srgbClr val="000000"/>
                </a:solidFill>
              </a:rPr>
              <a:t>Если</a:t>
            </a:r>
            <a:r>
              <a:rPr lang="ru-RU" sz="2400" dirty="0">
                <a:solidFill>
                  <a:srgbClr val="000000"/>
                </a:solidFill>
              </a:rPr>
              <a:t> </a:t>
            </a:r>
            <a:r>
              <a:rPr lang="ru-RU" sz="2400" i="1" dirty="0">
                <a:solidFill>
                  <a:srgbClr val="000000"/>
                </a:solidFill>
              </a:rPr>
              <a:t>О —</a:t>
            </a:r>
            <a:r>
              <a:rPr lang="ru-RU" sz="2400" dirty="0">
                <a:solidFill>
                  <a:srgbClr val="000000"/>
                </a:solidFill>
              </a:rPr>
              <a:t> ложно, то </a:t>
            </a:r>
            <a:r>
              <a:rPr lang="ru-RU" sz="2400" i="1" dirty="0">
                <a:solidFill>
                  <a:srgbClr val="000000"/>
                </a:solidFill>
              </a:rPr>
              <a:t>А —</a:t>
            </a:r>
            <a:r>
              <a:rPr lang="ru-RU" sz="2400" dirty="0">
                <a:solidFill>
                  <a:srgbClr val="000000"/>
                </a:solidFill>
              </a:rPr>
              <a:t> истинно, </a:t>
            </a:r>
            <a:r>
              <a:rPr lang="ru-RU" sz="2400" i="1" dirty="0">
                <a:solidFill>
                  <a:srgbClr val="000000"/>
                </a:solidFill>
              </a:rPr>
              <a:t>Е —</a:t>
            </a:r>
            <a:r>
              <a:rPr lang="ru-RU" sz="2400" dirty="0">
                <a:solidFill>
                  <a:srgbClr val="000000"/>
                </a:solidFill>
              </a:rPr>
              <a:t> ложно, / — истинно.</a:t>
            </a:r>
            <a:endParaRPr lang="ru-RU" sz="2400" b="0" i="0" dirty="0">
              <a:solidFill>
                <a:srgbClr val="000000"/>
              </a:solidFill>
              <a:effectLst/>
            </a:endParaRPr>
          </a:p>
        </p:txBody>
      </p:sp>
      <p:sp>
        <p:nvSpPr>
          <p:cNvPr id="3" name="Прямоугольник 2"/>
          <p:cNvSpPr/>
          <p:nvPr/>
        </p:nvSpPr>
        <p:spPr>
          <a:xfrm>
            <a:off x="316321" y="98866"/>
            <a:ext cx="8835371" cy="461665"/>
          </a:xfrm>
          <a:prstGeom prst="rect">
            <a:avLst/>
          </a:prstGeom>
        </p:spPr>
        <p:txBody>
          <a:bodyPr wrap="square">
            <a:spAutoFit/>
          </a:bodyPr>
          <a:lstStyle/>
          <a:p>
            <a:pPr algn="just"/>
            <a:r>
              <a:rPr lang="ru-RU" sz="2400" dirty="0">
                <a:solidFill>
                  <a:srgbClr val="000000"/>
                </a:solidFill>
              </a:rPr>
              <a:t>Если / — ложно, то </a:t>
            </a:r>
            <a:r>
              <a:rPr lang="ru-RU" sz="2400" i="1" dirty="0">
                <a:solidFill>
                  <a:srgbClr val="000000"/>
                </a:solidFill>
              </a:rPr>
              <a:t>А —</a:t>
            </a:r>
            <a:r>
              <a:rPr lang="ru-RU" sz="2400" dirty="0">
                <a:solidFill>
                  <a:srgbClr val="000000"/>
                </a:solidFill>
              </a:rPr>
              <a:t> ложно, </a:t>
            </a:r>
            <a:r>
              <a:rPr lang="ru-RU" sz="2400" i="1" dirty="0">
                <a:solidFill>
                  <a:srgbClr val="000000"/>
                </a:solidFill>
              </a:rPr>
              <a:t>Е —</a:t>
            </a:r>
            <a:r>
              <a:rPr lang="ru-RU" sz="2400" dirty="0">
                <a:solidFill>
                  <a:srgbClr val="000000"/>
                </a:solidFill>
              </a:rPr>
              <a:t> истинно, О — истинно;</a:t>
            </a:r>
          </a:p>
        </p:txBody>
      </p:sp>
      <p:sp>
        <p:nvSpPr>
          <p:cNvPr id="4" name="Прямоугольник 3"/>
          <p:cNvSpPr/>
          <p:nvPr/>
        </p:nvSpPr>
        <p:spPr>
          <a:xfrm>
            <a:off x="300445" y="625257"/>
            <a:ext cx="8536089" cy="830997"/>
          </a:xfrm>
          <a:prstGeom prst="rect">
            <a:avLst/>
          </a:prstGeom>
        </p:spPr>
        <p:txBody>
          <a:bodyPr wrap="square">
            <a:spAutoFit/>
          </a:bodyPr>
          <a:lstStyle/>
          <a:p>
            <a:r>
              <a:rPr lang="ru-RU" sz="2400" dirty="0">
                <a:solidFill>
                  <a:srgbClr val="000000"/>
                </a:solidFill>
              </a:rPr>
              <a:t>Если </a:t>
            </a:r>
            <a:r>
              <a:rPr lang="ru-RU" sz="2400" i="1" dirty="0">
                <a:solidFill>
                  <a:srgbClr val="000000"/>
                </a:solidFill>
              </a:rPr>
              <a:t>О —</a:t>
            </a:r>
            <a:r>
              <a:rPr lang="ru-RU" sz="2400" dirty="0">
                <a:solidFill>
                  <a:srgbClr val="000000"/>
                </a:solidFill>
              </a:rPr>
              <a:t> истинно, то </a:t>
            </a:r>
            <a:r>
              <a:rPr lang="ru-RU" sz="2400" i="1" dirty="0">
                <a:solidFill>
                  <a:srgbClr val="000000"/>
                </a:solidFill>
              </a:rPr>
              <a:t>А —</a:t>
            </a:r>
            <a:r>
              <a:rPr lang="ru-RU" sz="2400" dirty="0">
                <a:solidFill>
                  <a:srgbClr val="000000"/>
                </a:solidFill>
              </a:rPr>
              <a:t> ложно, </a:t>
            </a:r>
            <a:r>
              <a:rPr lang="ru-RU" sz="2400" i="1" dirty="0">
                <a:solidFill>
                  <a:srgbClr val="000000"/>
                </a:solidFill>
              </a:rPr>
              <a:t>Е —</a:t>
            </a:r>
            <a:r>
              <a:rPr lang="ru-RU" sz="2400" dirty="0">
                <a:solidFill>
                  <a:srgbClr val="000000"/>
                </a:solidFill>
              </a:rPr>
              <a:t> неопределенно, / — неопределенно;</a:t>
            </a:r>
            <a:endParaRPr lang="ru-RU" sz="2400" dirty="0"/>
          </a:p>
        </p:txBody>
      </p:sp>
      <p:sp>
        <p:nvSpPr>
          <p:cNvPr id="5" name="Прямоугольник 4"/>
          <p:cNvSpPr/>
          <p:nvPr/>
        </p:nvSpPr>
        <p:spPr>
          <a:xfrm>
            <a:off x="306849" y="2011258"/>
            <a:ext cx="8770311" cy="830997"/>
          </a:xfrm>
          <a:prstGeom prst="rect">
            <a:avLst/>
          </a:prstGeom>
        </p:spPr>
        <p:txBody>
          <a:bodyPr wrap="square">
            <a:spAutoFit/>
          </a:bodyPr>
          <a:lstStyle/>
          <a:p>
            <a:r>
              <a:rPr lang="ru-RU" sz="2400" dirty="0">
                <a:solidFill>
                  <a:srgbClr val="000000"/>
                </a:solidFill>
              </a:rPr>
              <a:t>Важно иметь в виду выводы, которые нельзя получить по схеме логического квадрата:</a:t>
            </a:r>
            <a:endParaRPr lang="ru-RU" sz="2400" dirty="0"/>
          </a:p>
        </p:txBody>
      </p:sp>
      <p:sp>
        <p:nvSpPr>
          <p:cNvPr id="6" name="Прямоугольник 5"/>
          <p:cNvSpPr/>
          <p:nvPr/>
        </p:nvSpPr>
        <p:spPr>
          <a:xfrm>
            <a:off x="319408" y="5798294"/>
            <a:ext cx="8645642" cy="830997"/>
          </a:xfrm>
          <a:prstGeom prst="rect">
            <a:avLst/>
          </a:prstGeom>
        </p:spPr>
        <p:txBody>
          <a:bodyPr wrap="square">
            <a:spAutoFit/>
          </a:bodyPr>
          <a:lstStyle/>
          <a:p>
            <a:pPr algn="just">
              <a:buFont typeface="Arial" panose="020B0604020202020204" pitchFamily="34" charset="0"/>
              <a:buChar char="•"/>
            </a:pPr>
            <a:r>
              <a:rPr lang="ru-RU" sz="2400" dirty="0" smtClean="0">
                <a:solidFill>
                  <a:srgbClr val="242424"/>
                </a:solidFill>
              </a:rPr>
              <a:t> если </a:t>
            </a:r>
            <a:r>
              <a:rPr lang="ru-RU" sz="2400" dirty="0">
                <a:solidFill>
                  <a:srgbClr val="242424"/>
                </a:solidFill>
              </a:rPr>
              <a:t>ложно </a:t>
            </a:r>
            <a:r>
              <a:rPr lang="ru-RU" sz="2400" i="1" dirty="0">
                <a:solidFill>
                  <a:srgbClr val="242424"/>
                </a:solidFill>
              </a:rPr>
              <a:t>А,</a:t>
            </a:r>
            <a:r>
              <a:rPr lang="ru-RU" sz="2400" dirty="0">
                <a:solidFill>
                  <a:srgbClr val="242424"/>
                </a:solidFill>
              </a:rPr>
              <a:t> то отсюда никак не следует истинность </a:t>
            </a:r>
            <a:r>
              <a:rPr lang="ru-RU" sz="2400" i="1" dirty="0">
                <a:solidFill>
                  <a:srgbClr val="242424"/>
                </a:solidFill>
              </a:rPr>
              <a:t>Е</a:t>
            </a:r>
            <a:r>
              <a:rPr lang="ru-RU" sz="2400" dirty="0">
                <a:solidFill>
                  <a:srgbClr val="242424"/>
                </a:solidFill>
              </a:rPr>
              <a:t>, так же как из ложности </a:t>
            </a:r>
            <a:r>
              <a:rPr lang="ru-RU" sz="2400" i="1" dirty="0">
                <a:solidFill>
                  <a:srgbClr val="242424"/>
                </a:solidFill>
              </a:rPr>
              <a:t>Е</a:t>
            </a:r>
            <a:r>
              <a:rPr lang="ru-RU" sz="2400" dirty="0">
                <a:solidFill>
                  <a:srgbClr val="242424"/>
                </a:solidFill>
              </a:rPr>
              <a:t> не следует истинность </a:t>
            </a:r>
            <a:r>
              <a:rPr lang="ru-RU" sz="2400" i="1" dirty="0">
                <a:solidFill>
                  <a:srgbClr val="242424"/>
                </a:solidFill>
              </a:rPr>
              <a:t>А.</a:t>
            </a:r>
            <a:endParaRPr lang="ru-RU" sz="2400" b="0" i="0" dirty="0">
              <a:solidFill>
                <a:srgbClr val="242424"/>
              </a:solidFill>
              <a:effectLst/>
            </a:endParaRPr>
          </a:p>
        </p:txBody>
      </p:sp>
      <p:sp>
        <p:nvSpPr>
          <p:cNvPr id="7" name="Прямоугольник 6"/>
          <p:cNvSpPr/>
          <p:nvPr/>
        </p:nvSpPr>
        <p:spPr>
          <a:xfrm>
            <a:off x="272785" y="2825083"/>
            <a:ext cx="8609827" cy="830997"/>
          </a:xfrm>
          <a:prstGeom prst="rect">
            <a:avLst/>
          </a:prstGeom>
        </p:spPr>
        <p:txBody>
          <a:bodyPr wrap="square">
            <a:spAutoFit/>
          </a:bodyPr>
          <a:lstStyle/>
          <a:p>
            <a:pPr algn="just">
              <a:buFont typeface="Arial" panose="020B0604020202020204" pitchFamily="34" charset="0"/>
              <a:buChar char="•"/>
            </a:pPr>
            <a:r>
              <a:rPr lang="ru-RU" sz="2400" dirty="0" smtClean="0">
                <a:solidFill>
                  <a:srgbClr val="242424"/>
                </a:solidFill>
              </a:rPr>
              <a:t> </a:t>
            </a:r>
            <a:r>
              <a:rPr lang="ru-RU" sz="2400" dirty="0">
                <a:solidFill>
                  <a:srgbClr val="242424"/>
                </a:solidFill>
              </a:rPr>
              <a:t>нельзя получить вывод от ложности общего к ложности частного суждения;</a:t>
            </a:r>
          </a:p>
        </p:txBody>
      </p:sp>
      <p:sp>
        <p:nvSpPr>
          <p:cNvPr id="8" name="Прямоугольник 7"/>
          <p:cNvSpPr/>
          <p:nvPr/>
        </p:nvSpPr>
        <p:spPr>
          <a:xfrm>
            <a:off x="274979" y="3768226"/>
            <a:ext cx="8690070" cy="830997"/>
          </a:xfrm>
          <a:prstGeom prst="rect">
            <a:avLst/>
          </a:prstGeom>
        </p:spPr>
        <p:txBody>
          <a:bodyPr wrap="square">
            <a:spAutoFit/>
          </a:bodyPr>
          <a:lstStyle/>
          <a:p>
            <a:pPr algn="just">
              <a:buFont typeface="Arial" panose="020B0604020202020204" pitchFamily="34" charset="0"/>
              <a:buChar char="•"/>
            </a:pPr>
            <a:r>
              <a:rPr lang="ru-RU" sz="2400" dirty="0" smtClean="0">
                <a:solidFill>
                  <a:srgbClr val="242424"/>
                </a:solidFill>
              </a:rPr>
              <a:t> </a:t>
            </a:r>
            <a:r>
              <a:rPr lang="ru-RU" sz="2400" dirty="0">
                <a:solidFill>
                  <a:srgbClr val="242424"/>
                </a:solidFill>
              </a:rPr>
              <a:t>нельзя получить вывод от истинности частного суждения к истинности общего суждения;</a:t>
            </a:r>
          </a:p>
        </p:txBody>
      </p:sp>
      <p:sp>
        <p:nvSpPr>
          <p:cNvPr id="9" name="Прямоугольник 8"/>
          <p:cNvSpPr/>
          <p:nvPr/>
        </p:nvSpPr>
        <p:spPr>
          <a:xfrm>
            <a:off x="345318" y="4783260"/>
            <a:ext cx="8690070" cy="830997"/>
          </a:xfrm>
          <a:prstGeom prst="rect">
            <a:avLst/>
          </a:prstGeom>
        </p:spPr>
        <p:txBody>
          <a:bodyPr wrap="square">
            <a:spAutoFit/>
          </a:bodyPr>
          <a:lstStyle/>
          <a:p>
            <a:pPr algn="just">
              <a:buFont typeface="Arial" panose="020B0604020202020204" pitchFamily="34" charset="0"/>
              <a:buChar char="•"/>
            </a:pPr>
            <a:r>
              <a:rPr lang="ru-RU" sz="2400" dirty="0" smtClean="0">
                <a:solidFill>
                  <a:srgbClr val="242424"/>
                </a:solidFill>
              </a:rPr>
              <a:t> </a:t>
            </a:r>
            <a:r>
              <a:rPr lang="ru-RU" sz="2400" dirty="0">
                <a:solidFill>
                  <a:srgbClr val="242424"/>
                </a:solidFill>
              </a:rPr>
              <a:t>нельзя перейти от ложности общего к истинности контрарного (противоположного) суждения;</a:t>
            </a:r>
          </a:p>
        </p:txBody>
      </p:sp>
    </p:spTree>
    <p:extLst>
      <p:ext uri="{BB962C8B-B14F-4D97-AF65-F5344CB8AC3E}">
        <p14:creationId xmlns:p14="http://schemas.microsoft.com/office/powerpoint/2010/main" val="292766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74320" y="0"/>
            <a:ext cx="8869680" cy="2677656"/>
          </a:xfrm>
          <a:prstGeom prst="rect">
            <a:avLst/>
          </a:prstGeom>
        </p:spPr>
        <p:txBody>
          <a:bodyPr wrap="square">
            <a:spAutoFit/>
          </a:bodyPr>
          <a:lstStyle/>
          <a:p>
            <a:r>
              <a:rPr lang="ru-RU" sz="2400" dirty="0">
                <a:solidFill>
                  <a:srgbClr val="000000"/>
                </a:solidFill>
              </a:rPr>
              <a:t>Рассмотрим парадокс </a:t>
            </a:r>
            <a:r>
              <a:rPr lang="ru-RU" sz="2400" dirty="0" err="1">
                <a:solidFill>
                  <a:srgbClr val="000000"/>
                </a:solidFill>
              </a:rPr>
              <a:t>Эпименида</a:t>
            </a:r>
            <a:r>
              <a:rPr lang="ru-RU" sz="2400" dirty="0">
                <a:solidFill>
                  <a:srgbClr val="000000"/>
                </a:solidFill>
              </a:rPr>
              <a:t>, который, будучи </a:t>
            </a:r>
            <a:r>
              <a:rPr lang="ru-RU" sz="2400" dirty="0" smtClean="0">
                <a:solidFill>
                  <a:srgbClr val="000000"/>
                </a:solidFill>
              </a:rPr>
              <a:t>критянином</a:t>
            </a:r>
            <a:r>
              <a:rPr lang="ru-RU" sz="2400" dirty="0">
                <a:solidFill>
                  <a:srgbClr val="000000"/>
                </a:solidFill>
              </a:rPr>
              <a:t>, сказал: «Все критяне лгуны». Поскольку он критянин, то оказывается, что он лгун. Значит, критянин говорит правду. Следовательно, он — лжец, поскольку его утверждение, что «Все критяне лгуны» — ложно. А раз оно ложно, то, значит, критяне говорят правду. Значит, утверждение, что «все критяне — лгуны», истинно.</a:t>
            </a:r>
            <a:endParaRPr lang="ru-RU" sz="2400" dirty="0"/>
          </a:p>
        </p:txBody>
      </p:sp>
      <p:sp>
        <p:nvSpPr>
          <p:cNvPr id="3" name="Прямоугольник 2"/>
          <p:cNvSpPr/>
          <p:nvPr/>
        </p:nvSpPr>
        <p:spPr>
          <a:xfrm>
            <a:off x="274320" y="2606851"/>
            <a:ext cx="8693834" cy="830997"/>
          </a:xfrm>
          <a:prstGeom prst="rect">
            <a:avLst/>
          </a:prstGeom>
        </p:spPr>
        <p:txBody>
          <a:bodyPr wrap="square">
            <a:spAutoFit/>
          </a:bodyPr>
          <a:lstStyle/>
          <a:p>
            <a:r>
              <a:rPr lang="ru-RU" sz="2400" dirty="0">
                <a:solidFill>
                  <a:srgbClr val="000000"/>
                </a:solidFill>
              </a:rPr>
              <a:t>Одно и то же суждение и истинно, и ложно, и это </a:t>
            </a:r>
            <a:r>
              <a:rPr lang="ru-RU" sz="2400" dirty="0" smtClean="0">
                <a:solidFill>
                  <a:srgbClr val="000000"/>
                </a:solidFill>
              </a:rPr>
              <a:t>противоречит нашим </a:t>
            </a:r>
            <a:r>
              <a:rPr lang="ru-RU" sz="2400" dirty="0">
                <a:solidFill>
                  <a:srgbClr val="000000"/>
                </a:solidFill>
              </a:rPr>
              <a:t>законам мышления.</a:t>
            </a:r>
            <a:endParaRPr lang="ru-RU" sz="2400" dirty="0"/>
          </a:p>
        </p:txBody>
      </p:sp>
      <p:sp>
        <p:nvSpPr>
          <p:cNvPr id="4" name="Прямоугольник 3"/>
          <p:cNvSpPr/>
          <p:nvPr/>
        </p:nvSpPr>
        <p:spPr>
          <a:xfrm>
            <a:off x="274320" y="3437848"/>
            <a:ext cx="8693833" cy="3046988"/>
          </a:xfrm>
          <a:prstGeom prst="rect">
            <a:avLst/>
          </a:prstGeom>
        </p:spPr>
        <p:txBody>
          <a:bodyPr wrap="square">
            <a:spAutoFit/>
          </a:bodyPr>
          <a:lstStyle/>
          <a:p>
            <a:r>
              <a:rPr lang="ru-RU" sz="2400" dirty="0">
                <a:solidFill>
                  <a:srgbClr val="000000"/>
                </a:solidFill>
              </a:rPr>
              <a:t>Зная изложенные выше правила, относящиеся к законам мышления, легко разобраться в этом парадоксе. </a:t>
            </a:r>
            <a:endParaRPr lang="ru-RU" sz="2400" dirty="0" smtClean="0">
              <a:solidFill>
                <a:srgbClr val="000000"/>
              </a:solidFill>
            </a:endParaRPr>
          </a:p>
          <a:p>
            <a:r>
              <a:rPr lang="ru-RU" sz="2400" dirty="0" smtClean="0">
                <a:solidFill>
                  <a:srgbClr val="000000"/>
                </a:solidFill>
              </a:rPr>
              <a:t>Пусть </a:t>
            </a:r>
            <a:r>
              <a:rPr lang="ru-RU" sz="2400" dirty="0">
                <a:solidFill>
                  <a:srgbClr val="000000"/>
                </a:solidFill>
              </a:rPr>
              <a:t>утверждение «Все критяне лгуны» — ложно. Это </a:t>
            </a:r>
            <a:r>
              <a:rPr lang="ru-RU" sz="2400" dirty="0" smtClean="0">
                <a:solidFill>
                  <a:srgbClr val="000000"/>
                </a:solidFill>
              </a:rPr>
              <a:t>общеутвердительное </a:t>
            </a:r>
            <a:r>
              <a:rPr lang="ru-RU" sz="2400" dirty="0">
                <a:solidFill>
                  <a:srgbClr val="000000"/>
                </a:solidFill>
              </a:rPr>
              <a:t>суждение </a:t>
            </a:r>
            <a:r>
              <a:rPr lang="ru-RU" sz="2400" i="1" dirty="0">
                <a:solidFill>
                  <a:srgbClr val="000000"/>
                </a:solidFill>
              </a:rPr>
              <a:t>А.</a:t>
            </a:r>
            <a:r>
              <a:rPr lang="ru-RU" sz="2400" dirty="0">
                <a:solidFill>
                  <a:srgbClr val="000000"/>
                </a:solidFill>
              </a:rPr>
              <a:t> Однако в соответствии с законом исключенного третьего из ложности </a:t>
            </a:r>
            <a:r>
              <a:rPr lang="ru-RU" sz="2400" i="1" dirty="0">
                <a:solidFill>
                  <a:srgbClr val="000000"/>
                </a:solidFill>
              </a:rPr>
              <a:t>А</a:t>
            </a:r>
            <a:r>
              <a:rPr lang="ru-RU" sz="2400" dirty="0">
                <a:solidFill>
                  <a:srgbClr val="000000"/>
                </a:solidFill>
              </a:rPr>
              <a:t> никоим образом не следует, что критяне говорят правду, т.е. истинность </a:t>
            </a:r>
            <a:r>
              <a:rPr lang="ru-RU" sz="2400" i="1" dirty="0">
                <a:solidFill>
                  <a:srgbClr val="000000"/>
                </a:solidFill>
              </a:rPr>
              <a:t>Е</a:t>
            </a:r>
            <a:r>
              <a:rPr lang="ru-RU" sz="2400" dirty="0">
                <a:solidFill>
                  <a:srgbClr val="000000"/>
                </a:solidFill>
              </a:rPr>
              <a:t> (ни один критянин не лгун). Может быть, какие-то критяне не лгуны, и тогда парадокс исчезает.</a:t>
            </a:r>
            <a:endParaRPr lang="ru-RU" sz="2400" dirty="0"/>
          </a:p>
        </p:txBody>
      </p:sp>
    </p:spTree>
    <p:extLst>
      <p:ext uri="{BB962C8B-B14F-4D97-AF65-F5344CB8AC3E}">
        <p14:creationId xmlns:p14="http://schemas.microsoft.com/office/powerpoint/2010/main" val="1148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9983" y="1101717"/>
            <a:ext cx="8906608" cy="2308324"/>
          </a:xfrm>
          <a:prstGeom prst="rect">
            <a:avLst/>
          </a:prstGeom>
        </p:spPr>
        <p:txBody>
          <a:bodyPr wrap="square">
            <a:spAutoFit/>
          </a:bodyPr>
          <a:lstStyle/>
          <a:p>
            <a:r>
              <a:rPr lang="ru-RU" sz="2400" dirty="0">
                <a:solidFill>
                  <a:srgbClr val="000000"/>
                </a:solidFill>
              </a:rPr>
              <a:t>Еще одна важная логическая характеристика суждений связана с соотношением объемов субъекта (</a:t>
            </a:r>
            <a:r>
              <a:rPr lang="ru-RU" sz="2400" i="1" dirty="0">
                <a:solidFill>
                  <a:srgbClr val="000000"/>
                </a:solidFill>
              </a:rPr>
              <a:t>S</a:t>
            </a:r>
            <a:r>
              <a:rPr lang="ru-RU" sz="2400" dirty="0">
                <a:solidFill>
                  <a:srgbClr val="000000"/>
                </a:solidFill>
              </a:rPr>
              <a:t>) и предиката (</a:t>
            </a:r>
            <a:r>
              <a:rPr lang="ru-RU" sz="2400" i="1" dirty="0">
                <a:solidFill>
                  <a:srgbClr val="000000"/>
                </a:solidFill>
              </a:rPr>
              <a:t>Р</a:t>
            </a:r>
            <a:r>
              <a:rPr lang="ru-RU" sz="2400" dirty="0">
                <a:solidFill>
                  <a:srgbClr val="000000"/>
                </a:solidFill>
              </a:rPr>
              <a:t>). Она именуется </a:t>
            </a:r>
            <a:r>
              <a:rPr lang="ru-RU" sz="2400" b="1" dirty="0" err="1">
                <a:solidFill>
                  <a:srgbClr val="000000"/>
                </a:solidFill>
              </a:rPr>
              <a:t>распределенностью</a:t>
            </a:r>
            <a:r>
              <a:rPr lang="ru-RU" sz="2400" dirty="0">
                <a:solidFill>
                  <a:srgbClr val="000000"/>
                </a:solidFill>
              </a:rPr>
              <a:t> терминов суждения. Термин распределен, если он берется в полном объеме, и не распределен, если взят в неполном объеме, частично. </a:t>
            </a:r>
            <a:r>
              <a:rPr lang="ru-RU" sz="2400" dirty="0" err="1">
                <a:solidFill>
                  <a:srgbClr val="000000"/>
                </a:solidFill>
              </a:rPr>
              <a:t>Распределенность</a:t>
            </a:r>
            <a:r>
              <a:rPr lang="ru-RU" sz="2400" dirty="0">
                <a:solidFill>
                  <a:srgbClr val="000000"/>
                </a:solidFill>
              </a:rPr>
              <a:t> терминов в суждениях представлена в табл.</a:t>
            </a:r>
            <a:endParaRPr lang="ru-RU" sz="2400" dirty="0"/>
          </a:p>
        </p:txBody>
      </p:sp>
      <p:sp>
        <p:nvSpPr>
          <p:cNvPr id="3" name="TextBox 2"/>
          <p:cNvSpPr txBox="1"/>
          <p:nvPr/>
        </p:nvSpPr>
        <p:spPr>
          <a:xfrm>
            <a:off x="268941" y="0"/>
            <a:ext cx="8498541" cy="1200329"/>
          </a:xfrm>
          <a:prstGeom prst="rect">
            <a:avLst/>
          </a:prstGeom>
          <a:noFill/>
        </p:spPr>
        <p:txBody>
          <a:bodyPr wrap="square" rtlCol="0">
            <a:spAutoFit/>
          </a:bodyPr>
          <a:lstStyle/>
          <a:p>
            <a:r>
              <a:rPr lang="ru-RU" sz="2400" dirty="0" smtClean="0"/>
              <a:t>Для буквенных обозначений высказываний </a:t>
            </a:r>
            <a:r>
              <a:rPr lang="en-US" sz="2400" i="1" dirty="0" smtClean="0"/>
              <a:t>A</a:t>
            </a:r>
            <a:r>
              <a:rPr lang="ru-RU" sz="2400" dirty="0"/>
              <a:t> </a:t>
            </a:r>
            <a:r>
              <a:rPr lang="ru-RU" sz="2400" dirty="0" smtClean="0"/>
              <a:t>и </a:t>
            </a:r>
            <a:r>
              <a:rPr lang="en-US" sz="2400" i="1" dirty="0" smtClean="0"/>
              <a:t>I</a:t>
            </a:r>
            <a:r>
              <a:rPr lang="ru-RU" sz="2400" dirty="0" smtClean="0"/>
              <a:t> используются гласные </a:t>
            </a:r>
            <a:r>
              <a:rPr lang="ru-RU" sz="2400" dirty="0"/>
              <a:t>из латинских слов </a:t>
            </a:r>
            <a:r>
              <a:rPr lang="ru-RU" sz="2400" i="1" dirty="0" err="1"/>
              <a:t>affirmo</a:t>
            </a:r>
            <a:r>
              <a:rPr lang="ru-RU" sz="2400" dirty="0"/>
              <a:t> (я утверждаю, говорю да</a:t>
            </a:r>
            <a:r>
              <a:rPr lang="ru-RU" sz="2400" dirty="0" smtClean="0"/>
              <a:t>), а для высказываний </a:t>
            </a:r>
            <a:r>
              <a:rPr lang="en-US" sz="2400" i="1" dirty="0" smtClean="0"/>
              <a:t>E </a:t>
            </a:r>
            <a:r>
              <a:rPr lang="ru-RU" sz="2400" dirty="0" smtClean="0"/>
              <a:t>и</a:t>
            </a:r>
            <a:r>
              <a:rPr lang="en-US" sz="2400" i="1" dirty="0" smtClean="0"/>
              <a:t> O</a:t>
            </a:r>
            <a:r>
              <a:rPr lang="ru-RU" sz="2400" dirty="0" smtClean="0"/>
              <a:t> -</a:t>
            </a:r>
            <a:r>
              <a:rPr lang="ru-RU" sz="2400" dirty="0"/>
              <a:t> </a:t>
            </a:r>
            <a:r>
              <a:rPr lang="ru-RU" sz="2400" i="1" dirty="0" err="1"/>
              <a:t>nego</a:t>
            </a:r>
            <a:r>
              <a:rPr lang="ru-RU" sz="2400" dirty="0"/>
              <a:t> (я отрицаю, говорю нет).</a:t>
            </a:r>
          </a:p>
        </p:txBody>
      </p:sp>
      <p:sp>
        <p:nvSpPr>
          <p:cNvPr id="4" name="Прямоугольник 3"/>
          <p:cNvSpPr/>
          <p:nvPr/>
        </p:nvSpPr>
        <p:spPr>
          <a:xfrm>
            <a:off x="169983" y="3320394"/>
            <a:ext cx="8906608" cy="3416320"/>
          </a:xfrm>
          <a:prstGeom prst="rect">
            <a:avLst/>
          </a:prstGeom>
        </p:spPr>
        <p:txBody>
          <a:bodyPr wrap="square">
            <a:spAutoFit/>
          </a:bodyPr>
          <a:lstStyle/>
          <a:p>
            <a:r>
              <a:rPr lang="ru-RU" sz="2400" dirty="0" err="1">
                <a:solidFill>
                  <a:srgbClr val="000000"/>
                </a:solidFill>
              </a:rPr>
              <a:t>Распределённость</a:t>
            </a:r>
            <a:r>
              <a:rPr lang="ru-RU" sz="2400" dirty="0">
                <a:solidFill>
                  <a:srgbClr val="000000"/>
                </a:solidFill>
              </a:rPr>
              <a:t> терминов силлогизма имеет следующие правила:</a:t>
            </a:r>
          </a:p>
          <a:p>
            <a:pPr marL="179388" indent="-179388">
              <a:buFont typeface="Arial" panose="020B0604020202020204" pitchFamily="34" charset="0"/>
              <a:buChar char="•"/>
            </a:pPr>
            <a:r>
              <a:rPr lang="ru-RU" sz="2400" dirty="0">
                <a:solidFill>
                  <a:srgbClr val="000000"/>
                </a:solidFill>
              </a:rPr>
              <a:t>субъект всегда распределён в общем высказывании и никогда не распределён в частном высказывании.</a:t>
            </a:r>
          </a:p>
          <a:p>
            <a:pPr marL="179388" indent="-179388">
              <a:buFont typeface="Arial" panose="020B0604020202020204" pitchFamily="34" charset="0"/>
              <a:buChar char="•"/>
            </a:pPr>
            <a:r>
              <a:rPr lang="ru-RU" sz="2400" dirty="0">
                <a:solidFill>
                  <a:srgbClr val="000000"/>
                </a:solidFill>
              </a:rPr>
              <a:t>предикат всегда распределён в отрицательных суждениях, в утвердительных он распределён тогда, когда по объёму </a:t>
            </a:r>
            <a:r>
              <a:rPr lang="ru-RU" sz="2400" i="1" dirty="0">
                <a:solidFill>
                  <a:srgbClr val="000000"/>
                </a:solidFill>
              </a:rPr>
              <a:t>Р</a:t>
            </a:r>
            <a:r>
              <a:rPr lang="ru-RU" sz="2400" dirty="0">
                <a:solidFill>
                  <a:srgbClr val="000000"/>
                </a:solidFill>
              </a:rPr>
              <a:t> ⇐ </a:t>
            </a:r>
            <a:r>
              <a:rPr lang="ru-RU" sz="2400" i="1" dirty="0">
                <a:solidFill>
                  <a:srgbClr val="000000"/>
                </a:solidFill>
              </a:rPr>
              <a:t>S</a:t>
            </a:r>
            <a:r>
              <a:rPr lang="ru-RU" sz="2400" dirty="0">
                <a:solidFill>
                  <a:srgbClr val="000000"/>
                </a:solidFill>
              </a:rPr>
              <a:t>.</a:t>
            </a:r>
          </a:p>
          <a:p>
            <a:pPr marL="179388" indent="-179388">
              <a:buFont typeface="Arial" panose="020B0604020202020204" pitchFamily="34" charset="0"/>
              <a:buChar char="•"/>
            </a:pPr>
            <a:r>
              <a:rPr lang="ru-RU" sz="2400" dirty="0">
                <a:solidFill>
                  <a:srgbClr val="000000"/>
                </a:solidFill>
              </a:rPr>
              <a:t>в качестве </a:t>
            </a:r>
            <a:r>
              <a:rPr lang="ru-RU" sz="2400" dirty="0" smtClean="0">
                <a:solidFill>
                  <a:srgbClr val="000000"/>
                </a:solidFill>
              </a:rPr>
              <a:t>предиката </a:t>
            </a:r>
            <a:r>
              <a:rPr lang="ru-RU" sz="2400" dirty="0">
                <a:solidFill>
                  <a:srgbClr val="000000"/>
                </a:solidFill>
              </a:rPr>
              <a:t>может выступать субъект.</a:t>
            </a:r>
          </a:p>
          <a:p>
            <a:pPr marL="179388" indent="-179388">
              <a:buFont typeface="Arial" panose="020B0604020202020204" pitchFamily="34" charset="0"/>
              <a:buChar char="•"/>
            </a:pPr>
            <a:r>
              <a:rPr lang="ru-RU" sz="2400" dirty="0">
                <a:solidFill>
                  <a:srgbClr val="000000"/>
                </a:solidFill>
              </a:rPr>
              <a:t>единичные высказывания (такие, в которых субъект является единичным термином) приравниваются к общим.</a:t>
            </a:r>
            <a:endParaRPr lang="ru-RU" sz="2400" b="0" i="0" dirty="0">
              <a:solidFill>
                <a:srgbClr val="000000"/>
              </a:solidFill>
              <a:effectLst/>
            </a:endParaRPr>
          </a:p>
        </p:txBody>
      </p:sp>
    </p:spTree>
    <p:extLst>
      <p:ext uri="{BB962C8B-B14F-4D97-AF65-F5344CB8AC3E}">
        <p14:creationId xmlns:p14="http://schemas.microsoft.com/office/powerpoint/2010/main" val="56213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studme.org/htm/img/33/2576/2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92" y="74491"/>
            <a:ext cx="8759919" cy="658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752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22069" y="0"/>
            <a:ext cx="8852261" cy="2308324"/>
          </a:xfrm>
          <a:prstGeom prst="rect">
            <a:avLst/>
          </a:prstGeom>
        </p:spPr>
        <p:txBody>
          <a:bodyPr wrap="square">
            <a:spAutoFit/>
          </a:bodyPr>
          <a:lstStyle/>
          <a:p>
            <a:r>
              <a:rPr lang="ru-RU" sz="2400" dirty="0">
                <a:solidFill>
                  <a:srgbClr val="000000"/>
                </a:solidFill>
              </a:rPr>
              <a:t>В позитивной силлогистике одним из наиболее важных видов опосредованных умозаключений является </a:t>
            </a:r>
            <a:r>
              <a:rPr lang="ru-RU" sz="2400" b="1" dirty="0">
                <a:solidFill>
                  <a:srgbClr val="000000"/>
                </a:solidFill>
              </a:rPr>
              <a:t>простой категорический силлогизм</a:t>
            </a:r>
            <a:r>
              <a:rPr lang="ru-RU" sz="2400" dirty="0">
                <a:solidFill>
                  <a:srgbClr val="000000"/>
                </a:solidFill>
              </a:rPr>
              <a:t>, свойства которого наиболее известны и хорошо исследованы в логике еще со времен Аристотеля. В нем всегда содержится не более трех терминов — </a:t>
            </a:r>
            <a:r>
              <a:rPr lang="ru-RU" sz="2400" b="1" dirty="0">
                <a:solidFill>
                  <a:srgbClr val="000000"/>
                </a:solidFill>
              </a:rPr>
              <a:t>меньший, больший</a:t>
            </a:r>
            <a:r>
              <a:rPr lang="ru-RU" sz="2400" i="1" dirty="0">
                <a:solidFill>
                  <a:srgbClr val="000000"/>
                </a:solidFill>
              </a:rPr>
              <a:t> </a:t>
            </a:r>
            <a:r>
              <a:rPr lang="ru-RU" sz="2400" dirty="0">
                <a:solidFill>
                  <a:srgbClr val="000000"/>
                </a:solidFill>
              </a:rPr>
              <a:t>и </a:t>
            </a:r>
            <a:r>
              <a:rPr lang="ru-RU" sz="2400" b="1" dirty="0">
                <a:solidFill>
                  <a:srgbClr val="000000"/>
                </a:solidFill>
              </a:rPr>
              <a:t>средний</a:t>
            </a:r>
            <a:r>
              <a:rPr lang="ru-RU" sz="2400" dirty="0">
                <a:solidFill>
                  <a:srgbClr val="000000"/>
                </a:solidFill>
              </a:rPr>
              <a:t>.</a:t>
            </a:r>
            <a:endParaRPr lang="ru-RU" sz="2400" dirty="0"/>
          </a:p>
        </p:txBody>
      </p:sp>
      <p:sp>
        <p:nvSpPr>
          <p:cNvPr id="3" name="Прямоугольник 2"/>
          <p:cNvSpPr/>
          <p:nvPr/>
        </p:nvSpPr>
        <p:spPr>
          <a:xfrm>
            <a:off x="222069" y="2308324"/>
            <a:ext cx="8921930" cy="830997"/>
          </a:xfrm>
          <a:prstGeom prst="rect">
            <a:avLst/>
          </a:prstGeom>
        </p:spPr>
        <p:txBody>
          <a:bodyPr wrap="square">
            <a:spAutoFit/>
          </a:bodyPr>
          <a:lstStyle/>
          <a:p>
            <a:r>
              <a:rPr lang="ru-RU" sz="2400" b="1" dirty="0">
                <a:solidFill>
                  <a:srgbClr val="000000"/>
                </a:solidFill>
              </a:rPr>
              <a:t>Меньшим</a:t>
            </a:r>
            <a:r>
              <a:rPr lang="ru-RU" sz="2400" dirty="0">
                <a:solidFill>
                  <a:srgbClr val="000000"/>
                </a:solidFill>
              </a:rPr>
              <a:t> термином силлогизма является субъект </a:t>
            </a:r>
            <a:r>
              <a:rPr lang="ru-RU" sz="2400" dirty="0" smtClean="0">
                <a:solidFill>
                  <a:srgbClr val="000000"/>
                </a:solidFill>
              </a:rPr>
              <a:t>заключения (</a:t>
            </a:r>
            <a:r>
              <a:rPr lang="ru-RU" sz="2400" i="1" dirty="0" err="1" smtClean="0">
                <a:solidFill>
                  <a:srgbClr val="000000"/>
                </a:solidFill>
              </a:rPr>
              <a:t>Subject</a:t>
            </a:r>
            <a:r>
              <a:rPr lang="ru-RU" sz="2400" dirty="0">
                <a:solidFill>
                  <a:srgbClr val="000000"/>
                </a:solidFill>
              </a:rPr>
              <a:t>)</a:t>
            </a:r>
            <a:r>
              <a:rPr lang="ru-RU" sz="2400" i="1" dirty="0">
                <a:solidFill>
                  <a:srgbClr val="000000"/>
                </a:solidFill>
              </a:rPr>
              <a:t>.</a:t>
            </a:r>
            <a:endParaRPr lang="ru-RU" sz="2400" dirty="0"/>
          </a:p>
        </p:txBody>
      </p:sp>
      <p:sp>
        <p:nvSpPr>
          <p:cNvPr id="4" name="Прямоугольник 3"/>
          <p:cNvSpPr/>
          <p:nvPr/>
        </p:nvSpPr>
        <p:spPr>
          <a:xfrm>
            <a:off x="222070" y="3055259"/>
            <a:ext cx="8800010" cy="830997"/>
          </a:xfrm>
          <a:prstGeom prst="rect">
            <a:avLst/>
          </a:prstGeom>
        </p:spPr>
        <p:txBody>
          <a:bodyPr wrap="square">
            <a:spAutoFit/>
          </a:bodyPr>
          <a:lstStyle/>
          <a:p>
            <a:r>
              <a:rPr lang="ru-RU" sz="2400" dirty="0" smtClean="0">
                <a:solidFill>
                  <a:srgbClr val="000000"/>
                </a:solidFill>
              </a:rPr>
              <a:t>Термин, </a:t>
            </a:r>
            <a:r>
              <a:rPr lang="ru-RU" sz="2400" dirty="0">
                <a:solidFill>
                  <a:srgbClr val="000000"/>
                </a:solidFill>
              </a:rPr>
              <a:t>являющийся общим для обеих посылок, но </a:t>
            </a:r>
            <a:r>
              <a:rPr lang="ru-RU" sz="2400" dirty="0" smtClean="0">
                <a:solidFill>
                  <a:srgbClr val="000000"/>
                </a:solidFill>
              </a:rPr>
              <a:t>отсутствующий в </a:t>
            </a:r>
            <a:r>
              <a:rPr lang="ru-RU" sz="2400" dirty="0">
                <a:solidFill>
                  <a:srgbClr val="000000"/>
                </a:solidFill>
              </a:rPr>
              <a:t>их заключении, называется </a:t>
            </a:r>
            <a:r>
              <a:rPr lang="ru-RU" sz="2400" b="1" dirty="0" smtClean="0">
                <a:solidFill>
                  <a:srgbClr val="000000"/>
                </a:solidFill>
              </a:rPr>
              <a:t>средним</a:t>
            </a:r>
            <a:r>
              <a:rPr lang="ru-RU" sz="2400" dirty="0" smtClean="0">
                <a:solidFill>
                  <a:srgbClr val="000000"/>
                </a:solidFill>
              </a:rPr>
              <a:t> (</a:t>
            </a:r>
            <a:r>
              <a:rPr lang="ru-RU" sz="2400" i="1" dirty="0" err="1" smtClean="0">
                <a:solidFill>
                  <a:srgbClr val="000000"/>
                </a:solidFill>
              </a:rPr>
              <a:t>Middle</a:t>
            </a:r>
            <a:r>
              <a:rPr lang="ru-RU" sz="2400" i="1" dirty="0">
                <a:solidFill>
                  <a:srgbClr val="000000"/>
                </a:solidFill>
              </a:rPr>
              <a:t>).</a:t>
            </a:r>
            <a:endParaRPr lang="ru-RU" sz="2400" dirty="0"/>
          </a:p>
        </p:txBody>
      </p:sp>
      <p:sp>
        <p:nvSpPr>
          <p:cNvPr id="5" name="Прямоугольник 4"/>
          <p:cNvSpPr/>
          <p:nvPr/>
        </p:nvSpPr>
        <p:spPr>
          <a:xfrm>
            <a:off x="274320" y="3886256"/>
            <a:ext cx="8800010" cy="461665"/>
          </a:xfrm>
          <a:prstGeom prst="rect">
            <a:avLst/>
          </a:prstGeom>
        </p:spPr>
        <p:txBody>
          <a:bodyPr wrap="square">
            <a:spAutoFit/>
          </a:bodyPr>
          <a:lstStyle/>
          <a:p>
            <a:r>
              <a:rPr lang="ru-RU" sz="2400" dirty="0">
                <a:solidFill>
                  <a:srgbClr val="000000"/>
                </a:solidFill>
              </a:rPr>
              <a:t>Термин заключительный — </a:t>
            </a:r>
            <a:r>
              <a:rPr lang="ru-RU" sz="2400" b="1" dirty="0">
                <a:solidFill>
                  <a:srgbClr val="000000"/>
                </a:solidFill>
              </a:rPr>
              <a:t>больший</a:t>
            </a:r>
            <a:r>
              <a:rPr lang="ru-RU" sz="2400" dirty="0">
                <a:solidFill>
                  <a:srgbClr val="000000"/>
                </a:solidFill>
              </a:rPr>
              <a:t> (предикат, </a:t>
            </a:r>
            <a:r>
              <a:rPr lang="ru-RU" sz="2400" i="1" dirty="0" err="1">
                <a:solidFill>
                  <a:srgbClr val="000000"/>
                </a:solidFill>
              </a:rPr>
              <a:t>Predicate</a:t>
            </a:r>
            <a:r>
              <a:rPr lang="ru-RU" sz="2400" i="1" dirty="0">
                <a:solidFill>
                  <a:srgbClr val="000000"/>
                </a:solidFill>
              </a:rPr>
              <a:t>).</a:t>
            </a:r>
            <a:endParaRPr lang="ru-RU" sz="2400" dirty="0"/>
          </a:p>
        </p:txBody>
      </p:sp>
      <p:sp>
        <p:nvSpPr>
          <p:cNvPr id="6" name="Прямоугольник 5"/>
          <p:cNvSpPr/>
          <p:nvPr/>
        </p:nvSpPr>
        <p:spPr>
          <a:xfrm>
            <a:off x="326571" y="4347921"/>
            <a:ext cx="8747759" cy="1569660"/>
          </a:xfrm>
          <a:prstGeom prst="rect">
            <a:avLst/>
          </a:prstGeom>
        </p:spPr>
        <p:txBody>
          <a:bodyPr wrap="square">
            <a:spAutoFit/>
          </a:bodyPr>
          <a:lstStyle/>
          <a:p>
            <a:r>
              <a:rPr lang="ru-RU" sz="2400" dirty="0">
                <a:solidFill>
                  <a:srgbClr val="000000"/>
                </a:solidFill>
              </a:rPr>
              <a:t>Посылка, содержащая меньший термин </a:t>
            </a:r>
            <a:r>
              <a:rPr lang="ru-RU" sz="2400" dirty="0" smtClean="0">
                <a:solidFill>
                  <a:srgbClr val="000000"/>
                </a:solidFill>
              </a:rPr>
              <a:t>(</a:t>
            </a:r>
            <a:r>
              <a:rPr lang="en-US" sz="2400" i="1" dirty="0" smtClean="0">
                <a:solidFill>
                  <a:srgbClr val="000000"/>
                </a:solidFill>
              </a:rPr>
              <a:t>S</a:t>
            </a:r>
            <a:r>
              <a:rPr lang="ru-RU" sz="2400" dirty="0" smtClean="0">
                <a:solidFill>
                  <a:srgbClr val="000000"/>
                </a:solidFill>
              </a:rPr>
              <a:t>), </a:t>
            </a:r>
            <a:r>
              <a:rPr lang="ru-RU" sz="2400" dirty="0">
                <a:solidFill>
                  <a:srgbClr val="000000"/>
                </a:solidFill>
              </a:rPr>
              <a:t>называется меньшей посылкой, а содержащая больший термин </a:t>
            </a:r>
            <a:r>
              <a:rPr lang="ru-RU" sz="2400" dirty="0" smtClean="0">
                <a:solidFill>
                  <a:srgbClr val="000000"/>
                </a:solidFill>
              </a:rPr>
              <a:t>силлогизма</a:t>
            </a:r>
            <a:r>
              <a:rPr lang="ru-RU" sz="2400" dirty="0">
                <a:solidFill>
                  <a:srgbClr val="000000"/>
                </a:solidFill>
              </a:rPr>
              <a:t> </a:t>
            </a:r>
            <a:r>
              <a:rPr lang="en-US" sz="2400" dirty="0" smtClean="0">
                <a:solidFill>
                  <a:srgbClr val="000000"/>
                </a:solidFill>
              </a:rPr>
              <a:t>(</a:t>
            </a:r>
            <a:r>
              <a:rPr lang="ru-RU" sz="2400" i="1" dirty="0" smtClean="0">
                <a:solidFill>
                  <a:srgbClr val="000000"/>
                </a:solidFill>
              </a:rPr>
              <a:t>Р</a:t>
            </a:r>
            <a:r>
              <a:rPr lang="ru-RU" sz="2400" dirty="0">
                <a:solidFill>
                  <a:srgbClr val="000000"/>
                </a:solidFill>
              </a:rPr>
              <a:t>)</a:t>
            </a:r>
            <a:r>
              <a:rPr lang="ru-RU" sz="2400" i="1" dirty="0">
                <a:solidFill>
                  <a:srgbClr val="000000"/>
                </a:solidFill>
              </a:rPr>
              <a:t> —</a:t>
            </a:r>
            <a:r>
              <a:rPr lang="ru-RU" sz="2400" dirty="0">
                <a:solidFill>
                  <a:srgbClr val="000000"/>
                </a:solidFill>
              </a:rPr>
              <a:t> большей. Обычно условливаются помещать большую посылку на первое место, а под ней записывать меньшую посылку.</a:t>
            </a:r>
            <a:endParaRPr lang="ru-RU" sz="2400" dirty="0"/>
          </a:p>
        </p:txBody>
      </p:sp>
      <p:sp>
        <p:nvSpPr>
          <p:cNvPr id="7" name="Прямоугольник 6"/>
          <p:cNvSpPr/>
          <p:nvPr/>
        </p:nvSpPr>
        <p:spPr>
          <a:xfrm>
            <a:off x="380073" y="6148413"/>
            <a:ext cx="8588504" cy="461665"/>
          </a:xfrm>
          <a:prstGeom prst="rect">
            <a:avLst/>
          </a:prstGeom>
        </p:spPr>
        <p:txBody>
          <a:bodyPr wrap="square">
            <a:spAutoFit/>
          </a:bodyPr>
          <a:lstStyle/>
          <a:p>
            <a:r>
              <a:rPr lang="ru-RU" sz="2400" dirty="0">
                <a:solidFill>
                  <a:srgbClr val="000000"/>
                </a:solidFill>
              </a:rPr>
              <a:t>Рассмотрим пример простого силлогизма:</a:t>
            </a:r>
            <a:endParaRPr lang="ru-RU" sz="2400" dirty="0"/>
          </a:p>
        </p:txBody>
      </p:sp>
    </p:spTree>
    <p:extLst>
      <p:ext uri="{BB962C8B-B14F-4D97-AF65-F5344CB8AC3E}">
        <p14:creationId xmlns:p14="http://schemas.microsoft.com/office/powerpoint/2010/main" val="31222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5788" y="3754870"/>
            <a:ext cx="8817191" cy="2773008"/>
          </a:xfrm>
        </p:spPr>
        <p:txBody>
          <a:bodyPr>
            <a:normAutofit/>
          </a:bodyPr>
          <a:lstStyle/>
          <a:p>
            <a:pPr marL="0" indent="0">
              <a:buNone/>
            </a:pPr>
            <a:r>
              <a:rPr lang="ru-RU" sz="2400" dirty="0"/>
              <a:t>Впервые теория силлогизмов (силлогистика) была построена Аристотелем, который также сформулировал основной принцип силлогизма: «Когда одно сказывается о другом, как о подлежащем, то всё, что говорится о сказуемом, будет говориться и о подлежащем». Система Аристотеля послужила отправным пунктом для разработки формальной логики и при этом была не только первой логической теорией, но и одной из первых известных в истории </a:t>
            </a:r>
            <a:r>
              <a:rPr lang="ru-RU" sz="2400" dirty="0" smtClean="0"/>
              <a:t>науки </a:t>
            </a:r>
            <a:r>
              <a:rPr lang="ru-RU" sz="2400" dirty="0"/>
              <a:t>теорий </a:t>
            </a:r>
            <a:r>
              <a:rPr lang="ru-RU" sz="2400" dirty="0" smtClean="0"/>
              <a:t>вообще</a:t>
            </a:r>
            <a:r>
              <a:rPr lang="ru-RU" sz="2400" dirty="0"/>
              <a:t>.</a:t>
            </a:r>
          </a:p>
        </p:txBody>
      </p:sp>
      <p:sp>
        <p:nvSpPr>
          <p:cNvPr id="4" name="Прямоугольник 3"/>
          <p:cNvSpPr/>
          <p:nvPr/>
        </p:nvSpPr>
        <p:spPr>
          <a:xfrm>
            <a:off x="326808" y="340981"/>
            <a:ext cx="8746171" cy="3046988"/>
          </a:xfrm>
          <a:prstGeom prst="rect">
            <a:avLst/>
          </a:prstGeom>
        </p:spPr>
        <p:txBody>
          <a:bodyPr wrap="square">
            <a:spAutoFit/>
          </a:bodyPr>
          <a:lstStyle/>
          <a:p>
            <a:r>
              <a:rPr lang="ru-RU" sz="2400" i="1" dirty="0" smtClean="0">
                <a:solidFill>
                  <a:srgbClr val="663333"/>
                </a:solidFill>
              </a:rPr>
              <a:t>Силлогизм</a:t>
            </a:r>
            <a:r>
              <a:rPr lang="ru-RU" sz="2400" dirty="0">
                <a:solidFill>
                  <a:srgbClr val="000000"/>
                </a:solidFill>
              </a:rPr>
              <a:t> — это вид </a:t>
            </a:r>
            <a:r>
              <a:rPr lang="ru-RU" sz="2400" i="1" dirty="0">
                <a:solidFill>
                  <a:srgbClr val="663333"/>
                </a:solidFill>
              </a:rPr>
              <a:t>рассуждения</a:t>
            </a:r>
            <a:r>
              <a:rPr lang="ru-RU" sz="2400" dirty="0">
                <a:solidFill>
                  <a:srgbClr val="000000"/>
                </a:solidFill>
              </a:rPr>
              <a:t>, в котором две </a:t>
            </a:r>
            <a:r>
              <a:rPr lang="ru-RU" sz="2400" i="1" dirty="0">
                <a:solidFill>
                  <a:srgbClr val="663333"/>
                </a:solidFill>
              </a:rPr>
              <a:t>посылки</a:t>
            </a:r>
            <a:r>
              <a:rPr lang="ru-RU" sz="2400" dirty="0">
                <a:solidFill>
                  <a:srgbClr val="000000"/>
                </a:solidFill>
              </a:rPr>
              <a:t>, связывающие </a:t>
            </a:r>
            <a:r>
              <a:rPr lang="ru-RU" sz="2400" i="1" dirty="0">
                <a:solidFill>
                  <a:srgbClr val="663333"/>
                </a:solidFill>
              </a:rPr>
              <a:t>субъекты</a:t>
            </a:r>
            <a:r>
              <a:rPr lang="ru-RU" sz="2400" dirty="0">
                <a:solidFill>
                  <a:srgbClr val="000000"/>
                </a:solidFill>
              </a:rPr>
              <a:t> (</a:t>
            </a:r>
            <a:r>
              <a:rPr lang="ru-RU" sz="2400" dirty="0" smtClean="0">
                <a:solidFill>
                  <a:srgbClr val="000000"/>
                </a:solidFill>
              </a:rPr>
              <a:t>подлежащие) и</a:t>
            </a:r>
            <a:r>
              <a:rPr lang="ru-RU" sz="2400" dirty="0">
                <a:solidFill>
                  <a:srgbClr val="000000"/>
                </a:solidFill>
              </a:rPr>
              <a:t> </a:t>
            </a:r>
            <a:r>
              <a:rPr lang="ru-RU" sz="2400" i="1" dirty="0" smtClean="0">
                <a:solidFill>
                  <a:srgbClr val="663333"/>
                </a:solidFill>
              </a:rPr>
              <a:t>предикаты</a:t>
            </a:r>
            <a:r>
              <a:rPr lang="ru-RU" sz="2400" dirty="0" smtClean="0">
                <a:solidFill>
                  <a:srgbClr val="000000"/>
                </a:solidFill>
              </a:rPr>
              <a:t> (</a:t>
            </a:r>
            <a:r>
              <a:rPr lang="ru-RU" sz="2400" dirty="0">
                <a:solidFill>
                  <a:srgbClr val="000000"/>
                </a:solidFill>
              </a:rPr>
              <a:t>сказуемые</a:t>
            </a:r>
            <a:r>
              <a:rPr lang="ru-RU" sz="2400" dirty="0" smtClean="0">
                <a:solidFill>
                  <a:srgbClr val="000000"/>
                </a:solidFill>
              </a:rPr>
              <a:t>), объединены </a:t>
            </a:r>
            <a:r>
              <a:rPr lang="ru-RU" sz="2400" dirty="0">
                <a:solidFill>
                  <a:srgbClr val="000000"/>
                </a:solidFill>
              </a:rPr>
              <a:t>общим (средним) </a:t>
            </a:r>
            <a:r>
              <a:rPr lang="ru-RU" sz="2400" i="1" dirty="0">
                <a:solidFill>
                  <a:srgbClr val="663333"/>
                </a:solidFill>
              </a:rPr>
              <a:t>термином</a:t>
            </a:r>
            <a:r>
              <a:rPr lang="ru-RU" sz="2400" dirty="0">
                <a:solidFill>
                  <a:srgbClr val="000000"/>
                </a:solidFill>
              </a:rPr>
              <a:t>, обеспечивающим замыкание понятий (терминов) в </a:t>
            </a:r>
            <a:r>
              <a:rPr lang="ru-RU" sz="2400" i="1" dirty="0">
                <a:solidFill>
                  <a:srgbClr val="663333"/>
                </a:solidFill>
              </a:rPr>
              <a:t>заключении</a:t>
            </a:r>
            <a:r>
              <a:rPr lang="ru-RU" sz="2400" dirty="0">
                <a:solidFill>
                  <a:srgbClr val="000000"/>
                </a:solidFill>
              </a:rPr>
              <a:t>. В традиционной формальной </a:t>
            </a:r>
            <a:r>
              <a:rPr lang="ru-RU" sz="2400" dirty="0" smtClean="0">
                <a:solidFill>
                  <a:srgbClr val="000000"/>
                </a:solidFill>
              </a:rPr>
              <a:t>логике силлогизмом </a:t>
            </a:r>
            <a:r>
              <a:rPr lang="ru-RU" sz="2400" dirty="0">
                <a:solidFill>
                  <a:srgbClr val="000000"/>
                </a:solidFill>
              </a:rPr>
              <a:t>называют дедуктивное умозаключение, в котором из двух ранее установленных </a:t>
            </a:r>
            <a:r>
              <a:rPr lang="ru-RU" sz="2400" i="1" dirty="0" smtClean="0">
                <a:solidFill>
                  <a:srgbClr val="663333"/>
                </a:solidFill>
              </a:rPr>
              <a:t>суждений</a:t>
            </a:r>
            <a:r>
              <a:rPr lang="ru-RU" sz="2400" dirty="0" smtClean="0">
                <a:solidFill>
                  <a:srgbClr val="000000"/>
                </a:solidFill>
              </a:rPr>
              <a:t>, </a:t>
            </a:r>
            <a:r>
              <a:rPr lang="ru-RU" sz="2400" dirty="0">
                <a:solidFill>
                  <a:srgbClr val="000000"/>
                </a:solidFill>
              </a:rPr>
              <a:t>называемых посылками, получается третье суждение, называемое выводом.</a:t>
            </a:r>
            <a:endParaRPr lang="ru-RU" sz="2400" dirty="0"/>
          </a:p>
        </p:txBody>
      </p:sp>
    </p:spTree>
    <p:extLst>
      <p:ext uri="{BB962C8B-B14F-4D97-AF65-F5344CB8AC3E}">
        <p14:creationId xmlns:p14="http://schemas.microsoft.com/office/powerpoint/2010/main" val="398803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1958" y="0"/>
            <a:ext cx="6365195" cy="1200329"/>
          </a:xfrm>
          <a:prstGeom prst="rect">
            <a:avLst/>
          </a:prstGeom>
        </p:spPr>
        <p:txBody>
          <a:bodyPr wrap="square">
            <a:spAutoFit/>
          </a:bodyPr>
          <a:lstStyle/>
          <a:p>
            <a:pPr algn="just"/>
            <a:r>
              <a:rPr lang="ru-RU" sz="2400" i="1" dirty="0">
                <a:solidFill>
                  <a:srgbClr val="000000"/>
                </a:solidFill>
              </a:rPr>
              <a:t>Все цветы</a:t>
            </a:r>
            <a:r>
              <a:rPr lang="ru-RU" sz="2400" dirty="0">
                <a:solidFill>
                  <a:srgbClr val="000000"/>
                </a:solidFill>
              </a:rPr>
              <a:t> </a:t>
            </a:r>
            <a:r>
              <a:rPr lang="ru-RU" sz="2400" dirty="0" smtClean="0">
                <a:solidFill>
                  <a:srgbClr val="000000"/>
                </a:solidFill>
              </a:rPr>
              <a:t>(</a:t>
            </a:r>
            <a:r>
              <a:rPr lang="en-US" sz="2400" dirty="0" smtClean="0">
                <a:solidFill>
                  <a:srgbClr val="000000"/>
                </a:solidFill>
              </a:rPr>
              <a:t>M</a:t>
            </a:r>
            <a:r>
              <a:rPr lang="ru-RU" sz="2400" dirty="0" smtClean="0">
                <a:solidFill>
                  <a:srgbClr val="000000"/>
                </a:solidFill>
              </a:rPr>
              <a:t>) </a:t>
            </a:r>
            <a:r>
              <a:rPr lang="ru-RU" sz="2400" dirty="0">
                <a:solidFill>
                  <a:srgbClr val="000000"/>
                </a:solidFill>
              </a:rPr>
              <a:t>— </a:t>
            </a:r>
            <a:r>
              <a:rPr lang="ru-RU" sz="2400" i="1" dirty="0">
                <a:solidFill>
                  <a:srgbClr val="000000"/>
                </a:solidFill>
              </a:rPr>
              <a:t>это растения </a:t>
            </a:r>
            <a:r>
              <a:rPr lang="en-US" sz="2400" dirty="0" smtClean="0">
                <a:solidFill>
                  <a:srgbClr val="000000"/>
                </a:solidFill>
              </a:rPr>
              <a:t>(</a:t>
            </a:r>
            <a:r>
              <a:rPr lang="ru-RU" sz="2400" i="1" dirty="0" smtClean="0">
                <a:solidFill>
                  <a:srgbClr val="000000"/>
                </a:solidFill>
              </a:rPr>
              <a:t>Р</a:t>
            </a:r>
            <a:r>
              <a:rPr lang="ru-RU" sz="2400" dirty="0">
                <a:solidFill>
                  <a:srgbClr val="000000"/>
                </a:solidFill>
              </a:rPr>
              <a:t>)</a:t>
            </a:r>
            <a:r>
              <a:rPr lang="ru-RU" sz="2400" i="1" dirty="0">
                <a:solidFill>
                  <a:srgbClr val="000000"/>
                </a:solidFill>
              </a:rPr>
              <a:t>.</a:t>
            </a:r>
            <a:endParaRPr lang="ru-RU" sz="2400" dirty="0">
              <a:solidFill>
                <a:srgbClr val="000000"/>
              </a:solidFill>
            </a:endParaRPr>
          </a:p>
          <a:p>
            <a:pPr algn="just"/>
            <a:r>
              <a:rPr lang="ru-RU" sz="2400" i="1" u="sng" dirty="0">
                <a:solidFill>
                  <a:srgbClr val="000000"/>
                </a:solidFill>
              </a:rPr>
              <a:t>Все розы </a:t>
            </a:r>
            <a:r>
              <a:rPr lang="en-US" sz="2400" u="sng" dirty="0" smtClean="0">
                <a:solidFill>
                  <a:srgbClr val="000000"/>
                </a:solidFill>
              </a:rPr>
              <a:t>(</a:t>
            </a:r>
            <a:r>
              <a:rPr lang="ru-RU" sz="2400" i="1" u="sng" dirty="0" smtClean="0">
                <a:solidFill>
                  <a:srgbClr val="000000"/>
                </a:solidFill>
              </a:rPr>
              <a:t>S</a:t>
            </a:r>
            <a:r>
              <a:rPr lang="ru-RU" sz="2400" u="sng" dirty="0">
                <a:solidFill>
                  <a:srgbClr val="000000"/>
                </a:solidFill>
              </a:rPr>
              <a:t>) — </a:t>
            </a:r>
            <a:r>
              <a:rPr lang="ru-RU" sz="2400" i="1" u="sng" dirty="0">
                <a:solidFill>
                  <a:srgbClr val="000000"/>
                </a:solidFill>
              </a:rPr>
              <a:t>это цветы </a:t>
            </a:r>
            <a:r>
              <a:rPr lang="en-US" sz="2400" u="sng" dirty="0" smtClean="0">
                <a:solidFill>
                  <a:srgbClr val="000000"/>
                </a:solidFill>
              </a:rPr>
              <a:t>(</a:t>
            </a:r>
            <a:r>
              <a:rPr lang="ru-RU" sz="2400" i="1" u="sng" dirty="0" smtClean="0">
                <a:solidFill>
                  <a:srgbClr val="000000"/>
                </a:solidFill>
              </a:rPr>
              <a:t>М</a:t>
            </a:r>
            <a:r>
              <a:rPr lang="ru-RU" sz="2400" u="sng" dirty="0">
                <a:solidFill>
                  <a:srgbClr val="000000"/>
                </a:solidFill>
              </a:rPr>
              <a:t>)</a:t>
            </a:r>
            <a:r>
              <a:rPr lang="ru-RU" sz="2400" i="1" u="sng" dirty="0">
                <a:solidFill>
                  <a:srgbClr val="000000"/>
                </a:solidFill>
              </a:rPr>
              <a:t>.</a:t>
            </a:r>
            <a:endParaRPr lang="ru-RU" sz="2400" u="sng" dirty="0">
              <a:solidFill>
                <a:srgbClr val="000000"/>
              </a:solidFill>
            </a:endParaRPr>
          </a:p>
          <a:p>
            <a:pPr algn="just"/>
            <a:r>
              <a:rPr lang="ru-RU" sz="2400" i="1" dirty="0">
                <a:solidFill>
                  <a:srgbClr val="000000"/>
                </a:solidFill>
              </a:rPr>
              <a:t>Все розы </a:t>
            </a:r>
            <a:r>
              <a:rPr lang="en-US" sz="2400" dirty="0" smtClean="0">
                <a:solidFill>
                  <a:srgbClr val="000000"/>
                </a:solidFill>
              </a:rPr>
              <a:t>(</a:t>
            </a:r>
            <a:r>
              <a:rPr lang="ru-RU" sz="2400" i="1" dirty="0" smtClean="0">
                <a:solidFill>
                  <a:srgbClr val="000000"/>
                </a:solidFill>
              </a:rPr>
              <a:t>S</a:t>
            </a:r>
            <a:r>
              <a:rPr lang="ru-RU" sz="2400" dirty="0">
                <a:solidFill>
                  <a:srgbClr val="000000"/>
                </a:solidFill>
              </a:rPr>
              <a:t>)</a:t>
            </a:r>
            <a:r>
              <a:rPr lang="ru-RU" sz="2400" i="1" dirty="0">
                <a:solidFill>
                  <a:srgbClr val="000000"/>
                </a:solidFill>
              </a:rPr>
              <a:t> — это растения </a:t>
            </a:r>
            <a:r>
              <a:rPr lang="en-US" sz="2400" dirty="0" smtClean="0">
                <a:solidFill>
                  <a:srgbClr val="000000"/>
                </a:solidFill>
              </a:rPr>
              <a:t>(</a:t>
            </a:r>
            <a:r>
              <a:rPr lang="ru-RU" sz="2400" i="1" dirty="0" smtClean="0">
                <a:solidFill>
                  <a:srgbClr val="000000"/>
                </a:solidFill>
              </a:rPr>
              <a:t>Р</a:t>
            </a:r>
            <a:r>
              <a:rPr lang="ru-RU" sz="2400" dirty="0">
                <a:solidFill>
                  <a:srgbClr val="000000"/>
                </a:solidFill>
              </a:rPr>
              <a:t>)</a:t>
            </a:r>
            <a:r>
              <a:rPr lang="ru-RU" sz="2400" i="1" dirty="0">
                <a:solidFill>
                  <a:srgbClr val="000000"/>
                </a:solidFill>
              </a:rPr>
              <a:t>.</a:t>
            </a:r>
            <a:endParaRPr lang="ru-RU" sz="2400" b="0" i="0" dirty="0">
              <a:solidFill>
                <a:srgbClr val="000000"/>
              </a:solidFill>
              <a:effectLst/>
            </a:endParaRPr>
          </a:p>
        </p:txBody>
      </p:sp>
      <p:sp>
        <p:nvSpPr>
          <p:cNvPr id="3" name="Прямоугольник 2"/>
          <p:cNvSpPr/>
          <p:nvPr/>
        </p:nvSpPr>
        <p:spPr>
          <a:xfrm>
            <a:off x="326571" y="1117942"/>
            <a:ext cx="8516983" cy="4524315"/>
          </a:xfrm>
          <a:prstGeom prst="rect">
            <a:avLst/>
          </a:prstGeom>
        </p:spPr>
        <p:txBody>
          <a:bodyPr wrap="square">
            <a:spAutoFit/>
          </a:bodyPr>
          <a:lstStyle/>
          <a:p>
            <a:r>
              <a:rPr lang="ru-RU" sz="2400" dirty="0">
                <a:solidFill>
                  <a:srgbClr val="000000"/>
                </a:solidFill>
              </a:rPr>
              <a:t>Обе посылки и вывод являются в данном силлогизме простыми суждениями (причем и посылки, и вывод — это суждения вида </a:t>
            </a:r>
            <a:r>
              <a:rPr lang="ru-RU" sz="2400" i="1" dirty="0">
                <a:solidFill>
                  <a:srgbClr val="000000"/>
                </a:solidFill>
              </a:rPr>
              <a:t>А</a:t>
            </a:r>
            <a:r>
              <a:rPr lang="ru-RU" sz="2400" dirty="0">
                <a:solidFill>
                  <a:srgbClr val="000000"/>
                </a:solidFill>
              </a:rPr>
              <a:t> (общеутвердительные)). Обратим </a:t>
            </a:r>
            <a:r>
              <a:rPr lang="ru-RU" sz="2400" dirty="0" smtClean="0">
                <a:solidFill>
                  <a:srgbClr val="000000"/>
                </a:solidFill>
              </a:rPr>
              <a:t>внимание</a:t>
            </a:r>
            <a:r>
              <a:rPr lang="en-US" sz="2400" dirty="0" smtClean="0">
                <a:solidFill>
                  <a:srgbClr val="000000"/>
                </a:solidFill>
              </a:rPr>
              <a:t> </a:t>
            </a:r>
            <a:r>
              <a:rPr lang="ru-RU" sz="2400" dirty="0" smtClean="0">
                <a:solidFill>
                  <a:srgbClr val="000000"/>
                </a:solidFill>
              </a:rPr>
              <a:t>на </a:t>
            </a:r>
            <a:r>
              <a:rPr lang="ru-RU" sz="2400" dirty="0">
                <a:solidFill>
                  <a:srgbClr val="000000"/>
                </a:solidFill>
              </a:rPr>
              <a:t>вывод, представленный суждением </a:t>
            </a:r>
            <a:r>
              <a:rPr lang="ru-RU" sz="2400" i="1" dirty="0">
                <a:solidFill>
                  <a:srgbClr val="000000"/>
                </a:solidFill>
              </a:rPr>
              <a:t>«Все розы — это растения</a:t>
            </a:r>
            <a:r>
              <a:rPr lang="ru-RU" sz="2400" dirty="0">
                <a:solidFill>
                  <a:srgbClr val="000000"/>
                </a:solidFill>
              </a:rPr>
              <a:t>». В этом выводе субъектом выступает термин </a:t>
            </a:r>
            <a:r>
              <a:rPr lang="ru-RU" sz="2400" i="1" dirty="0">
                <a:solidFill>
                  <a:srgbClr val="000000"/>
                </a:solidFill>
              </a:rPr>
              <a:t>«розы», </a:t>
            </a:r>
            <a:r>
              <a:rPr lang="ru-RU" sz="2400" dirty="0">
                <a:solidFill>
                  <a:srgbClr val="000000"/>
                </a:solidFill>
              </a:rPr>
              <a:t>а предикатом — термин </a:t>
            </a:r>
            <a:r>
              <a:rPr lang="ru-RU" sz="2400" i="1" dirty="0">
                <a:solidFill>
                  <a:srgbClr val="000000"/>
                </a:solidFill>
              </a:rPr>
              <a:t>«растения</a:t>
            </a:r>
            <a:r>
              <a:rPr lang="ru-RU" sz="2400" i="1" dirty="0" smtClean="0">
                <a:solidFill>
                  <a:srgbClr val="000000"/>
                </a:solidFill>
              </a:rPr>
              <a:t>».</a:t>
            </a:r>
            <a:r>
              <a:rPr lang="en-US" sz="2400" dirty="0" smtClean="0">
                <a:solidFill>
                  <a:srgbClr val="000000"/>
                </a:solidFill>
              </a:rPr>
              <a:t> </a:t>
            </a:r>
            <a:r>
              <a:rPr lang="ru-RU" sz="2400" dirty="0" smtClean="0">
                <a:solidFill>
                  <a:srgbClr val="000000"/>
                </a:solidFill>
              </a:rPr>
              <a:t>Субъект</a:t>
            </a:r>
            <a:r>
              <a:rPr lang="en-US" sz="2400" dirty="0" smtClean="0">
                <a:solidFill>
                  <a:srgbClr val="000000"/>
                </a:solidFill>
              </a:rPr>
              <a:t> </a:t>
            </a:r>
            <a:r>
              <a:rPr lang="ru-RU" sz="2400" dirty="0" smtClean="0">
                <a:solidFill>
                  <a:srgbClr val="000000"/>
                </a:solidFill>
              </a:rPr>
              <a:t>вывода </a:t>
            </a:r>
            <a:r>
              <a:rPr lang="ru-RU" sz="2400" dirty="0">
                <a:solidFill>
                  <a:srgbClr val="000000"/>
                </a:solidFill>
              </a:rPr>
              <a:t>присутствует во второй посылке силлогизма, а предикат вывода — в первой. Также в обеих посылках повторяется термин </a:t>
            </a:r>
            <a:r>
              <a:rPr lang="ru-RU" sz="2400" i="1" dirty="0">
                <a:solidFill>
                  <a:srgbClr val="000000"/>
                </a:solidFill>
              </a:rPr>
              <a:t>«цветы»,</a:t>
            </a:r>
            <a:r>
              <a:rPr lang="ru-RU" sz="2400" dirty="0">
                <a:solidFill>
                  <a:srgbClr val="000000"/>
                </a:solidFill>
              </a:rPr>
              <a:t> который, как </a:t>
            </a:r>
            <a:r>
              <a:rPr lang="ru-RU" sz="2400" dirty="0" smtClean="0">
                <a:solidFill>
                  <a:srgbClr val="000000"/>
                </a:solidFill>
              </a:rPr>
              <a:t>нетрудно</a:t>
            </a:r>
            <a:r>
              <a:rPr lang="en-US" sz="2400" dirty="0" smtClean="0">
                <a:solidFill>
                  <a:srgbClr val="000000"/>
                </a:solidFill>
              </a:rPr>
              <a:t> </a:t>
            </a:r>
            <a:r>
              <a:rPr lang="ru-RU" sz="2400" dirty="0" smtClean="0">
                <a:solidFill>
                  <a:srgbClr val="000000"/>
                </a:solidFill>
              </a:rPr>
              <a:t>увидеть</a:t>
            </a:r>
            <a:r>
              <a:rPr lang="ru-RU" sz="2400" dirty="0">
                <a:solidFill>
                  <a:srgbClr val="000000"/>
                </a:solidFill>
              </a:rPr>
              <a:t>, является связующим: именно благодаря ему несвязанные, разобщенные в посылках </a:t>
            </a:r>
            <a:r>
              <a:rPr lang="ru-RU" sz="2400" dirty="0" smtClean="0">
                <a:solidFill>
                  <a:srgbClr val="000000"/>
                </a:solidFill>
              </a:rPr>
              <a:t>термины</a:t>
            </a:r>
            <a:r>
              <a:rPr lang="en-US" sz="2400" dirty="0" smtClean="0">
                <a:solidFill>
                  <a:srgbClr val="000000"/>
                </a:solidFill>
              </a:rPr>
              <a:t> </a:t>
            </a:r>
            <a:r>
              <a:rPr lang="ru-RU" sz="2400" i="1" dirty="0" smtClean="0">
                <a:solidFill>
                  <a:srgbClr val="000000"/>
                </a:solidFill>
              </a:rPr>
              <a:t>«</a:t>
            </a:r>
            <a:r>
              <a:rPr lang="ru-RU" sz="2400" i="1" dirty="0">
                <a:solidFill>
                  <a:srgbClr val="000000"/>
                </a:solidFill>
              </a:rPr>
              <a:t>растения</a:t>
            </a:r>
            <a:r>
              <a:rPr lang="ru-RU" sz="2400" i="1" dirty="0" smtClean="0">
                <a:solidFill>
                  <a:srgbClr val="000000"/>
                </a:solidFill>
              </a:rPr>
              <a:t>»</a:t>
            </a:r>
            <a:r>
              <a:rPr lang="en-US" sz="2400" dirty="0" smtClean="0">
                <a:solidFill>
                  <a:srgbClr val="000000"/>
                </a:solidFill>
              </a:rPr>
              <a:t> </a:t>
            </a:r>
            <a:r>
              <a:rPr lang="ru-RU" sz="2400" dirty="0" smtClean="0">
                <a:solidFill>
                  <a:srgbClr val="000000"/>
                </a:solidFill>
              </a:rPr>
              <a:t>и</a:t>
            </a:r>
            <a:r>
              <a:rPr lang="en-US" sz="2400" dirty="0" smtClean="0">
                <a:solidFill>
                  <a:srgbClr val="000000"/>
                </a:solidFill>
              </a:rPr>
              <a:t> </a:t>
            </a:r>
            <a:r>
              <a:rPr lang="ru-RU" sz="2400" i="1" dirty="0" smtClean="0">
                <a:solidFill>
                  <a:srgbClr val="000000"/>
                </a:solidFill>
              </a:rPr>
              <a:t>«</a:t>
            </a:r>
            <a:r>
              <a:rPr lang="ru-RU" sz="2400" i="1" dirty="0">
                <a:solidFill>
                  <a:srgbClr val="000000"/>
                </a:solidFill>
              </a:rPr>
              <a:t>розы</a:t>
            </a:r>
            <a:r>
              <a:rPr lang="ru-RU" sz="2400" i="1" dirty="0" smtClean="0">
                <a:solidFill>
                  <a:srgbClr val="000000"/>
                </a:solidFill>
              </a:rPr>
              <a:t>»</a:t>
            </a:r>
            <a:r>
              <a:rPr lang="en-US" sz="2400" dirty="0" smtClean="0">
                <a:solidFill>
                  <a:srgbClr val="000000"/>
                </a:solidFill>
              </a:rPr>
              <a:t> </a:t>
            </a:r>
            <a:r>
              <a:rPr lang="ru-RU" sz="2400" dirty="0" smtClean="0">
                <a:solidFill>
                  <a:srgbClr val="000000"/>
                </a:solidFill>
              </a:rPr>
              <a:t>можно</a:t>
            </a:r>
            <a:r>
              <a:rPr lang="en-US" sz="2400" dirty="0" smtClean="0">
                <a:solidFill>
                  <a:srgbClr val="000000"/>
                </a:solidFill>
              </a:rPr>
              <a:t> </a:t>
            </a:r>
            <a:r>
              <a:rPr lang="ru-RU" sz="2400" dirty="0" smtClean="0">
                <a:solidFill>
                  <a:srgbClr val="000000"/>
                </a:solidFill>
              </a:rPr>
              <a:t>связать </a:t>
            </a:r>
            <a:r>
              <a:rPr lang="ru-RU" sz="2400" dirty="0">
                <a:solidFill>
                  <a:srgbClr val="000000"/>
                </a:solidFill>
              </a:rPr>
              <a:t>в выводе.</a:t>
            </a:r>
            <a:endParaRPr lang="ru-RU" sz="2400" dirty="0"/>
          </a:p>
        </p:txBody>
      </p:sp>
      <p:sp>
        <p:nvSpPr>
          <p:cNvPr id="4" name="Прямоугольник 3"/>
          <p:cNvSpPr/>
          <p:nvPr/>
        </p:nvSpPr>
        <p:spPr>
          <a:xfrm>
            <a:off x="279894" y="5538039"/>
            <a:ext cx="8562069" cy="1200329"/>
          </a:xfrm>
          <a:prstGeom prst="rect">
            <a:avLst/>
          </a:prstGeom>
        </p:spPr>
        <p:txBody>
          <a:bodyPr wrap="square">
            <a:spAutoFit/>
          </a:bodyPr>
          <a:lstStyle/>
          <a:p>
            <a:r>
              <a:rPr lang="ru-RU" sz="2400" dirty="0">
                <a:solidFill>
                  <a:srgbClr val="000000"/>
                </a:solidFill>
              </a:rPr>
              <a:t>Таким образом, структура силлогизма включает в себя две посылки и один вывод, которые состоят из трех различным образом расположенных терминов.</a:t>
            </a:r>
            <a:endParaRPr lang="ru-RU" sz="2400" dirty="0"/>
          </a:p>
        </p:txBody>
      </p:sp>
    </p:spTree>
    <p:extLst>
      <p:ext uri="{BB962C8B-B14F-4D97-AF65-F5344CB8AC3E}">
        <p14:creationId xmlns:p14="http://schemas.microsoft.com/office/powerpoint/2010/main" val="389767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5720" y="743074"/>
            <a:ext cx="9048206" cy="1200329"/>
          </a:xfrm>
          <a:prstGeom prst="rect">
            <a:avLst/>
          </a:prstGeom>
        </p:spPr>
        <p:txBody>
          <a:bodyPr wrap="square">
            <a:spAutoFit/>
          </a:bodyPr>
          <a:lstStyle/>
          <a:p>
            <a:pPr algn="just"/>
            <a:r>
              <a:rPr lang="ru-RU" sz="2400" dirty="0" smtClean="0">
                <a:solidFill>
                  <a:srgbClr val="000000"/>
                </a:solidFill>
              </a:rPr>
              <a:t>Фигура силлогизма определяется положением его терминов </a:t>
            </a:r>
            <a:r>
              <a:rPr lang="ru-RU" sz="2400" i="1" dirty="0" smtClean="0">
                <a:solidFill>
                  <a:srgbClr val="000000"/>
                </a:solidFill>
              </a:rPr>
              <a:t>S</a:t>
            </a:r>
            <a:r>
              <a:rPr lang="ru-RU" sz="2400" dirty="0" smtClean="0">
                <a:solidFill>
                  <a:srgbClr val="000000"/>
                </a:solidFill>
              </a:rPr>
              <a:t>, </a:t>
            </a:r>
            <a:r>
              <a:rPr lang="ru-RU" sz="2400" i="1" dirty="0" smtClean="0">
                <a:solidFill>
                  <a:srgbClr val="000000"/>
                </a:solidFill>
              </a:rPr>
              <a:t>М </a:t>
            </a:r>
            <a:r>
              <a:rPr lang="ru-RU" sz="2400" dirty="0" smtClean="0">
                <a:solidFill>
                  <a:srgbClr val="000000"/>
                </a:solidFill>
              </a:rPr>
              <a:t>и </a:t>
            </a:r>
            <a:r>
              <a:rPr lang="ru-RU" sz="2400" i="1" dirty="0" smtClean="0">
                <a:solidFill>
                  <a:srgbClr val="000000"/>
                </a:solidFill>
              </a:rPr>
              <a:t>Р.</a:t>
            </a:r>
            <a:r>
              <a:rPr lang="ru-RU" sz="2400" dirty="0" smtClean="0">
                <a:solidFill>
                  <a:srgbClr val="000000"/>
                </a:solidFill>
              </a:rPr>
              <a:t> Имеются четыре возможные фигуры, которые приведены в табл. </a:t>
            </a:r>
            <a:endParaRPr lang="ru-RU" sz="2400" b="0" i="0" dirty="0">
              <a:solidFill>
                <a:srgbClr val="000000"/>
              </a:solidFill>
              <a:effectLst/>
            </a:endParaRPr>
          </a:p>
        </p:txBody>
      </p:sp>
      <p:sp>
        <p:nvSpPr>
          <p:cNvPr id="3" name="Прямоугольник 2"/>
          <p:cNvSpPr/>
          <p:nvPr/>
        </p:nvSpPr>
        <p:spPr>
          <a:xfrm>
            <a:off x="91440" y="0"/>
            <a:ext cx="8956766" cy="830997"/>
          </a:xfrm>
          <a:prstGeom prst="rect">
            <a:avLst/>
          </a:prstGeom>
        </p:spPr>
        <p:txBody>
          <a:bodyPr wrap="square">
            <a:spAutoFit/>
          </a:bodyPr>
          <a:lstStyle/>
          <a:p>
            <a:r>
              <a:rPr lang="ru-RU" sz="2400" dirty="0">
                <a:solidFill>
                  <a:srgbClr val="000000"/>
                </a:solidFill>
              </a:rPr>
              <a:t>Фигуры позволяют классифицировать силлогизмы и оценивать их </a:t>
            </a:r>
            <a:r>
              <a:rPr lang="ru-RU" sz="2400" dirty="0" smtClean="0">
                <a:solidFill>
                  <a:srgbClr val="000000"/>
                </a:solidFill>
              </a:rPr>
              <a:t>достоверность</a:t>
            </a:r>
            <a:r>
              <a:rPr lang="en-US" sz="2400" dirty="0" smtClean="0">
                <a:solidFill>
                  <a:srgbClr val="000000"/>
                </a:solidFill>
              </a:rPr>
              <a:t>.</a:t>
            </a:r>
            <a:endParaRPr lang="ru-RU" sz="2400" dirty="0"/>
          </a:p>
        </p:txBody>
      </p:sp>
      <p:pic>
        <p:nvPicPr>
          <p:cNvPr id="4" name="Рисунок 3"/>
          <p:cNvPicPr>
            <a:picLocks noChangeAspect="1"/>
          </p:cNvPicPr>
          <p:nvPr/>
        </p:nvPicPr>
        <p:blipFill rotWithShape="1">
          <a:blip r:embed="rId2"/>
          <a:srcRect l="11029" t="59892" r="42941" b="14588"/>
          <a:stretch/>
        </p:blipFill>
        <p:spPr>
          <a:xfrm>
            <a:off x="91440" y="1943404"/>
            <a:ext cx="9041301" cy="4780126"/>
          </a:xfrm>
          <a:prstGeom prst="rect">
            <a:avLst/>
          </a:prstGeom>
        </p:spPr>
      </p:pic>
    </p:spTree>
    <p:extLst>
      <p:ext uri="{BB962C8B-B14F-4D97-AF65-F5344CB8AC3E}">
        <p14:creationId xmlns:p14="http://schemas.microsoft.com/office/powerpoint/2010/main" val="102960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2697" y="131268"/>
            <a:ext cx="8628934" cy="830997"/>
          </a:xfrm>
          <a:prstGeom prst="rect">
            <a:avLst/>
          </a:prstGeom>
        </p:spPr>
        <p:txBody>
          <a:bodyPr wrap="square">
            <a:spAutoFit/>
          </a:bodyPr>
          <a:lstStyle/>
          <a:p>
            <a:r>
              <a:rPr lang="ru-RU" sz="2400" dirty="0">
                <a:solidFill>
                  <a:srgbClr val="000000"/>
                </a:solidFill>
              </a:rPr>
              <a:t>Рассмотрим возможные варианты взаимного расположения терминов в силлогизме.</a:t>
            </a:r>
            <a:endParaRPr lang="ru-RU" sz="2400" dirty="0"/>
          </a:p>
        </p:txBody>
      </p:sp>
      <p:sp>
        <p:nvSpPr>
          <p:cNvPr id="3" name="Прямоугольник 2"/>
          <p:cNvSpPr/>
          <p:nvPr/>
        </p:nvSpPr>
        <p:spPr>
          <a:xfrm>
            <a:off x="352698" y="1021059"/>
            <a:ext cx="8464732" cy="2677656"/>
          </a:xfrm>
          <a:prstGeom prst="rect">
            <a:avLst/>
          </a:prstGeom>
        </p:spPr>
        <p:txBody>
          <a:bodyPr wrap="square">
            <a:spAutoFit/>
          </a:bodyPr>
          <a:lstStyle/>
          <a:p>
            <a:pPr algn="just"/>
            <a:r>
              <a:rPr lang="ru-RU" sz="2400" b="1" dirty="0">
                <a:solidFill>
                  <a:srgbClr val="000000"/>
                </a:solidFill>
              </a:rPr>
              <a:t>Первая фигура силлогизма </a:t>
            </a:r>
            <a:r>
              <a:rPr lang="ru-RU" sz="2400" dirty="0">
                <a:solidFill>
                  <a:srgbClr val="000000"/>
                </a:solidFill>
              </a:rPr>
              <a:t>— это такое расположение его терминов, при котором первая посылка начинается со среднего термина, а вторая заканчивается средним термином. Например:</a:t>
            </a:r>
          </a:p>
          <a:p>
            <a:pPr algn="just"/>
            <a:r>
              <a:rPr lang="ru-RU" sz="2400" i="1" dirty="0">
                <a:solidFill>
                  <a:srgbClr val="000000"/>
                </a:solidFill>
              </a:rPr>
              <a:t>Все газы </a:t>
            </a:r>
            <a:r>
              <a:rPr lang="ru-RU" sz="2400" dirty="0">
                <a:solidFill>
                  <a:srgbClr val="000000"/>
                </a:solidFill>
              </a:rPr>
              <a:t>(</a:t>
            </a:r>
            <a:r>
              <a:rPr lang="ru-RU" sz="2400" i="1" dirty="0">
                <a:solidFill>
                  <a:srgbClr val="000000"/>
                </a:solidFill>
              </a:rPr>
              <a:t>М</a:t>
            </a:r>
            <a:r>
              <a:rPr lang="ru-RU" sz="2400" dirty="0">
                <a:solidFill>
                  <a:srgbClr val="000000"/>
                </a:solidFill>
              </a:rPr>
              <a:t>)</a:t>
            </a:r>
            <a:r>
              <a:rPr lang="ru-RU" sz="2400" i="1" dirty="0">
                <a:solidFill>
                  <a:srgbClr val="000000"/>
                </a:solidFill>
              </a:rPr>
              <a:t> — это химические элементы </a:t>
            </a:r>
            <a:r>
              <a:rPr lang="ru-RU" sz="2400" dirty="0">
                <a:solidFill>
                  <a:srgbClr val="000000"/>
                </a:solidFill>
              </a:rPr>
              <a:t>(</a:t>
            </a:r>
            <a:r>
              <a:rPr lang="ru-RU" sz="2400" i="1" dirty="0">
                <a:solidFill>
                  <a:srgbClr val="000000"/>
                </a:solidFill>
              </a:rPr>
              <a:t>Р</a:t>
            </a:r>
            <a:r>
              <a:rPr lang="ru-RU" sz="2400" dirty="0">
                <a:solidFill>
                  <a:srgbClr val="000000"/>
                </a:solidFill>
              </a:rPr>
              <a:t>)</a:t>
            </a:r>
            <a:r>
              <a:rPr lang="ru-RU" sz="2400" i="1" dirty="0">
                <a:solidFill>
                  <a:srgbClr val="000000"/>
                </a:solidFill>
              </a:rPr>
              <a:t>.</a:t>
            </a:r>
            <a:endParaRPr lang="ru-RU" sz="2400" dirty="0">
              <a:solidFill>
                <a:srgbClr val="000000"/>
              </a:solidFill>
            </a:endParaRPr>
          </a:p>
          <a:p>
            <a:pPr algn="just"/>
            <a:r>
              <a:rPr lang="ru-RU" sz="2400" i="1" u="sng" dirty="0">
                <a:solidFill>
                  <a:srgbClr val="000000"/>
                </a:solidFill>
              </a:rPr>
              <a:t>Гелий </a:t>
            </a:r>
            <a:r>
              <a:rPr lang="ru-RU" sz="2400" u="sng" dirty="0">
                <a:solidFill>
                  <a:srgbClr val="000000"/>
                </a:solidFill>
              </a:rPr>
              <a:t>(</a:t>
            </a:r>
            <a:r>
              <a:rPr lang="ru-RU" sz="2400" i="1" u="sng" dirty="0">
                <a:solidFill>
                  <a:srgbClr val="000000"/>
                </a:solidFill>
              </a:rPr>
              <a:t>S</a:t>
            </a:r>
            <a:r>
              <a:rPr lang="ru-RU" sz="2400" u="sng" dirty="0">
                <a:solidFill>
                  <a:srgbClr val="000000"/>
                </a:solidFill>
              </a:rPr>
              <a:t>)</a:t>
            </a:r>
            <a:r>
              <a:rPr lang="ru-RU" sz="2400" i="1" u="sng" dirty="0">
                <a:solidFill>
                  <a:srgbClr val="000000"/>
                </a:solidFill>
              </a:rPr>
              <a:t> — это газ </a:t>
            </a:r>
            <a:r>
              <a:rPr lang="ru-RU" sz="2400" u="sng" dirty="0">
                <a:solidFill>
                  <a:srgbClr val="000000"/>
                </a:solidFill>
              </a:rPr>
              <a:t>(</a:t>
            </a:r>
            <a:r>
              <a:rPr lang="ru-RU" sz="2400" i="1" u="sng" dirty="0">
                <a:solidFill>
                  <a:srgbClr val="000000"/>
                </a:solidFill>
              </a:rPr>
              <a:t>М</a:t>
            </a:r>
            <a:r>
              <a:rPr lang="ru-RU" sz="2400" u="sng" dirty="0">
                <a:solidFill>
                  <a:srgbClr val="000000"/>
                </a:solidFill>
              </a:rPr>
              <a:t>)</a:t>
            </a:r>
            <a:r>
              <a:rPr lang="ru-RU" sz="2400" i="1" u="sng" dirty="0">
                <a:solidFill>
                  <a:srgbClr val="000000"/>
                </a:solidFill>
              </a:rPr>
              <a:t>.</a:t>
            </a:r>
            <a:endParaRPr lang="ru-RU" sz="2400" u="sng" dirty="0">
              <a:solidFill>
                <a:srgbClr val="000000"/>
              </a:solidFill>
            </a:endParaRPr>
          </a:p>
          <a:p>
            <a:pPr algn="just"/>
            <a:r>
              <a:rPr lang="ru-RU" sz="2400" i="1" dirty="0">
                <a:solidFill>
                  <a:srgbClr val="000000"/>
                </a:solidFill>
              </a:rPr>
              <a:t>Гелий</a:t>
            </a:r>
            <a:r>
              <a:rPr lang="ru-RU" sz="2400" dirty="0">
                <a:solidFill>
                  <a:srgbClr val="000000"/>
                </a:solidFill>
              </a:rPr>
              <a:t> (</a:t>
            </a:r>
            <a:r>
              <a:rPr lang="ru-RU" sz="2400" i="1" dirty="0">
                <a:solidFill>
                  <a:srgbClr val="000000"/>
                </a:solidFill>
              </a:rPr>
              <a:t>S</a:t>
            </a:r>
            <a:r>
              <a:rPr lang="ru-RU" sz="2400" dirty="0">
                <a:solidFill>
                  <a:srgbClr val="000000"/>
                </a:solidFill>
              </a:rPr>
              <a:t>)</a:t>
            </a:r>
            <a:r>
              <a:rPr lang="ru-RU" sz="2400" i="1" dirty="0">
                <a:solidFill>
                  <a:srgbClr val="000000"/>
                </a:solidFill>
              </a:rPr>
              <a:t> — это химический элемент </a:t>
            </a:r>
            <a:r>
              <a:rPr lang="ru-RU" sz="2400" dirty="0">
                <a:solidFill>
                  <a:srgbClr val="000000"/>
                </a:solidFill>
              </a:rPr>
              <a:t>(</a:t>
            </a:r>
            <a:r>
              <a:rPr lang="ru-RU" sz="2400" i="1" dirty="0">
                <a:solidFill>
                  <a:srgbClr val="000000"/>
                </a:solidFill>
              </a:rPr>
              <a:t>Р</a:t>
            </a:r>
            <a:r>
              <a:rPr lang="ru-RU" sz="2400" dirty="0">
                <a:solidFill>
                  <a:srgbClr val="000000"/>
                </a:solidFill>
              </a:rPr>
              <a:t>)</a:t>
            </a:r>
            <a:r>
              <a:rPr lang="ru-RU" sz="2400" i="1" dirty="0">
                <a:solidFill>
                  <a:srgbClr val="000000"/>
                </a:solidFill>
              </a:rPr>
              <a:t>.</a:t>
            </a:r>
            <a:endParaRPr lang="ru-RU" sz="2400" b="0" i="0" dirty="0">
              <a:solidFill>
                <a:srgbClr val="000000"/>
              </a:solidFill>
              <a:effectLst/>
            </a:endParaRPr>
          </a:p>
        </p:txBody>
      </p:sp>
      <p:sp>
        <p:nvSpPr>
          <p:cNvPr id="4" name="Прямоугольник 3"/>
          <p:cNvSpPr/>
          <p:nvPr/>
        </p:nvSpPr>
        <p:spPr>
          <a:xfrm>
            <a:off x="352697" y="3911493"/>
            <a:ext cx="8628934" cy="1569660"/>
          </a:xfrm>
          <a:prstGeom prst="rect">
            <a:avLst/>
          </a:prstGeom>
        </p:spPr>
        <p:txBody>
          <a:bodyPr wrap="square">
            <a:spAutoFit/>
          </a:bodyPr>
          <a:lstStyle/>
          <a:p>
            <a:r>
              <a:rPr lang="ru-RU" sz="2400" dirty="0">
                <a:solidFill>
                  <a:srgbClr val="000000"/>
                </a:solidFill>
              </a:rPr>
              <a:t>Учитывая, что в первой посылке средний термин связан с предикатом, во второй субъект связан со средним термином</a:t>
            </a:r>
            <a:r>
              <a:rPr lang="ru-RU" sz="2400" dirty="0" smtClean="0">
                <a:solidFill>
                  <a:srgbClr val="000000"/>
                </a:solidFill>
              </a:rPr>
              <a:t>,</a:t>
            </a:r>
            <a:r>
              <a:rPr lang="en-US" sz="2400" dirty="0" smtClean="0">
                <a:solidFill>
                  <a:srgbClr val="000000"/>
                </a:solidFill>
              </a:rPr>
              <a:t> </a:t>
            </a:r>
            <a:r>
              <a:rPr lang="ru-RU" sz="2400" dirty="0" smtClean="0">
                <a:solidFill>
                  <a:srgbClr val="000000"/>
                </a:solidFill>
              </a:rPr>
              <a:t>а </a:t>
            </a:r>
            <a:r>
              <a:rPr lang="ru-RU" sz="2400" dirty="0">
                <a:solidFill>
                  <a:srgbClr val="000000"/>
                </a:solidFill>
              </a:rPr>
              <a:t>в выводе субъект связан с предикатом, </a:t>
            </a:r>
            <a:r>
              <a:rPr lang="ru-RU" sz="2400" dirty="0" smtClean="0">
                <a:solidFill>
                  <a:srgbClr val="000000"/>
                </a:solidFill>
              </a:rPr>
              <a:t>составим</a:t>
            </a:r>
            <a:r>
              <a:rPr lang="en-US" sz="2400" dirty="0" smtClean="0">
                <a:solidFill>
                  <a:srgbClr val="000000"/>
                </a:solidFill>
              </a:rPr>
              <a:t> </a:t>
            </a:r>
            <a:r>
              <a:rPr lang="ru-RU" sz="2400" dirty="0" smtClean="0">
                <a:solidFill>
                  <a:srgbClr val="000000"/>
                </a:solidFill>
              </a:rPr>
              <a:t>схему </a:t>
            </a:r>
            <a:r>
              <a:rPr lang="ru-RU" sz="2400" dirty="0">
                <a:solidFill>
                  <a:srgbClr val="000000"/>
                </a:solidFill>
              </a:rPr>
              <a:t>расположения и связи терминов в приведенном </a:t>
            </a:r>
            <a:r>
              <a:rPr lang="ru-RU" sz="2400" dirty="0" smtClean="0">
                <a:solidFill>
                  <a:srgbClr val="000000"/>
                </a:solidFill>
              </a:rPr>
              <a:t>примере</a:t>
            </a:r>
            <a:r>
              <a:rPr lang="en-US" sz="2400" dirty="0" smtClean="0">
                <a:solidFill>
                  <a:srgbClr val="000000"/>
                </a:solidFill>
              </a:rPr>
              <a:t> (</a:t>
            </a:r>
            <a:r>
              <a:rPr lang="en-US" sz="2400" i="1" dirty="0" smtClean="0">
                <a:solidFill>
                  <a:srgbClr val="000000"/>
                </a:solidFill>
              </a:rPr>
              <a:t>a</a:t>
            </a:r>
            <a:r>
              <a:rPr lang="en-US" sz="2400" dirty="0" smtClean="0">
                <a:solidFill>
                  <a:srgbClr val="000000"/>
                </a:solidFill>
              </a:rPr>
              <a:t>).</a:t>
            </a:r>
            <a:endParaRPr lang="ru-RU" sz="2400" dirty="0"/>
          </a:p>
        </p:txBody>
      </p:sp>
      <p:sp>
        <p:nvSpPr>
          <p:cNvPr id="5" name="Прямоугольник 4"/>
          <p:cNvSpPr/>
          <p:nvPr/>
        </p:nvSpPr>
        <p:spPr>
          <a:xfrm>
            <a:off x="352697" y="5693931"/>
            <a:ext cx="8020594" cy="830997"/>
          </a:xfrm>
          <a:prstGeom prst="rect">
            <a:avLst/>
          </a:prstGeom>
        </p:spPr>
        <p:txBody>
          <a:bodyPr wrap="square">
            <a:spAutoFit/>
          </a:bodyPr>
          <a:lstStyle/>
          <a:p>
            <a:r>
              <a:rPr lang="ru-RU" sz="2400" dirty="0">
                <a:solidFill>
                  <a:srgbClr val="000000"/>
                </a:solidFill>
              </a:rPr>
              <a:t>Кроме того, отношения между тремя терминами можно изобразить с помощью кругов </a:t>
            </a:r>
            <a:r>
              <a:rPr lang="ru-RU" sz="2400" dirty="0" smtClean="0">
                <a:solidFill>
                  <a:srgbClr val="000000"/>
                </a:solidFill>
              </a:rPr>
              <a:t>Эйлера</a:t>
            </a:r>
            <a:r>
              <a:rPr lang="en-US" sz="2400" dirty="0" smtClean="0">
                <a:solidFill>
                  <a:srgbClr val="000000"/>
                </a:solidFill>
              </a:rPr>
              <a:t> (</a:t>
            </a:r>
            <a:r>
              <a:rPr lang="ru-RU" sz="2400" i="1" dirty="0" smtClean="0">
                <a:solidFill>
                  <a:srgbClr val="000000"/>
                </a:solidFill>
              </a:rPr>
              <a:t>б</a:t>
            </a:r>
            <a:r>
              <a:rPr lang="ru-RU" sz="2400" dirty="0" smtClean="0">
                <a:solidFill>
                  <a:srgbClr val="000000"/>
                </a:solidFill>
              </a:rPr>
              <a:t>)</a:t>
            </a:r>
            <a:r>
              <a:rPr lang="en-US" sz="2400" dirty="0">
                <a:solidFill>
                  <a:srgbClr val="000000"/>
                </a:solidFill>
              </a:rPr>
              <a:t>.</a:t>
            </a:r>
            <a:endParaRPr lang="ru-RU" sz="2400" dirty="0"/>
          </a:p>
        </p:txBody>
      </p:sp>
    </p:spTree>
    <p:extLst>
      <p:ext uri="{BB962C8B-B14F-4D97-AF65-F5344CB8AC3E}">
        <p14:creationId xmlns:p14="http://schemas.microsoft.com/office/powerpoint/2010/main" val="201198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Схема связей и отношений терминов в первой фигур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34" y="0"/>
            <a:ext cx="8617931" cy="2764712"/>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63034" y="2764712"/>
            <a:ext cx="8617931" cy="2677656"/>
          </a:xfrm>
          <a:prstGeom prst="rect">
            <a:avLst/>
          </a:prstGeom>
        </p:spPr>
        <p:txBody>
          <a:bodyPr wrap="square">
            <a:spAutoFit/>
          </a:bodyPr>
          <a:lstStyle/>
          <a:p>
            <a:r>
              <a:rPr lang="ru-RU" sz="2400" dirty="0">
                <a:solidFill>
                  <a:srgbClr val="000000"/>
                </a:solidFill>
              </a:rPr>
              <a:t>Прямые линии на схеме </a:t>
            </a:r>
            <a:r>
              <a:rPr lang="ru-RU" sz="2400" dirty="0" smtClean="0">
                <a:solidFill>
                  <a:srgbClr val="000000"/>
                </a:solidFill>
              </a:rPr>
              <a:t>показывают </a:t>
            </a:r>
            <a:r>
              <a:rPr lang="ru-RU" sz="2400" dirty="0">
                <a:solidFill>
                  <a:srgbClr val="000000"/>
                </a:solidFill>
              </a:rPr>
              <a:t>связь терминов в посылках и в выводе. Поскольку роль среднего термина заключается в том, чтобы связывать больший и меньший термины силлогизма, на схеме средний термин в первой посылке соединяется линией со средним термином во второй посылке. Схема показывает, каким именно образом средний термин связывает между собой другие термины силлогизма в его первой фигуре. </a:t>
            </a:r>
            <a:endParaRPr lang="ru-RU" sz="2400" dirty="0"/>
          </a:p>
        </p:txBody>
      </p:sp>
      <p:sp>
        <p:nvSpPr>
          <p:cNvPr id="3" name="Прямоугольник 2"/>
          <p:cNvSpPr/>
          <p:nvPr/>
        </p:nvSpPr>
        <p:spPr>
          <a:xfrm>
            <a:off x="263034" y="5529424"/>
            <a:ext cx="8513228" cy="1200329"/>
          </a:xfrm>
          <a:prstGeom prst="rect">
            <a:avLst/>
          </a:prstGeom>
        </p:spPr>
        <p:txBody>
          <a:bodyPr wrap="square">
            <a:spAutoFit/>
          </a:bodyPr>
          <a:lstStyle/>
          <a:p>
            <a:r>
              <a:rPr lang="ru-RU" sz="2400" b="1" dirty="0">
                <a:solidFill>
                  <a:srgbClr val="000000"/>
                </a:solidFill>
              </a:rPr>
              <a:t>Вторая фигура силлогизма </a:t>
            </a:r>
            <a:r>
              <a:rPr lang="ru-RU" sz="2400" dirty="0">
                <a:solidFill>
                  <a:srgbClr val="000000"/>
                </a:solidFill>
              </a:rPr>
              <a:t>— это такое расположение его терминов, при котором и первая, и вторая посылки заканчиваются средним термином.</a:t>
            </a:r>
            <a:endParaRPr lang="ru-RU" sz="2400" dirty="0"/>
          </a:p>
        </p:txBody>
      </p:sp>
    </p:spTree>
    <p:extLst>
      <p:ext uri="{BB962C8B-B14F-4D97-AF65-F5344CB8AC3E}">
        <p14:creationId xmlns:p14="http://schemas.microsoft.com/office/powerpoint/2010/main" val="36995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74319" y="59999"/>
            <a:ext cx="8621851" cy="1569660"/>
          </a:xfrm>
          <a:prstGeom prst="rect">
            <a:avLst/>
          </a:prstGeom>
        </p:spPr>
        <p:txBody>
          <a:bodyPr wrap="square">
            <a:spAutoFit/>
          </a:bodyPr>
          <a:lstStyle/>
          <a:p>
            <a:pPr algn="just"/>
            <a:r>
              <a:rPr lang="ru-RU" sz="2400" dirty="0" smtClean="0">
                <a:solidFill>
                  <a:srgbClr val="000000"/>
                </a:solidFill>
              </a:rPr>
              <a:t>Например:</a:t>
            </a:r>
          </a:p>
          <a:p>
            <a:pPr algn="just"/>
            <a:r>
              <a:rPr lang="ru-RU" sz="2400" i="1" dirty="0" smtClean="0">
                <a:solidFill>
                  <a:srgbClr val="000000"/>
                </a:solidFill>
              </a:rPr>
              <a:t>Все рыбы </a:t>
            </a:r>
            <a:r>
              <a:rPr lang="ru-RU" sz="2400" dirty="0" smtClean="0">
                <a:solidFill>
                  <a:srgbClr val="000000"/>
                </a:solidFill>
              </a:rPr>
              <a:t>(</a:t>
            </a:r>
            <a:r>
              <a:rPr lang="ru-RU" sz="2400" i="1" dirty="0" smtClean="0">
                <a:solidFill>
                  <a:srgbClr val="000000"/>
                </a:solidFill>
              </a:rPr>
              <a:t>Р</a:t>
            </a:r>
            <a:r>
              <a:rPr lang="ru-RU" sz="2400" dirty="0" smtClean="0">
                <a:solidFill>
                  <a:srgbClr val="000000"/>
                </a:solidFill>
              </a:rPr>
              <a:t>)</a:t>
            </a:r>
            <a:r>
              <a:rPr lang="ru-RU" sz="2400" i="1" dirty="0" smtClean="0">
                <a:solidFill>
                  <a:srgbClr val="000000"/>
                </a:solidFill>
              </a:rPr>
              <a:t> дышат жабрами</a:t>
            </a:r>
            <a:r>
              <a:rPr lang="ru-RU" sz="2400" dirty="0" smtClean="0">
                <a:solidFill>
                  <a:srgbClr val="000000"/>
                </a:solidFill>
              </a:rPr>
              <a:t> (</a:t>
            </a:r>
            <a:r>
              <a:rPr lang="ru-RU" sz="2400" i="1" dirty="0" smtClean="0">
                <a:solidFill>
                  <a:srgbClr val="000000"/>
                </a:solidFill>
              </a:rPr>
              <a:t>М).</a:t>
            </a:r>
            <a:endParaRPr lang="ru-RU" sz="2400" dirty="0" smtClean="0">
              <a:solidFill>
                <a:srgbClr val="000000"/>
              </a:solidFill>
            </a:endParaRPr>
          </a:p>
          <a:p>
            <a:pPr algn="just"/>
            <a:r>
              <a:rPr lang="ru-RU" sz="2400" i="1" u="sng" dirty="0" smtClean="0">
                <a:solidFill>
                  <a:srgbClr val="000000"/>
                </a:solidFill>
              </a:rPr>
              <a:t>Все киты</a:t>
            </a:r>
            <a:r>
              <a:rPr lang="ru-RU" sz="2400" u="sng" dirty="0" smtClean="0">
                <a:solidFill>
                  <a:srgbClr val="000000"/>
                </a:solidFill>
              </a:rPr>
              <a:t> (</a:t>
            </a:r>
            <a:r>
              <a:rPr lang="ru-RU" sz="2400" i="1" u="sng" dirty="0" smtClean="0">
                <a:solidFill>
                  <a:srgbClr val="000000"/>
                </a:solidFill>
              </a:rPr>
              <a:t>S</a:t>
            </a:r>
            <a:r>
              <a:rPr lang="ru-RU" sz="2400" u="sng" dirty="0" smtClean="0">
                <a:solidFill>
                  <a:srgbClr val="000000"/>
                </a:solidFill>
              </a:rPr>
              <a:t>)</a:t>
            </a:r>
            <a:r>
              <a:rPr lang="ru-RU" sz="2400" i="1" u="sng" dirty="0" smtClean="0">
                <a:solidFill>
                  <a:srgbClr val="000000"/>
                </a:solidFill>
              </a:rPr>
              <a:t> не дышат жабрами </a:t>
            </a:r>
            <a:r>
              <a:rPr lang="ru-RU" sz="2400" u="sng" dirty="0" smtClean="0">
                <a:solidFill>
                  <a:srgbClr val="000000"/>
                </a:solidFill>
              </a:rPr>
              <a:t>(</a:t>
            </a:r>
            <a:r>
              <a:rPr lang="ru-RU" sz="2400" i="1" u="sng" dirty="0" smtClean="0">
                <a:solidFill>
                  <a:srgbClr val="000000"/>
                </a:solidFill>
              </a:rPr>
              <a:t>М</a:t>
            </a:r>
            <a:r>
              <a:rPr lang="ru-RU" sz="2400" u="sng" dirty="0" smtClean="0">
                <a:solidFill>
                  <a:srgbClr val="000000"/>
                </a:solidFill>
              </a:rPr>
              <a:t>)</a:t>
            </a:r>
            <a:r>
              <a:rPr lang="ru-RU" sz="2400" i="1" u="sng" dirty="0" smtClean="0">
                <a:solidFill>
                  <a:srgbClr val="000000"/>
                </a:solidFill>
              </a:rPr>
              <a:t>.</a:t>
            </a:r>
            <a:endParaRPr lang="ru-RU" sz="2400" u="sng" dirty="0" smtClean="0">
              <a:solidFill>
                <a:srgbClr val="000000"/>
              </a:solidFill>
            </a:endParaRPr>
          </a:p>
          <a:p>
            <a:pPr algn="just"/>
            <a:r>
              <a:rPr lang="ru-RU" sz="2400" i="1" dirty="0" smtClean="0">
                <a:solidFill>
                  <a:srgbClr val="000000"/>
                </a:solidFill>
              </a:rPr>
              <a:t>Все киты</a:t>
            </a:r>
            <a:r>
              <a:rPr lang="ru-RU" sz="2400" dirty="0" smtClean="0">
                <a:solidFill>
                  <a:srgbClr val="000000"/>
                </a:solidFill>
              </a:rPr>
              <a:t> (</a:t>
            </a:r>
            <a:r>
              <a:rPr lang="ru-RU" sz="2400" i="1" dirty="0" smtClean="0">
                <a:solidFill>
                  <a:srgbClr val="000000"/>
                </a:solidFill>
              </a:rPr>
              <a:t>S</a:t>
            </a:r>
            <a:r>
              <a:rPr lang="ru-RU" sz="2400" dirty="0" smtClean="0">
                <a:solidFill>
                  <a:srgbClr val="000000"/>
                </a:solidFill>
              </a:rPr>
              <a:t>)</a:t>
            </a:r>
            <a:r>
              <a:rPr lang="ru-RU" sz="2400" i="1" dirty="0" smtClean="0">
                <a:solidFill>
                  <a:srgbClr val="000000"/>
                </a:solidFill>
              </a:rPr>
              <a:t> — не рыбы </a:t>
            </a:r>
            <a:r>
              <a:rPr lang="ru-RU" sz="2400" dirty="0" smtClean="0">
                <a:solidFill>
                  <a:srgbClr val="000000"/>
                </a:solidFill>
              </a:rPr>
              <a:t>(</a:t>
            </a:r>
            <a:r>
              <a:rPr lang="ru-RU" sz="2400" i="1" dirty="0" smtClean="0">
                <a:solidFill>
                  <a:srgbClr val="000000"/>
                </a:solidFill>
              </a:rPr>
              <a:t>Р</a:t>
            </a:r>
            <a:r>
              <a:rPr lang="ru-RU" sz="2400" dirty="0" smtClean="0">
                <a:solidFill>
                  <a:srgbClr val="000000"/>
                </a:solidFill>
              </a:rPr>
              <a:t>)</a:t>
            </a:r>
            <a:r>
              <a:rPr lang="ru-RU" sz="2400" i="1" dirty="0" smtClean="0">
                <a:solidFill>
                  <a:srgbClr val="000000"/>
                </a:solidFill>
              </a:rPr>
              <a:t>.</a:t>
            </a:r>
            <a:endParaRPr lang="ru-RU" sz="2400" b="0" i="0" dirty="0">
              <a:solidFill>
                <a:srgbClr val="000000"/>
              </a:solidFill>
              <a:effectLst/>
            </a:endParaRPr>
          </a:p>
        </p:txBody>
      </p:sp>
      <p:sp>
        <p:nvSpPr>
          <p:cNvPr id="3" name="Прямоугольник 2"/>
          <p:cNvSpPr/>
          <p:nvPr/>
        </p:nvSpPr>
        <p:spPr>
          <a:xfrm>
            <a:off x="274319" y="1629659"/>
            <a:ext cx="8621851" cy="830997"/>
          </a:xfrm>
          <a:prstGeom prst="rect">
            <a:avLst/>
          </a:prstGeom>
        </p:spPr>
        <p:txBody>
          <a:bodyPr wrap="square">
            <a:spAutoFit/>
          </a:bodyPr>
          <a:lstStyle/>
          <a:p>
            <a:r>
              <a:rPr lang="ru-RU" sz="2400" dirty="0">
                <a:solidFill>
                  <a:srgbClr val="000000"/>
                </a:solidFill>
              </a:rPr>
              <a:t>Схемы взаимного расположения терминов и отношений между ними во второй фигуре приведена на рис. </a:t>
            </a:r>
            <a:endParaRPr lang="ru-RU" sz="2400" dirty="0"/>
          </a:p>
        </p:txBody>
      </p:sp>
      <p:pic>
        <p:nvPicPr>
          <p:cNvPr id="5122" name="Picture 2" descr="Схемы связей терминов и отношений между ними во второй фигур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13" y="2460655"/>
            <a:ext cx="8830985" cy="2718095"/>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276917" y="5324209"/>
            <a:ext cx="8735280" cy="1200329"/>
          </a:xfrm>
          <a:prstGeom prst="rect">
            <a:avLst/>
          </a:prstGeom>
        </p:spPr>
        <p:txBody>
          <a:bodyPr wrap="square">
            <a:spAutoFit/>
          </a:bodyPr>
          <a:lstStyle/>
          <a:p>
            <a:r>
              <a:rPr lang="ru-RU" sz="2400" b="1" dirty="0">
                <a:solidFill>
                  <a:srgbClr val="000000"/>
                </a:solidFill>
              </a:rPr>
              <a:t>Третья фигура силлогизма </a:t>
            </a:r>
            <a:r>
              <a:rPr lang="ru-RU" sz="2400" dirty="0">
                <a:solidFill>
                  <a:srgbClr val="000000"/>
                </a:solidFill>
              </a:rPr>
              <a:t>— это такое расположение его терминов, при </a:t>
            </a:r>
            <a:r>
              <a:rPr lang="ru-RU" sz="2400" dirty="0" smtClean="0">
                <a:solidFill>
                  <a:srgbClr val="000000"/>
                </a:solidFill>
              </a:rPr>
              <a:t>котором</a:t>
            </a:r>
            <a:r>
              <a:rPr lang="en-US" sz="2400" dirty="0" smtClean="0">
                <a:solidFill>
                  <a:srgbClr val="000000"/>
                </a:solidFill>
              </a:rPr>
              <a:t> </a:t>
            </a:r>
            <a:r>
              <a:rPr lang="ru-RU" sz="2400" dirty="0" smtClean="0">
                <a:solidFill>
                  <a:srgbClr val="000000"/>
                </a:solidFill>
              </a:rPr>
              <a:t>и</a:t>
            </a:r>
            <a:r>
              <a:rPr lang="en-US" sz="2400" dirty="0" smtClean="0">
                <a:solidFill>
                  <a:srgbClr val="000000"/>
                </a:solidFill>
              </a:rPr>
              <a:t> </a:t>
            </a:r>
            <a:r>
              <a:rPr lang="ru-RU" sz="2400" dirty="0" smtClean="0">
                <a:solidFill>
                  <a:srgbClr val="000000"/>
                </a:solidFill>
              </a:rPr>
              <a:t>первая</a:t>
            </a:r>
            <a:r>
              <a:rPr lang="ru-RU" sz="2400" dirty="0">
                <a:solidFill>
                  <a:srgbClr val="000000"/>
                </a:solidFill>
              </a:rPr>
              <a:t>, и вторая посылки начинаются со среднего термина.</a:t>
            </a:r>
            <a:endParaRPr lang="ru-RU" sz="2400" dirty="0"/>
          </a:p>
        </p:txBody>
      </p:sp>
    </p:spTree>
    <p:extLst>
      <p:ext uri="{BB962C8B-B14F-4D97-AF65-F5344CB8AC3E}">
        <p14:creationId xmlns:p14="http://schemas.microsoft.com/office/powerpoint/2010/main" val="121237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6570" y="59821"/>
            <a:ext cx="8764405" cy="1569660"/>
          </a:xfrm>
          <a:prstGeom prst="rect">
            <a:avLst/>
          </a:prstGeom>
        </p:spPr>
        <p:txBody>
          <a:bodyPr wrap="square">
            <a:spAutoFit/>
          </a:bodyPr>
          <a:lstStyle/>
          <a:p>
            <a:pPr algn="just"/>
            <a:r>
              <a:rPr lang="ru-RU" sz="2400" dirty="0">
                <a:solidFill>
                  <a:srgbClr val="000000"/>
                </a:solidFill>
              </a:rPr>
              <a:t>Например:</a:t>
            </a:r>
          </a:p>
          <a:p>
            <a:pPr algn="just"/>
            <a:r>
              <a:rPr lang="ru-RU" sz="2400" i="1" dirty="0">
                <a:solidFill>
                  <a:srgbClr val="000000"/>
                </a:solidFill>
              </a:rPr>
              <a:t>Все тигры</a:t>
            </a:r>
            <a:r>
              <a:rPr lang="ru-RU" sz="2400" dirty="0">
                <a:solidFill>
                  <a:srgbClr val="000000"/>
                </a:solidFill>
              </a:rPr>
              <a:t> (М) — </a:t>
            </a:r>
            <a:r>
              <a:rPr lang="ru-RU" sz="2400" i="1" dirty="0">
                <a:solidFill>
                  <a:srgbClr val="000000"/>
                </a:solidFill>
              </a:rPr>
              <a:t>это млекопитающие</a:t>
            </a:r>
            <a:r>
              <a:rPr lang="ru-RU" sz="2400" dirty="0">
                <a:solidFill>
                  <a:srgbClr val="000000"/>
                </a:solidFill>
              </a:rPr>
              <a:t> (</a:t>
            </a:r>
            <a:r>
              <a:rPr lang="ru-RU" sz="2400" i="1" dirty="0">
                <a:solidFill>
                  <a:srgbClr val="000000"/>
                </a:solidFill>
              </a:rPr>
              <a:t>Р</a:t>
            </a:r>
            <a:r>
              <a:rPr lang="ru-RU" sz="2400" dirty="0">
                <a:solidFill>
                  <a:srgbClr val="000000"/>
                </a:solidFill>
              </a:rPr>
              <a:t>)</a:t>
            </a:r>
            <a:r>
              <a:rPr lang="ru-RU" sz="2400" i="1" dirty="0">
                <a:solidFill>
                  <a:srgbClr val="000000"/>
                </a:solidFill>
              </a:rPr>
              <a:t>.</a:t>
            </a:r>
            <a:endParaRPr lang="ru-RU" sz="2400" dirty="0">
              <a:solidFill>
                <a:srgbClr val="000000"/>
              </a:solidFill>
            </a:endParaRPr>
          </a:p>
          <a:p>
            <a:pPr algn="just"/>
            <a:r>
              <a:rPr lang="ru-RU" sz="2400" i="1" u="sng" dirty="0">
                <a:solidFill>
                  <a:srgbClr val="000000"/>
                </a:solidFill>
              </a:rPr>
              <a:t>Все тигры </a:t>
            </a:r>
            <a:r>
              <a:rPr lang="ru-RU" sz="2400" u="sng" dirty="0">
                <a:solidFill>
                  <a:srgbClr val="000000"/>
                </a:solidFill>
              </a:rPr>
              <a:t>(</a:t>
            </a:r>
            <a:r>
              <a:rPr lang="ru-RU" sz="2400" i="1" u="sng" dirty="0">
                <a:solidFill>
                  <a:srgbClr val="000000"/>
                </a:solidFill>
              </a:rPr>
              <a:t>М</a:t>
            </a:r>
            <a:r>
              <a:rPr lang="ru-RU" sz="2400" u="sng" dirty="0">
                <a:solidFill>
                  <a:srgbClr val="000000"/>
                </a:solidFill>
              </a:rPr>
              <a:t>) — </a:t>
            </a:r>
            <a:r>
              <a:rPr lang="ru-RU" sz="2400" i="1" u="sng" dirty="0">
                <a:solidFill>
                  <a:srgbClr val="000000"/>
                </a:solidFill>
              </a:rPr>
              <a:t>это хищники</a:t>
            </a:r>
            <a:r>
              <a:rPr lang="ru-RU" sz="2400" u="sng" dirty="0">
                <a:solidFill>
                  <a:srgbClr val="000000"/>
                </a:solidFill>
              </a:rPr>
              <a:t> </a:t>
            </a:r>
            <a:r>
              <a:rPr lang="ru-RU" sz="2400" u="sng" dirty="0" smtClean="0">
                <a:solidFill>
                  <a:srgbClr val="000000"/>
                </a:solidFill>
              </a:rPr>
              <a:t>(</a:t>
            </a:r>
            <a:r>
              <a:rPr lang="en-US" sz="2400" i="1" u="sng" dirty="0">
                <a:solidFill>
                  <a:srgbClr val="000000"/>
                </a:solidFill>
              </a:rPr>
              <a:t>S</a:t>
            </a:r>
            <a:r>
              <a:rPr lang="ru-RU" sz="2400" u="sng" dirty="0" smtClean="0">
                <a:solidFill>
                  <a:srgbClr val="000000"/>
                </a:solidFill>
              </a:rPr>
              <a:t>).</a:t>
            </a:r>
            <a:endParaRPr lang="ru-RU" sz="2400" u="sng" dirty="0">
              <a:solidFill>
                <a:srgbClr val="000000"/>
              </a:solidFill>
            </a:endParaRPr>
          </a:p>
          <a:p>
            <a:pPr algn="just"/>
            <a:r>
              <a:rPr lang="ru-RU" sz="2400" i="1" dirty="0">
                <a:solidFill>
                  <a:srgbClr val="000000"/>
                </a:solidFill>
              </a:rPr>
              <a:t>Некоторые хищники</a:t>
            </a:r>
            <a:r>
              <a:rPr lang="ru-RU" sz="2400" dirty="0">
                <a:solidFill>
                  <a:srgbClr val="000000"/>
                </a:solidFill>
              </a:rPr>
              <a:t> </a:t>
            </a:r>
            <a:r>
              <a:rPr lang="ru-RU" sz="2400" dirty="0" smtClean="0">
                <a:solidFill>
                  <a:srgbClr val="000000"/>
                </a:solidFill>
              </a:rPr>
              <a:t>(</a:t>
            </a:r>
            <a:r>
              <a:rPr lang="en-US" sz="2400" i="1" dirty="0" smtClean="0">
                <a:solidFill>
                  <a:srgbClr val="000000"/>
                </a:solidFill>
              </a:rPr>
              <a:t>S</a:t>
            </a:r>
            <a:r>
              <a:rPr lang="ru-RU" sz="2400" dirty="0" smtClean="0">
                <a:solidFill>
                  <a:srgbClr val="000000"/>
                </a:solidFill>
              </a:rPr>
              <a:t>) </a:t>
            </a:r>
            <a:r>
              <a:rPr lang="ru-RU" sz="2400" dirty="0">
                <a:solidFill>
                  <a:srgbClr val="000000"/>
                </a:solidFill>
              </a:rPr>
              <a:t>— </a:t>
            </a:r>
            <a:r>
              <a:rPr lang="ru-RU" sz="2400" i="1" dirty="0">
                <a:solidFill>
                  <a:srgbClr val="000000"/>
                </a:solidFill>
              </a:rPr>
              <a:t>это млекопитающие</a:t>
            </a:r>
            <a:r>
              <a:rPr lang="ru-RU" sz="2400" dirty="0">
                <a:solidFill>
                  <a:srgbClr val="000000"/>
                </a:solidFill>
              </a:rPr>
              <a:t> (</a:t>
            </a:r>
            <a:r>
              <a:rPr lang="ru-RU" sz="2400" i="1" dirty="0">
                <a:solidFill>
                  <a:srgbClr val="000000"/>
                </a:solidFill>
              </a:rPr>
              <a:t>Р</a:t>
            </a:r>
            <a:r>
              <a:rPr lang="ru-RU" sz="2400" dirty="0">
                <a:solidFill>
                  <a:srgbClr val="000000"/>
                </a:solidFill>
              </a:rPr>
              <a:t>)</a:t>
            </a:r>
            <a:r>
              <a:rPr lang="ru-RU" sz="2400" i="1" dirty="0">
                <a:solidFill>
                  <a:srgbClr val="000000"/>
                </a:solidFill>
              </a:rPr>
              <a:t>.</a:t>
            </a:r>
            <a:endParaRPr lang="ru-RU" sz="2400" b="0" i="0" dirty="0">
              <a:solidFill>
                <a:srgbClr val="000000"/>
              </a:solidFill>
              <a:effectLst/>
            </a:endParaRPr>
          </a:p>
        </p:txBody>
      </p:sp>
      <p:sp>
        <p:nvSpPr>
          <p:cNvPr id="3" name="Прямоугольник 2"/>
          <p:cNvSpPr/>
          <p:nvPr/>
        </p:nvSpPr>
        <p:spPr>
          <a:xfrm>
            <a:off x="326569" y="1763364"/>
            <a:ext cx="8676323" cy="830997"/>
          </a:xfrm>
          <a:prstGeom prst="rect">
            <a:avLst/>
          </a:prstGeom>
        </p:spPr>
        <p:txBody>
          <a:bodyPr wrap="square">
            <a:spAutoFit/>
          </a:bodyPr>
          <a:lstStyle/>
          <a:p>
            <a:r>
              <a:rPr lang="ru-RU" sz="2400" dirty="0">
                <a:solidFill>
                  <a:srgbClr val="000000"/>
                </a:solidFill>
              </a:rPr>
              <a:t>Схемы взаимного расположения терминов и отношений между ними в третьей фигуре силлогизма приведены на рис</a:t>
            </a:r>
            <a:r>
              <a:rPr lang="ru-RU" sz="2400" dirty="0" smtClean="0">
                <a:solidFill>
                  <a:srgbClr val="000000"/>
                </a:solidFill>
              </a:rPr>
              <a:t>.</a:t>
            </a:r>
            <a:endParaRPr lang="ru-RU" sz="2400" dirty="0"/>
          </a:p>
        </p:txBody>
      </p:sp>
      <p:pic>
        <p:nvPicPr>
          <p:cNvPr id="6146" name="Picture 2" descr="Схемы связей терминов и отношений между ними в третьей фигур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70" y="2990925"/>
            <a:ext cx="8890922" cy="2273893"/>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326569" y="5403381"/>
            <a:ext cx="8611355" cy="1200329"/>
          </a:xfrm>
          <a:prstGeom prst="rect">
            <a:avLst/>
          </a:prstGeom>
        </p:spPr>
        <p:txBody>
          <a:bodyPr wrap="square">
            <a:spAutoFit/>
          </a:bodyPr>
          <a:lstStyle/>
          <a:p>
            <a:r>
              <a:rPr lang="ru-RU" sz="2400" b="1" dirty="0">
                <a:solidFill>
                  <a:srgbClr val="000000"/>
                </a:solidFill>
              </a:rPr>
              <a:t>Четвертая фигура силлогизма </a:t>
            </a:r>
            <a:r>
              <a:rPr lang="ru-RU" sz="2400" dirty="0">
                <a:solidFill>
                  <a:srgbClr val="000000"/>
                </a:solidFill>
              </a:rPr>
              <a:t>— это такое расположение его терминов, при котором первая посылка заканчивается средним термином, а вторая начинается с него.</a:t>
            </a:r>
            <a:endParaRPr lang="ru-RU" sz="2400" dirty="0"/>
          </a:p>
        </p:txBody>
      </p:sp>
    </p:spTree>
    <p:extLst>
      <p:ext uri="{BB962C8B-B14F-4D97-AF65-F5344CB8AC3E}">
        <p14:creationId xmlns:p14="http://schemas.microsoft.com/office/powerpoint/2010/main" val="271911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6"/>
                                        </p:tgtEl>
                                        <p:attrNameLst>
                                          <p:attrName>style.visibility</p:attrName>
                                        </p:attrNameLst>
                                      </p:cBhvr>
                                      <p:to>
                                        <p:strVal val="visible"/>
                                      </p:to>
                                    </p:set>
                                    <p:animEffect transition="in" filter="fade">
                                      <p:cBhvr>
                                        <p:cTn id="14" dur="1000"/>
                                        <p:tgtEl>
                                          <p:spTgt spid="6146"/>
                                        </p:tgtEl>
                                      </p:cBhvr>
                                    </p:animEffect>
                                    <p:anim calcmode="lin" valueType="num">
                                      <p:cBhvr>
                                        <p:cTn id="15" dur="1000" fill="hold"/>
                                        <p:tgtEl>
                                          <p:spTgt spid="6146"/>
                                        </p:tgtEl>
                                        <p:attrNameLst>
                                          <p:attrName>ppt_x</p:attrName>
                                        </p:attrNameLst>
                                      </p:cBhvr>
                                      <p:tavLst>
                                        <p:tav tm="0">
                                          <p:val>
                                            <p:strVal val="#ppt_x"/>
                                          </p:val>
                                        </p:tav>
                                        <p:tav tm="100000">
                                          <p:val>
                                            <p:strVal val="#ppt_x"/>
                                          </p:val>
                                        </p:tav>
                                      </p:tavLst>
                                    </p:anim>
                                    <p:anim calcmode="lin" valueType="num">
                                      <p:cBhvr>
                                        <p:cTn id="16"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40290" y="-5176"/>
            <a:ext cx="8581519" cy="1569660"/>
          </a:xfrm>
          <a:prstGeom prst="rect">
            <a:avLst/>
          </a:prstGeom>
        </p:spPr>
        <p:txBody>
          <a:bodyPr wrap="square">
            <a:spAutoFit/>
          </a:bodyPr>
          <a:lstStyle/>
          <a:p>
            <a:pPr algn="just"/>
            <a:r>
              <a:rPr lang="ru-RU" sz="2400" dirty="0">
                <a:solidFill>
                  <a:srgbClr val="000000"/>
                </a:solidFill>
              </a:rPr>
              <a:t> Например:</a:t>
            </a:r>
          </a:p>
          <a:p>
            <a:pPr algn="just"/>
            <a:r>
              <a:rPr lang="ru-RU" sz="2400" i="1" dirty="0">
                <a:solidFill>
                  <a:srgbClr val="000000"/>
                </a:solidFill>
              </a:rPr>
              <a:t>Все квадраты </a:t>
            </a:r>
            <a:r>
              <a:rPr lang="ru-RU" sz="2400" dirty="0">
                <a:solidFill>
                  <a:srgbClr val="000000"/>
                </a:solidFill>
              </a:rPr>
              <a:t>(</a:t>
            </a:r>
            <a:r>
              <a:rPr lang="ru-RU" sz="2400" i="1" dirty="0">
                <a:solidFill>
                  <a:srgbClr val="000000"/>
                </a:solidFill>
              </a:rPr>
              <a:t>Р</a:t>
            </a:r>
            <a:r>
              <a:rPr lang="ru-RU" sz="2400" dirty="0">
                <a:solidFill>
                  <a:srgbClr val="000000"/>
                </a:solidFill>
              </a:rPr>
              <a:t>)</a:t>
            </a:r>
            <a:r>
              <a:rPr lang="ru-RU" sz="2400" i="1" dirty="0">
                <a:solidFill>
                  <a:srgbClr val="000000"/>
                </a:solidFill>
              </a:rPr>
              <a:t> — это прямоугольники</a:t>
            </a:r>
            <a:r>
              <a:rPr lang="ru-RU" sz="2400" dirty="0">
                <a:solidFill>
                  <a:srgbClr val="000000"/>
                </a:solidFill>
              </a:rPr>
              <a:t> (</a:t>
            </a:r>
            <a:r>
              <a:rPr lang="ru-RU" sz="2400" i="1" dirty="0">
                <a:solidFill>
                  <a:srgbClr val="000000"/>
                </a:solidFill>
              </a:rPr>
              <a:t>М</a:t>
            </a:r>
            <a:r>
              <a:rPr lang="ru-RU" sz="2400" dirty="0">
                <a:solidFill>
                  <a:srgbClr val="000000"/>
                </a:solidFill>
              </a:rPr>
              <a:t>).</a:t>
            </a:r>
          </a:p>
          <a:p>
            <a:pPr algn="just"/>
            <a:r>
              <a:rPr lang="ru-RU" sz="2400" i="1" u="sng" dirty="0">
                <a:solidFill>
                  <a:srgbClr val="000000"/>
                </a:solidFill>
              </a:rPr>
              <a:t>Все прямоугольники </a:t>
            </a:r>
            <a:r>
              <a:rPr lang="ru-RU" sz="2400" u="sng" dirty="0">
                <a:solidFill>
                  <a:srgbClr val="000000"/>
                </a:solidFill>
              </a:rPr>
              <a:t>(</a:t>
            </a:r>
            <a:r>
              <a:rPr lang="ru-RU" sz="2400" i="1" u="sng" dirty="0">
                <a:solidFill>
                  <a:srgbClr val="000000"/>
                </a:solidFill>
              </a:rPr>
              <a:t>М</a:t>
            </a:r>
            <a:r>
              <a:rPr lang="ru-RU" sz="2400" u="sng" dirty="0">
                <a:solidFill>
                  <a:srgbClr val="000000"/>
                </a:solidFill>
              </a:rPr>
              <a:t>) — </a:t>
            </a:r>
            <a:r>
              <a:rPr lang="ru-RU" sz="2400" i="1" u="sng" dirty="0">
                <a:solidFill>
                  <a:srgbClr val="000000"/>
                </a:solidFill>
              </a:rPr>
              <a:t>это не треугольники </a:t>
            </a:r>
            <a:r>
              <a:rPr lang="ru-RU" sz="2400" u="sng" dirty="0">
                <a:solidFill>
                  <a:srgbClr val="000000"/>
                </a:solidFill>
              </a:rPr>
              <a:t>(</a:t>
            </a:r>
            <a:r>
              <a:rPr lang="ru-RU" sz="2400" i="1" u="sng" dirty="0">
                <a:solidFill>
                  <a:srgbClr val="000000"/>
                </a:solidFill>
              </a:rPr>
              <a:t>S</a:t>
            </a:r>
            <a:r>
              <a:rPr lang="ru-RU" sz="2400" u="sng" dirty="0">
                <a:solidFill>
                  <a:srgbClr val="000000"/>
                </a:solidFill>
              </a:rPr>
              <a:t>)</a:t>
            </a:r>
            <a:r>
              <a:rPr lang="ru-RU" sz="2400" i="1" u="sng" dirty="0">
                <a:solidFill>
                  <a:srgbClr val="000000"/>
                </a:solidFill>
              </a:rPr>
              <a:t>.</a:t>
            </a:r>
            <a:endParaRPr lang="ru-RU" sz="2400" u="sng" dirty="0">
              <a:solidFill>
                <a:srgbClr val="000000"/>
              </a:solidFill>
            </a:endParaRPr>
          </a:p>
          <a:p>
            <a:pPr algn="just"/>
            <a:r>
              <a:rPr lang="ru-RU" sz="2400" i="1" dirty="0">
                <a:solidFill>
                  <a:srgbClr val="000000"/>
                </a:solidFill>
              </a:rPr>
              <a:t>Все треугольники</a:t>
            </a:r>
            <a:r>
              <a:rPr lang="ru-RU" sz="2400" dirty="0">
                <a:solidFill>
                  <a:srgbClr val="000000"/>
                </a:solidFill>
              </a:rPr>
              <a:t> </a:t>
            </a:r>
            <a:r>
              <a:rPr lang="ru-RU" sz="2400" dirty="0" smtClean="0">
                <a:solidFill>
                  <a:srgbClr val="000000"/>
                </a:solidFill>
              </a:rPr>
              <a:t>(</a:t>
            </a:r>
            <a:r>
              <a:rPr lang="en-US" sz="2400" i="1" dirty="0" smtClean="0">
                <a:solidFill>
                  <a:srgbClr val="000000"/>
                </a:solidFill>
              </a:rPr>
              <a:t>S</a:t>
            </a:r>
            <a:r>
              <a:rPr lang="ru-RU" sz="2400" dirty="0" smtClean="0">
                <a:solidFill>
                  <a:srgbClr val="000000"/>
                </a:solidFill>
              </a:rPr>
              <a:t>) </a:t>
            </a:r>
            <a:r>
              <a:rPr lang="ru-RU" sz="2400" dirty="0">
                <a:solidFill>
                  <a:srgbClr val="000000"/>
                </a:solidFill>
              </a:rPr>
              <a:t>— </a:t>
            </a:r>
            <a:r>
              <a:rPr lang="ru-RU" sz="2400" i="1" dirty="0">
                <a:solidFill>
                  <a:srgbClr val="000000"/>
                </a:solidFill>
              </a:rPr>
              <a:t>это не квадраты </a:t>
            </a:r>
            <a:r>
              <a:rPr lang="ru-RU" sz="2400" dirty="0">
                <a:solidFill>
                  <a:srgbClr val="000000"/>
                </a:solidFill>
              </a:rPr>
              <a:t>(</a:t>
            </a:r>
            <a:r>
              <a:rPr lang="ru-RU" sz="2400" i="1" dirty="0">
                <a:solidFill>
                  <a:srgbClr val="000000"/>
                </a:solidFill>
              </a:rPr>
              <a:t>Р</a:t>
            </a:r>
            <a:r>
              <a:rPr lang="ru-RU" sz="2400" dirty="0">
                <a:solidFill>
                  <a:srgbClr val="000000"/>
                </a:solidFill>
              </a:rPr>
              <a:t>)</a:t>
            </a:r>
            <a:r>
              <a:rPr lang="ru-RU" sz="2400" i="1" dirty="0">
                <a:solidFill>
                  <a:srgbClr val="000000"/>
                </a:solidFill>
              </a:rPr>
              <a:t>.</a:t>
            </a:r>
            <a:endParaRPr lang="ru-RU" sz="2400" b="0" i="0" dirty="0">
              <a:solidFill>
                <a:srgbClr val="000000"/>
              </a:solidFill>
              <a:effectLst/>
            </a:endParaRPr>
          </a:p>
        </p:txBody>
      </p:sp>
      <p:sp>
        <p:nvSpPr>
          <p:cNvPr id="3" name="Прямоугольник 2"/>
          <p:cNvSpPr/>
          <p:nvPr/>
        </p:nvSpPr>
        <p:spPr>
          <a:xfrm>
            <a:off x="274320" y="1564484"/>
            <a:ext cx="8647489" cy="830997"/>
          </a:xfrm>
          <a:prstGeom prst="rect">
            <a:avLst/>
          </a:prstGeom>
        </p:spPr>
        <p:txBody>
          <a:bodyPr wrap="square">
            <a:spAutoFit/>
          </a:bodyPr>
          <a:lstStyle/>
          <a:p>
            <a:r>
              <a:rPr lang="ru-RU" sz="2400" dirty="0">
                <a:solidFill>
                  <a:srgbClr val="000000"/>
                </a:solidFill>
              </a:rPr>
              <a:t>Схемы взаимного расположения терминов и отношений между ними в четвертой фигуре силлогизма приведены на рис. </a:t>
            </a:r>
            <a:endParaRPr lang="ru-RU" sz="2400" dirty="0"/>
          </a:p>
        </p:txBody>
      </p:sp>
      <p:sp>
        <p:nvSpPr>
          <p:cNvPr id="4" name="Прямоугольник 3"/>
          <p:cNvSpPr/>
          <p:nvPr/>
        </p:nvSpPr>
        <p:spPr>
          <a:xfrm>
            <a:off x="435429" y="5099621"/>
            <a:ext cx="8592242" cy="1569660"/>
          </a:xfrm>
          <a:prstGeom prst="rect">
            <a:avLst/>
          </a:prstGeom>
        </p:spPr>
        <p:txBody>
          <a:bodyPr wrap="square">
            <a:spAutoFit/>
          </a:bodyPr>
          <a:lstStyle/>
          <a:p>
            <a:r>
              <a:rPr lang="ru-RU" sz="2400" dirty="0">
                <a:solidFill>
                  <a:srgbClr val="000000"/>
                </a:solidFill>
              </a:rPr>
              <a:t>Каждой фигуре соответствуют </a:t>
            </a:r>
            <a:r>
              <a:rPr lang="ru-RU" sz="2400" b="1" dirty="0">
                <a:solidFill>
                  <a:srgbClr val="000000"/>
                </a:solidFill>
              </a:rPr>
              <a:t>модусы</a:t>
            </a:r>
            <a:r>
              <a:rPr lang="ru-RU" sz="2400" dirty="0">
                <a:solidFill>
                  <a:srgbClr val="000000"/>
                </a:solidFill>
              </a:rPr>
              <a:t>, различающиеся в зависимости от логических отношений, связывающих термины в высказываниях силлогизма. </a:t>
            </a:r>
            <a:r>
              <a:rPr lang="ru-RU" sz="2400" dirty="0" smtClean="0">
                <a:solidFill>
                  <a:srgbClr val="000000"/>
                </a:solidFill>
              </a:rPr>
              <a:t>Модусом простого силлогизма называется набор простых суждений, входящих в силлогизм.</a:t>
            </a:r>
            <a:endParaRPr lang="ru-RU" sz="2400" dirty="0"/>
          </a:p>
        </p:txBody>
      </p:sp>
      <p:grpSp>
        <p:nvGrpSpPr>
          <p:cNvPr id="8" name="Группа 7"/>
          <p:cNvGrpSpPr/>
          <p:nvPr/>
        </p:nvGrpSpPr>
        <p:grpSpPr>
          <a:xfrm>
            <a:off x="156554" y="2400657"/>
            <a:ext cx="8855950" cy="2513175"/>
            <a:chOff x="156554" y="2400657"/>
            <a:chExt cx="8855950" cy="2513175"/>
          </a:xfrm>
        </p:grpSpPr>
        <p:pic>
          <p:nvPicPr>
            <p:cNvPr id="9" name="Picture 2" descr="Схемы связей терминов и отношений между ними в четвертой фигур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54" y="2400657"/>
              <a:ext cx="8855950" cy="251317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35429" y="2586446"/>
              <a:ext cx="1994262" cy="1654628"/>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flipH="1">
              <a:off x="435429" y="2586446"/>
              <a:ext cx="1994263" cy="16546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602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79400" y="242047"/>
            <a:ext cx="8314267" cy="3785652"/>
          </a:xfrm>
          <a:prstGeom prst="rect">
            <a:avLst/>
          </a:prstGeom>
        </p:spPr>
        <p:txBody>
          <a:bodyPr wrap="square">
            <a:spAutoFit/>
          </a:bodyPr>
          <a:lstStyle/>
          <a:p>
            <a:r>
              <a:rPr lang="ru-RU" sz="2400" dirty="0" smtClean="0">
                <a:solidFill>
                  <a:srgbClr val="000000"/>
                </a:solidFill>
                <a:latin typeface="Open Sans"/>
              </a:rPr>
              <a:t>Модус силлогизма определяется комбинацией кванторов, т.е. комбинацией высказываний </a:t>
            </a:r>
            <a:r>
              <a:rPr lang="ru-RU" sz="2400" i="1" dirty="0" smtClean="0">
                <a:solidFill>
                  <a:srgbClr val="000000"/>
                </a:solidFill>
                <a:latin typeface="Open Sans"/>
              </a:rPr>
              <a:t>А, Е, I</a:t>
            </a:r>
            <a:r>
              <a:rPr lang="ru-RU" sz="2400" dirty="0" smtClean="0">
                <a:solidFill>
                  <a:srgbClr val="000000"/>
                </a:solidFill>
                <a:latin typeface="Open Sans"/>
              </a:rPr>
              <a:t> и </a:t>
            </a:r>
            <a:r>
              <a:rPr lang="ru-RU" sz="2400" i="1" dirty="0" smtClean="0">
                <a:solidFill>
                  <a:srgbClr val="000000"/>
                </a:solidFill>
                <a:latin typeface="Open Sans"/>
              </a:rPr>
              <a:t>О</a:t>
            </a:r>
            <a:r>
              <a:rPr lang="ru-RU" sz="2400" dirty="0" smtClean="0">
                <a:solidFill>
                  <a:srgbClr val="000000"/>
                </a:solidFill>
                <a:latin typeface="Open Sans"/>
              </a:rPr>
              <a:t> (64 возможных модуса в фигуре), 4 • 64 = 256 возможных форм силлогизмов. Однако из всех этих 256 модусов только 24 дают достоверные выводы.</a:t>
            </a:r>
            <a:r>
              <a:rPr lang="en-US" sz="2400" dirty="0" smtClean="0">
                <a:solidFill>
                  <a:srgbClr val="000000"/>
                </a:solidFill>
                <a:latin typeface="Open Sans"/>
              </a:rPr>
              <a:t> </a:t>
            </a:r>
            <a:r>
              <a:rPr lang="ru-RU" sz="2400" dirty="0" smtClean="0">
                <a:solidFill>
                  <a:srgbClr val="000000"/>
                </a:solidFill>
                <a:latin typeface="Open Sans"/>
              </a:rPr>
              <a:t>Это те модусы, для которых между посылками и заключением существует отношение логического следования. Эти 24 модуса называются </a:t>
            </a:r>
            <a:r>
              <a:rPr lang="ru-RU" sz="2400" i="1" dirty="0" smtClean="0">
                <a:solidFill>
                  <a:srgbClr val="000000"/>
                </a:solidFill>
                <a:latin typeface="Open Sans"/>
              </a:rPr>
              <a:t>правильными.</a:t>
            </a:r>
            <a:r>
              <a:rPr lang="ru-RU" sz="2400" dirty="0" smtClean="0">
                <a:solidFill>
                  <a:srgbClr val="000000"/>
                </a:solidFill>
                <a:latin typeface="Open Sans"/>
              </a:rPr>
              <a:t> Остальные модусы приводят к вероятностным выводам и называются, соответственно, </a:t>
            </a:r>
            <a:r>
              <a:rPr lang="ru-RU" sz="2400" i="1" dirty="0" smtClean="0">
                <a:solidFill>
                  <a:srgbClr val="000000"/>
                </a:solidFill>
                <a:latin typeface="Open Sans"/>
              </a:rPr>
              <a:t>неправильными.</a:t>
            </a:r>
            <a:endParaRPr lang="ru-RU" sz="2400" dirty="0"/>
          </a:p>
        </p:txBody>
      </p:sp>
    </p:spTree>
    <p:extLst>
      <p:ext uri="{BB962C8B-B14F-4D97-AF65-F5344CB8AC3E}">
        <p14:creationId xmlns:p14="http://schemas.microsoft.com/office/powerpoint/2010/main" val="4548842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7235" y="3900414"/>
            <a:ext cx="8721165" cy="1569660"/>
          </a:xfrm>
          <a:prstGeom prst="rect">
            <a:avLst/>
          </a:prstGeom>
        </p:spPr>
        <p:txBody>
          <a:bodyPr wrap="square">
            <a:spAutoFit/>
          </a:bodyPr>
          <a:lstStyle/>
          <a:p>
            <a:r>
              <a:rPr lang="ru-RU" sz="2400" dirty="0">
                <a:solidFill>
                  <a:srgbClr val="000000"/>
                </a:solidFill>
              </a:rPr>
              <a:t>В традиционной силлогистике для 24 правильных модусов каждой фигуры имеются мнемонические имена. В этих названиях (см. таблицу ниже) гласные буквы слева направо указывают тип большей, меньшей посылок и заключения.</a:t>
            </a:r>
            <a:endParaRPr lang="ru-RU" sz="2400" dirty="0"/>
          </a:p>
        </p:txBody>
      </p:sp>
      <p:sp>
        <p:nvSpPr>
          <p:cNvPr id="3" name="Прямоугольник 2"/>
          <p:cNvSpPr/>
          <p:nvPr/>
        </p:nvSpPr>
        <p:spPr>
          <a:xfrm>
            <a:off x="203199" y="609939"/>
            <a:ext cx="7222067" cy="1938992"/>
          </a:xfrm>
          <a:prstGeom prst="rect">
            <a:avLst/>
          </a:prstGeom>
        </p:spPr>
        <p:txBody>
          <a:bodyPr wrap="square">
            <a:spAutoFit/>
          </a:bodyPr>
          <a:lstStyle/>
          <a:p>
            <a:r>
              <a:rPr lang="ru-RU" sz="2400" dirty="0" smtClean="0">
                <a:solidFill>
                  <a:srgbClr val="4C4C4C"/>
                </a:solidFill>
              </a:rPr>
              <a:t>Правильные модусы</a:t>
            </a:r>
            <a:r>
              <a:rPr lang="ru-RU" sz="2400" dirty="0">
                <a:solidFill>
                  <a:srgbClr val="4C4C4C"/>
                </a:solidFill>
              </a:rPr>
              <a:t>:</a:t>
            </a:r>
            <a:endParaRPr lang="ru-RU" sz="2400" dirty="0" smtClean="0">
              <a:solidFill>
                <a:srgbClr val="4C4C4C"/>
              </a:solidFill>
            </a:endParaRPr>
          </a:p>
          <a:p>
            <a:r>
              <a:rPr lang="ru-RU" sz="2400" dirty="0" smtClean="0">
                <a:solidFill>
                  <a:srgbClr val="4C4C4C"/>
                </a:solidFill>
              </a:rPr>
              <a:t>По </a:t>
            </a:r>
            <a:r>
              <a:rPr lang="ru-RU" sz="2400" dirty="0">
                <a:solidFill>
                  <a:srgbClr val="4C4C4C"/>
                </a:solidFill>
              </a:rPr>
              <a:t>фигуре I </a:t>
            </a:r>
            <a:r>
              <a:rPr lang="ru-RU" sz="2400" dirty="0" smtClean="0">
                <a:solidFill>
                  <a:srgbClr val="4C4C4C"/>
                </a:solidFill>
              </a:rPr>
              <a:t>- ААА</a:t>
            </a:r>
            <a:r>
              <a:rPr lang="ru-RU" sz="2400" dirty="0">
                <a:solidFill>
                  <a:srgbClr val="4C4C4C"/>
                </a:solidFill>
              </a:rPr>
              <a:t>, ЕАЕ, АII, и ЕIO.</a:t>
            </a:r>
          </a:p>
          <a:p>
            <a:r>
              <a:rPr lang="ru-RU" sz="2400" dirty="0">
                <a:solidFill>
                  <a:srgbClr val="4C4C4C"/>
                </a:solidFill>
              </a:rPr>
              <a:t>По фигуре II - АЕЕ, АОО, ЕАЕ, ЕIО.</a:t>
            </a:r>
          </a:p>
          <a:p>
            <a:r>
              <a:rPr lang="ru-RU" sz="2400" dirty="0">
                <a:solidFill>
                  <a:srgbClr val="4C4C4C"/>
                </a:solidFill>
              </a:rPr>
              <a:t>По фигуре III - АII, ЕАО, IАI, ОАО, АII, ЕIO.</a:t>
            </a:r>
          </a:p>
          <a:p>
            <a:r>
              <a:rPr lang="ru-RU" sz="2400" dirty="0">
                <a:solidFill>
                  <a:srgbClr val="4C4C4C"/>
                </a:solidFill>
              </a:rPr>
              <a:t>По фигуре IV - ААI, АЕЕ, IАI, ЕАО, ЕIO.</a:t>
            </a:r>
            <a:endParaRPr lang="ru-RU" sz="2400" b="0" i="0" dirty="0">
              <a:solidFill>
                <a:srgbClr val="4C4C4C"/>
              </a:solidFill>
              <a:effectLst/>
            </a:endParaRPr>
          </a:p>
        </p:txBody>
      </p:sp>
    </p:spTree>
    <p:extLst>
      <p:ext uri="{BB962C8B-B14F-4D97-AF65-F5344CB8AC3E}">
        <p14:creationId xmlns:p14="http://schemas.microsoft.com/office/powerpoint/2010/main" val="324511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41941" y="4061754"/>
            <a:ext cx="8892988" cy="2677656"/>
          </a:xfrm>
          <a:prstGeom prst="rect">
            <a:avLst/>
          </a:prstGeom>
        </p:spPr>
        <p:txBody>
          <a:bodyPr wrap="square">
            <a:spAutoFit/>
          </a:bodyPr>
          <a:lstStyle/>
          <a:p>
            <a:r>
              <a:rPr lang="ru-RU" sz="2400" dirty="0">
                <a:solidFill>
                  <a:srgbClr val="242F33"/>
                </a:solidFill>
              </a:rPr>
              <a:t>Кстати, хитроумные мыслители античности придумали вот такой стишок, чтобы им было легко запомнить эту таблицу</a:t>
            </a:r>
            <a:r>
              <a:rPr lang="ru-RU" sz="2400" dirty="0" smtClean="0">
                <a:solidFill>
                  <a:srgbClr val="242F33"/>
                </a:solidFill>
              </a:rPr>
              <a:t>:</a:t>
            </a:r>
            <a:r>
              <a:rPr lang="ru-RU" sz="2400" dirty="0"/>
              <a:t/>
            </a:r>
            <a:br>
              <a:rPr lang="ru-RU" sz="2400" dirty="0"/>
            </a:br>
            <a:r>
              <a:rPr lang="en-US" sz="2400" dirty="0"/>
              <a:t>Barbara, </a:t>
            </a:r>
            <a:r>
              <a:rPr lang="en-US" sz="2400" dirty="0" err="1"/>
              <a:t>Celarent</a:t>
            </a:r>
            <a:r>
              <a:rPr lang="en-US" sz="2400" dirty="0"/>
              <a:t>, </a:t>
            </a:r>
            <a:r>
              <a:rPr lang="en-US" sz="2400" dirty="0" err="1"/>
              <a:t>Darii</a:t>
            </a:r>
            <a:r>
              <a:rPr lang="en-US" sz="2400" dirty="0"/>
              <a:t>, </a:t>
            </a:r>
            <a:r>
              <a:rPr lang="en-US" sz="2400" dirty="0" err="1"/>
              <a:t>Ferioque</a:t>
            </a:r>
            <a:r>
              <a:rPr lang="en-US" sz="2400" dirty="0"/>
              <a:t> </a:t>
            </a:r>
            <a:r>
              <a:rPr lang="en-US" sz="2400" dirty="0" err="1"/>
              <a:t>prioris</a:t>
            </a:r>
            <a:r>
              <a:rPr lang="en-US" sz="2400" dirty="0"/>
              <a:t/>
            </a:r>
            <a:br>
              <a:rPr lang="en-US" sz="2400" dirty="0"/>
            </a:br>
            <a:r>
              <a:rPr lang="en-US" sz="2400" dirty="0"/>
              <a:t>Cesare, </a:t>
            </a:r>
            <a:r>
              <a:rPr lang="en-US" sz="2400" dirty="0" err="1"/>
              <a:t>Camestres</a:t>
            </a:r>
            <a:r>
              <a:rPr lang="en-US" sz="2400" dirty="0"/>
              <a:t>, </a:t>
            </a:r>
            <a:r>
              <a:rPr lang="en-US" sz="2400" dirty="0" err="1"/>
              <a:t>Festino</a:t>
            </a:r>
            <a:r>
              <a:rPr lang="en-US" sz="2400" dirty="0"/>
              <a:t>, </a:t>
            </a:r>
            <a:r>
              <a:rPr lang="en-US" sz="2400" dirty="0" err="1"/>
              <a:t>Baroko</a:t>
            </a:r>
            <a:r>
              <a:rPr lang="en-US" sz="2400" dirty="0"/>
              <a:t> </a:t>
            </a:r>
            <a:r>
              <a:rPr lang="en-US" sz="2400" dirty="0" err="1"/>
              <a:t>secundae</a:t>
            </a:r>
            <a:r>
              <a:rPr lang="en-US" sz="2400" dirty="0"/>
              <a:t/>
            </a:r>
            <a:br>
              <a:rPr lang="en-US" sz="2400" dirty="0"/>
            </a:br>
            <a:r>
              <a:rPr lang="en-US" sz="2400" dirty="0" err="1"/>
              <a:t>Tertia</a:t>
            </a:r>
            <a:r>
              <a:rPr lang="en-US" sz="2400" dirty="0"/>
              <a:t> </a:t>
            </a:r>
            <a:r>
              <a:rPr lang="en-US" sz="2400" dirty="0" err="1"/>
              <a:t>grande</a:t>
            </a:r>
            <a:r>
              <a:rPr lang="en-US" sz="2400" dirty="0"/>
              <a:t> </a:t>
            </a:r>
            <a:r>
              <a:rPr lang="en-US" sz="2400" dirty="0" err="1"/>
              <a:t>sonans</a:t>
            </a:r>
            <a:r>
              <a:rPr lang="en-US" sz="2400" dirty="0"/>
              <a:t> </a:t>
            </a:r>
            <a:r>
              <a:rPr lang="en-US" sz="2400" dirty="0" err="1"/>
              <a:t>recitat</a:t>
            </a:r>
            <a:r>
              <a:rPr lang="en-US" sz="2400" dirty="0"/>
              <a:t> </a:t>
            </a:r>
            <a:r>
              <a:rPr lang="en-US" sz="2400" dirty="0" err="1"/>
              <a:t>Darapti</a:t>
            </a:r>
            <a:r>
              <a:rPr lang="en-US" sz="2400" dirty="0"/>
              <a:t>, </a:t>
            </a:r>
            <a:r>
              <a:rPr lang="en-US" sz="2400" dirty="0" err="1"/>
              <a:t>Felapton</a:t>
            </a:r>
            <a:r>
              <a:rPr lang="en-US" sz="2400" dirty="0"/>
              <a:t/>
            </a:r>
            <a:br>
              <a:rPr lang="en-US" sz="2400" dirty="0"/>
            </a:br>
            <a:r>
              <a:rPr lang="en-US" sz="2400" dirty="0" err="1"/>
              <a:t>Disamis</a:t>
            </a:r>
            <a:r>
              <a:rPr lang="en-US" sz="2400" dirty="0"/>
              <a:t>, </a:t>
            </a:r>
            <a:r>
              <a:rPr lang="en-US" sz="2400" dirty="0" err="1"/>
              <a:t>Datisi</a:t>
            </a:r>
            <a:r>
              <a:rPr lang="en-US" sz="2400" dirty="0"/>
              <a:t>, </a:t>
            </a:r>
            <a:r>
              <a:rPr lang="en-US" sz="2400" dirty="0" err="1"/>
              <a:t>Bokardo</a:t>
            </a:r>
            <a:r>
              <a:rPr lang="en-US" sz="2400" dirty="0"/>
              <a:t>, </a:t>
            </a:r>
            <a:r>
              <a:rPr lang="en-US" sz="2400" dirty="0" err="1"/>
              <a:t>Ferison</a:t>
            </a:r>
            <a:r>
              <a:rPr lang="en-US" sz="2400" dirty="0"/>
              <a:t>. </a:t>
            </a:r>
            <a:endParaRPr lang="ru-RU" sz="2400" dirty="0" smtClean="0"/>
          </a:p>
          <a:p>
            <a:r>
              <a:rPr lang="en-US" sz="2400" dirty="0" err="1" smtClean="0"/>
              <a:t>Quartae</a:t>
            </a:r>
            <a:r>
              <a:rPr lang="ru-RU" sz="2400" dirty="0" smtClean="0"/>
              <a:t> </a:t>
            </a:r>
            <a:r>
              <a:rPr lang="en-US" sz="2400" dirty="0" err="1" smtClean="0"/>
              <a:t>Sunt</a:t>
            </a:r>
            <a:r>
              <a:rPr lang="en-US" sz="2400" dirty="0" smtClean="0"/>
              <a:t> </a:t>
            </a:r>
            <a:r>
              <a:rPr lang="en-US" sz="2400" dirty="0" err="1"/>
              <a:t>Bramantip</a:t>
            </a:r>
            <a:r>
              <a:rPr lang="en-US" sz="2400" dirty="0"/>
              <a:t>, </a:t>
            </a:r>
            <a:r>
              <a:rPr lang="en-US" sz="2400" dirty="0" err="1"/>
              <a:t>Camenes</a:t>
            </a:r>
            <a:r>
              <a:rPr lang="en-US" sz="2400" dirty="0"/>
              <a:t>, </a:t>
            </a:r>
            <a:r>
              <a:rPr lang="en-US" sz="2400" dirty="0" err="1"/>
              <a:t>Dimaris</a:t>
            </a:r>
            <a:r>
              <a:rPr lang="en-US" sz="2400" dirty="0"/>
              <a:t>, </a:t>
            </a:r>
            <a:r>
              <a:rPr lang="en-US" sz="2400" dirty="0" err="1"/>
              <a:t>Fesapo</a:t>
            </a:r>
            <a:r>
              <a:rPr lang="en-US" sz="2400" dirty="0"/>
              <a:t>, </a:t>
            </a:r>
            <a:r>
              <a:rPr lang="en-US" sz="2400" dirty="0" err="1"/>
              <a:t>Fresison</a:t>
            </a:r>
            <a:r>
              <a:rPr lang="en-US" sz="2400" dirty="0"/>
              <a:t>.</a:t>
            </a:r>
            <a:endParaRPr lang="ru-RU" sz="2400" dirty="0"/>
          </a:p>
        </p:txBody>
      </p:sp>
      <p:pic>
        <p:nvPicPr>
          <p:cNvPr id="2" name="Рисунок 1"/>
          <p:cNvPicPr>
            <a:picLocks noChangeAspect="1"/>
          </p:cNvPicPr>
          <p:nvPr/>
        </p:nvPicPr>
        <p:blipFill rotWithShape="1">
          <a:blip r:embed="rId2"/>
          <a:srcRect l="6912" t="58309" r="63971" b="19930"/>
          <a:stretch/>
        </p:blipFill>
        <p:spPr>
          <a:xfrm>
            <a:off x="860612" y="153137"/>
            <a:ext cx="6898341" cy="3832417"/>
          </a:xfrm>
          <a:prstGeom prst="rect">
            <a:avLst/>
          </a:prstGeom>
        </p:spPr>
      </p:pic>
    </p:spTree>
    <p:extLst>
      <p:ext uri="{BB962C8B-B14F-4D97-AF65-F5344CB8AC3E}">
        <p14:creationId xmlns:p14="http://schemas.microsoft.com/office/powerpoint/2010/main" val="258655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7541" y="75948"/>
            <a:ext cx="8726905" cy="830997"/>
          </a:xfrm>
          <a:prstGeom prst="rect">
            <a:avLst/>
          </a:prstGeom>
        </p:spPr>
        <p:txBody>
          <a:bodyPr wrap="square">
            <a:spAutoFit/>
          </a:bodyPr>
          <a:lstStyle/>
          <a:p>
            <a:r>
              <a:rPr lang="ru-RU" sz="2400" dirty="0">
                <a:solidFill>
                  <a:srgbClr val="000000"/>
                </a:solidFill>
              </a:rPr>
              <a:t>Вывод в силлогизме истинный, если посылки истинные, что соответствует связке импликация.</a:t>
            </a:r>
            <a:endParaRPr lang="ru-RU" sz="2400" dirty="0"/>
          </a:p>
        </p:txBody>
      </p:sp>
      <p:sp>
        <p:nvSpPr>
          <p:cNvPr id="4" name="Прямоугольник 3"/>
          <p:cNvSpPr/>
          <p:nvPr/>
        </p:nvSpPr>
        <p:spPr>
          <a:xfrm>
            <a:off x="177540" y="1174312"/>
            <a:ext cx="8726905" cy="1938992"/>
          </a:xfrm>
          <a:prstGeom prst="rect">
            <a:avLst/>
          </a:prstGeom>
        </p:spPr>
        <p:txBody>
          <a:bodyPr wrap="square">
            <a:spAutoFit/>
          </a:bodyPr>
          <a:lstStyle/>
          <a:p>
            <a:pPr algn="just"/>
            <a:r>
              <a:rPr lang="ru-RU" sz="2400" dirty="0">
                <a:solidFill>
                  <a:srgbClr val="000000"/>
                </a:solidFill>
              </a:rPr>
              <a:t>Приведем известный пример силлогизма:</a:t>
            </a:r>
          </a:p>
          <a:p>
            <a:pPr algn="just"/>
            <a:r>
              <a:rPr lang="ru-RU" sz="2400" dirty="0">
                <a:solidFill>
                  <a:srgbClr val="000000"/>
                </a:solidFill>
              </a:rPr>
              <a:t>Всякий человек (</a:t>
            </a:r>
            <a:r>
              <a:rPr lang="ru-RU" sz="2400" i="1" dirty="0" smtClean="0">
                <a:solidFill>
                  <a:srgbClr val="000000"/>
                </a:solidFill>
              </a:rPr>
              <a:t>Р</a:t>
            </a:r>
            <a:r>
              <a:rPr lang="ru-RU" sz="2400" dirty="0" smtClean="0">
                <a:solidFill>
                  <a:srgbClr val="000000"/>
                </a:solidFill>
              </a:rPr>
              <a:t>) </a:t>
            </a:r>
            <a:r>
              <a:rPr lang="ru-RU" sz="2400" dirty="0">
                <a:solidFill>
                  <a:srgbClr val="000000"/>
                </a:solidFill>
              </a:rPr>
              <a:t>смертен (</a:t>
            </a:r>
            <a:r>
              <a:rPr lang="ru-RU" sz="2400" i="1" dirty="0" smtClean="0">
                <a:solidFill>
                  <a:srgbClr val="000000"/>
                </a:solidFill>
              </a:rPr>
              <a:t>М</a:t>
            </a:r>
            <a:r>
              <a:rPr lang="ru-RU" sz="2400" dirty="0" smtClean="0">
                <a:solidFill>
                  <a:srgbClr val="000000"/>
                </a:solidFill>
              </a:rPr>
              <a:t>)</a:t>
            </a:r>
            <a:r>
              <a:rPr lang="ru-RU" sz="2400" i="1" dirty="0" smtClean="0">
                <a:solidFill>
                  <a:srgbClr val="000000"/>
                </a:solidFill>
              </a:rPr>
              <a:t>.      </a:t>
            </a:r>
            <a:r>
              <a:rPr lang="en-US" sz="2400" i="1" dirty="0" smtClean="0">
                <a:solidFill>
                  <a:srgbClr val="000000"/>
                </a:solidFill>
              </a:rPr>
              <a:t>                  </a:t>
            </a:r>
            <a:r>
              <a:rPr lang="ru-RU" sz="2400" i="1" dirty="0" smtClean="0">
                <a:solidFill>
                  <a:srgbClr val="000000"/>
                </a:solidFill>
              </a:rPr>
              <a:t>       </a:t>
            </a:r>
            <a:r>
              <a:rPr lang="ru-RU" sz="2400" dirty="0" smtClean="0">
                <a:solidFill>
                  <a:srgbClr val="000000"/>
                </a:solidFill>
                <a:sym typeface="Symbol" panose="05050102010706020507" pitchFamily="18" charset="2"/>
              </a:rPr>
              <a:t></a:t>
            </a:r>
            <a:r>
              <a:rPr lang="ru-RU" sz="2400" i="1" dirty="0" smtClean="0">
                <a:solidFill>
                  <a:srgbClr val="000000"/>
                </a:solidFill>
              </a:rPr>
              <a:t>х </a:t>
            </a:r>
            <a:r>
              <a:rPr lang="ru-RU" sz="2400" dirty="0">
                <a:solidFill>
                  <a:srgbClr val="000000"/>
                </a:solidFill>
              </a:rPr>
              <a:t>(</a:t>
            </a:r>
            <a:r>
              <a:rPr lang="ru-RU" sz="2400" i="1" dirty="0" smtClean="0">
                <a:solidFill>
                  <a:srgbClr val="000000"/>
                </a:solidFill>
              </a:rPr>
              <a:t>Р</a:t>
            </a:r>
            <a:r>
              <a:rPr lang="ru-RU" sz="2400" dirty="0" smtClean="0">
                <a:solidFill>
                  <a:srgbClr val="000000"/>
                </a:solidFill>
              </a:rPr>
              <a:t>(</a:t>
            </a:r>
            <a:r>
              <a:rPr lang="ru-RU" sz="2400" i="1" dirty="0" smtClean="0">
                <a:solidFill>
                  <a:srgbClr val="000000"/>
                </a:solidFill>
              </a:rPr>
              <a:t>х</a:t>
            </a:r>
            <a:r>
              <a:rPr lang="ru-RU" sz="2400" dirty="0" smtClean="0">
                <a:solidFill>
                  <a:srgbClr val="000000"/>
                </a:solidFill>
              </a:rPr>
              <a:t>)</a:t>
            </a:r>
            <a:r>
              <a:rPr lang="ru-RU" sz="2400" i="1" dirty="0" smtClean="0">
                <a:solidFill>
                  <a:srgbClr val="000000"/>
                </a:solidFill>
              </a:rPr>
              <a:t> </a:t>
            </a:r>
            <a:r>
              <a:rPr lang="ru-RU" sz="2400" i="1" dirty="0">
                <a:solidFill>
                  <a:srgbClr val="000000"/>
                </a:solidFill>
              </a:rPr>
              <a:t>—&gt; </a:t>
            </a:r>
            <a:r>
              <a:rPr lang="ru-RU" sz="2400" i="1" dirty="0" smtClean="0">
                <a:solidFill>
                  <a:srgbClr val="000000"/>
                </a:solidFill>
              </a:rPr>
              <a:t>М</a:t>
            </a:r>
            <a:r>
              <a:rPr lang="ru-RU" sz="2400" dirty="0" smtClean="0">
                <a:solidFill>
                  <a:srgbClr val="000000"/>
                </a:solidFill>
              </a:rPr>
              <a:t>(</a:t>
            </a:r>
            <a:r>
              <a:rPr lang="ru-RU" sz="2400" i="1" dirty="0" smtClean="0">
                <a:solidFill>
                  <a:srgbClr val="000000"/>
                </a:solidFill>
              </a:rPr>
              <a:t>х</a:t>
            </a:r>
            <a:r>
              <a:rPr lang="ru-RU" sz="2400" dirty="0" smtClean="0">
                <a:solidFill>
                  <a:srgbClr val="000000"/>
                </a:solidFill>
              </a:rPr>
              <a:t>))</a:t>
            </a:r>
            <a:endParaRPr lang="ru-RU" sz="2400" dirty="0">
              <a:solidFill>
                <a:srgbClr val="000000"/>
              </a:solidFill>
            </a:endParaRPr>
          </a:p>
          <a:p>
            <a:pPr algn="just"/>
            <a:r>
              <a:rPr lang="ru-RU" sz="2400" u="sng" dirty="0">
                <a:solidFill>
                  <a:srgbClr val="000000"/>
                </a:solidFill>
              </a:rPr>
              <a:t>Сократ (</a:t>
            </a:r>
            <a:r>
              <a:rPr lang="ru-RU" sz="2400" i="1" u="sng" dirty="0" smtClean="0">
                <a:solidFill>
                  <a:srgbClr val="000000"/>
                </a:solidFill>
              </a:rPr>
              <a:t>С</a:t>
            </a:r>
            <a:r>
              <a:rPr lang="ru-RU" sz="2400" u="sng" dirty="0" smtClean="0">
                <a:solidFill>
                  <a:srgbClr val="000000"/>
                </a:solidFill>
              </a:rPr>
              <a:t>)</a:t>
            </a:r>
            <a:r>
              <a:rPr lang="ru-RU" sz="2400" i="1" u="sng" dirty="0" smtClean="0">
                <a:solidFill>
                  <a:srgbClr val="000000"/>
                </a:solidFill>
              </a:rPr>
              <a:t> </a:t>
            </a:r>
            <a:r>
              <a:rPr lang="ru-RU" sz="2400" i="1" u="sng" dirty="0">
                <a:solidFill>
                  <a:srgbClr val="000000"/>
                </a:solidFill>
              </a:rPr>
              <a:t>—</a:t>
            </a:r>
            <a:r>
              <a:rPr lang="ru-RU" sz="2400" u="sng" dirty="0">
                <a:solidFill>
                  <a:srgbClr val="000000"/>
                </a:solidFill>
              </a:rPr>
              <a:t> человек (</a:t>
            </a:r>
            <a:r>
              <a:rPr lang="ru-RU" sz="2400" i="1" u="sng" dirty="0" smtClean="0">
                <a:solidFill>
                  <a:srgbClr val="000000"/>
                </a:solidFill>
              </a:rPr>
              <a:t>Р</a:t>
            </a:r>
            <a:r>
              <a:rPr lang="ru-RU" sz="2400" u="sng" dirty="0" smtClean="0">
                <a:solidFill>
                  <a:srgbClr val="000000"/>
                </a:solidFill>
              </a:rPr>
              <a:t>)</a:t>
            </a:r>
            <a:r>
              <a:rPr lang="ru-RU" sz="2400" i="1" u="sng" dirty="0" smtClean="0">
                <a:solidFill>
                  <a:srgbClr val="000000"/>
                </a:solidFill>
              </a:rPr>
              <a:t>.</a:t>
            </a:r>
            <a:r>
              <a:rPr lang="ru-RU" sz="2400" i="1" dirty="0" smtClean="0">
                <a:solidFill>
                  <a:srgbClr val="000000"/>
                </a:solidFill>
              </a:rPr>
              <a:t>                    </a:t>
            </a:r>
            <a:r>
              <a:rPr lang="en-US" sz="2400" i="1" dirty="0" smtClean="0">
                <a:solidFill>
                  <a:srgbClr val="000000"/>
                </a:solidFill>
              </a:rPr>
              <a:t>                  </a:t>
            </a:r>
            <a:r>
              <a:rPr lang="ru-RU" sz="2400" i="1" dirty="0" smtClean="0">
                <a:solidFill>
                  <a:srgbClr val="000000"/>
                </a:solidFill>
              </a:rPr>
              <a:t>       Р</a:t>
            </a:r>
            <a:r>
              <a:rPr lang="ru-RU" sz="2400" dirty="0" smtClean="0">
                <a:solidFill>
                  <a:srgbClr val="000000"/>
                </a:solidFill>
              </a:rPr>
              <a:t>(</a:t>
            </a:r>
            <a:r>
              <a:rPr lang="ru-RU" sz="2400" i="1" dirty="0" smtClean="0">
                <a:solidFill>
                  <a:srgbClr val="000000"/>
                </a:solidFill>
              </a:rPr>
              <a:t>С</a:t>
            </a:r>
            <a:r>
              <a:rPr lang="ru-RU" sz="2400" dirty="0" smtClean="0">
                <a:solidFill>
                  <a:srgbClr val="000000"/>
                </a:solidFill>
              </a:rPr>
              <a:t>)</a:t>
            </a:r>
            <a:endParaRPr lang="ru-RU" sz="2400" dirty="0">
              <a:solidFill>
                <a:srgbClr val="000000"/>
              </a:solidFill>
            </a:endParaRPr>
          </a:p>
          <a:p>
            <a:pPr algn="just"/>
            <a:r>
              <a:rPr lang="ru-RU" sz="2400" dirty="0">
                <a:solidFill>
                  <a:srgbClr val="000000"/>
                </a:solidFill>
              </a:rPr>
              <a:t>Следовательно, Сократ </a:t>
            </a:r>
            <a:r>
              <a:rPr lang="ru-RU" sz="2400" dirty="0" smtClean="0">
                <a:solidFill>
                  <a:srgbClr val="000000"/>
                </a:solidFill>
              </a:rPr>
              <a:t>(С) </a:t>
            </a:r>
            <a:r>
              <a:rPr lang="ru-RU" sz="2400" dirty="0">
                <a:solidFill>
                  <a:srgbClr val="000000"/>
                </a:solidFill>
              </a:rPr>
              <a:t>— смертен (</a:t>
            </a:r>
            <a:r>
              <a:rPr lang="ru-RU" sz="2400" i="1" dirty="0" smtClean="0">
                <a:solidFill>
                  <a:srgbClr val="000000"/>
                </a:solidFill>
              </a:rPr>
              <a:t>М</a:t>
            </a:r>
            <a:r>
              <a:rPr lang="ru-RU" sz="2400" dirty="0" smtClean="0">
                <a:solidFill>
                  <a:srgbClr val="000000"/>
                </a:solidFill>
              </a:rPr>
              <a:t>)</a:t>
            </a:r>
            <a:r>
              <a:rPr lang="ru-RU" sz="2400" i="1" dirty="0" smtClean="0">
                <a:solidFill>
                  <a:srgbClr val="000000"/>
                </a:solidFill>
              </a:rPr>
              <a:t>. </a:t>
            </a:r>
            <a:r>
              <a:rPr lang="en-US" sz="2400" i="1" dirty="0" smtClean="0">
                <a:solidFill>
                  <a:srgbClr val="000000"/>
                </a:solidFill>
              </a:rPr>
              <a:t>           </a:t>
            </a:r>
            <a:r>
              <a:rPr lang="ru-RU" sz="2400" i="1" dirty="0" smtClean="0">
                <a:solidFill>
                  <a:srgbClr val="000000"/>
                </a:solidFill>
              </a:rPr>
              <a:t>Р</a:t>
            </a:r>
            <a:r>
              <a:rPr lang="ru-RU" sz="2400" dirty="0" smtClean="0">
                <a:solidFill>
                  <a:srgbClr val="000000"/>
                </a:solidFill>
              </a:rPr>
              <a:t>(</a:t>
            </a:r>
            <a:r>
              <a:rPr lang="ru-RU" sz="2400" i="1" dirty="0" smtClean="0">
                <a:solidFill>
                  <a:srgbClr val="000000"/>
                </a:solidFill>
              </a:rPr>
              <a:t>С</a:t>
            </a:r>
            <a:r>
              <a:rPr lang="ru-RU" sz="2400" dirty="0" smtClean="0">
                <a:solidFill>
                  <a:srgbClr val="000000"/>
                </a:solidFill>
              </a:rPr>
              <a:t>)</a:t>
            </a:r>
            <a:r>
              <a:rPr lang="ru-RU" sz="2400" i="1" dirty="0">
                <a:solidFill>
                  <a:srgbClr val="000000"/>
                </a:solidFill>
              </a:rPr>
              <a:t> </a:t>
            </a:r>
            <a:r>
              <a:rPr lang="ru-RU" sz="2400" dirty="0">
                <a:solidFill>
                  <a:srgbClr val="000000"/>
                </a:solidFill>
              </a:rPr>
              <a:t>—&gt; </a:t>
            </a:r>
            <a:r>
              <a:rPr lang="ru-RU" sz="2400" i="1" dirty="0" smtClean="0">
                <a:solidFill>
                  <a:srgbClr val="000000"/>
                </a:solidFill>
              </a:rPr>
              <a:t>М</a:t>
            </a:r>
            <a:r>
              <a:rPr lang="ru-RU" sz="2400" dirty="0" smtClean="0">
                <a:solidFill>
                  <a:srgbClr val="000000"/>
                </a:solidFill>
              </a:rPr>
              <a:t>(</a:t>
            </a:r>
            <a:r>
              <a:rPr lang="ru-RU" sz="2400" i="1" dirty="0" smtClean="0">
                <a:solidFill>
                  <a:srgbClr val="000000"/>
                </a:solidFill>
              </a:rPr>
              <a:t>С</a:t>
            </a:r>
            <a:r>
              <a:rPr lang="ru-RU" sz="2400" dirty="0" smtClean="0">
                <a:solidFill>
                  <a:srgbClr val="000000"/>
                </a:solidFill>
              </a:rPr>
              <a:t>)</a:t>
            </a:r>
            <a:endParaRPr lang="ru-RU" sz="2400" dirty="0">
              <a:solidFill>
                <a:srgbClr val="000000"/>
              </a:solidFill>
            </a:endParaRPr>
          </a:p>
          <a:p>
            <a:pPr algn="ctr"/>
            <a:r>
              <a:rPr lang="ru-RU" sz="2400" dirty="0">
                <a:solidFill>
                  <a:srgbClr val="000000"/>
                </a:solidFill>
              </a:rPr>
              <a:t>Или </a:t>
            </a:r>
            <a:r>
              <a:rPr lang="ru-RU" sz="2400" dirty="0">
                <a:solidFill>
                  <a:srgbClr val="000000"/>
                </a:solidFill>
                <a:sym typeface="Symbol" panose="05050102010706020507" pitchFamily="18" charset="2"/>
              </a:rPr>
              <a:t> </a:t>
            </a:r>
            <a:r>
              <a:rPr lang="ru-RU" sz="2400" dirty="0" smtClean="0">
                <a:solidFill>
                  <a:srgbClr val="000000"/>
                </a:solidFill>
                <a:sym typeface="Symbol" panose="05050102010706020507" pitchFamily="18" charset="2"/>
              </a:rPr>
              <a:t></a:t>
            </a:r>
            <a:r>
              <a:rPr lang="ru-RU" sz="2400" i="1" dirty="0" smtClean="0">
                <a:solidFill>
                  <a:srgbClr val="000000"/>
                </a:solidFill>
              </a:rPr>
              <a:t>х</a:t>
            </a:r>
            <a:r>
              <a:rPr lang="ru-RU" sz="2400" dirty="0" smtClean="0">
                <a:solidFill>
                  <a:srgbClr val="000000"/>
                </a:solidFill>
              </a:rPr>
              <a:t>(</a:t>
            </a:r>
            <a:r>
              <a:rPr lang="ru-RU" sz="2400" i="1" dirty="0" smtClean="0">
                <a:solidFill>
                  <a:srgbClr val="000000"/>
                </a:solidFill>
              </a:rPr>
              <a:t>Р</a:t>
            </a:r>
            <a:r>
              <a:rPr lang="ru-RU" sz="2400" dirty="0" smtClean="0">
                <a:solidFill>
                  <a:srgbClr val="000000"/>
                </a:solidFill>
              </a:rPr>
              <a:t>(</a:t>
            </a:r>
            <a:r>
              <a:rPr lang="ru-RU" sz="2400" i="1" dirty="0" smtClean="0">
                <a:solidFill>
                  <a:srgbClr val="000000"/>
                </a:solidFill>
              </a:rPr>
              <a:t>х</a:t>
            </a:r>
            <a:r>
              <a:rPr lang="ru-RU" sz="2400" dirty="0" smtClean="0">
                <a:solidFill>
                  <a:srgbClr val="000000"/>
                </a:solidFill>
              </a:rPr>
              <a:t>)</a:t>
            </a:r>
            <a:r>
              <a:rPr lang="ru-RU" sz="2400" dirty="0">
                <a:solidFill>
                  <a:srgbClr val="000000"/>
                </a:solidFill>
              </a:rPr>
              <a:t> -&gt; </a:t>
            </a:r>
            <a:r>
              <a:rPr lang="ru-RU" sz="2400" i="1" dirty="0" smtClean="0">
                <a:solidFill>
                  <a:srgbClr val="000000"/>
                </a:solidFill>
              </a:rPr>
              <a:t>М</a:t>
            </a:r>
            <a:r>
              <a:rPr lang="ru-RU" sz="2400" dirty="0" smtClean="0">
                <a:solidFill>
                  <a:srgbClr val="000000"/>
                </a:solidFill>
              </a:rPr>
              <a:t>(</a:t>
            </a:r>
            <a:r>
              <a:rPr lang="ru-RU" sz="2400" i="1" dirty="0" smtClean="0">
                <a:solidFill>
                  <a:srgbClr val="000000"/>
                </a:solidFill>
              </a:rPr>
              <a:t>х</a:t>
            </a:r>
            <a:r>
              <a:rPr lang="ru-RU" sz="2400" dirty="0" smtClean="0">
                <a:solidFill>
                  <a:srgbClr val="000000"/>
                </a:solidFill>
              </a:rPr>
              <a:t>))</a:t>
            </a:r>
            <a:r>
              <a:rPr lang="ru-RU" sz="2400" dirty="0">
                <a:solidFill>
                  <a:srgbClr val="000000"/>
                </a:solidFill>
              </a:rPr>
              <a:t> &amp; </a:t>
            </a:r>
            <a:r>
              <a:rPr lang="ru-RU" sz="2400" i="1" dirty="0" smtClean="0">
                <a:solidFill>
                  <a:srgbClr val="000000"/>
                </a:solidFill>
              </a:rPr>
              <a:t>Р</a:t>
            </a:r>
            <a:r>
              <a:rPr lang="ru-RU" sz="2400" dirty="0" smtClean="0">
                <a:solidFill>
                  <a:srgbClr val="000000"/>
                </a:solidFill>
              </a:rPr>
              <a:t>(</a:t>
            </a:r>
            <a:r>
              <a:rPr lang="ru-RU" sz="2400" i="1" dirty="0" smtClean="0">
                <a:solidFill>
                  <a:srgbClr val="000000"/>
                </a:solidFill>
              </a:rPr>
              <a:t>С</a:t>
            </a:r>
            <a:r>
              <a:rPr lang="ru-RU" sz="2400" dirty="0" smtClean="0">
                <a:solidFill>
                  <a:srgbClr val="000000"/>
                </a:solidFill>
              </a:rPr>
              <a:t>)</a:t>
            </a:r>
            <a:r>
              <a:rPr lang="ru-RU" sz="2400" dirty="0">
                <a:solidFill>
                  <a:srgbClr val="000000"/>
                </a:solidFill>
              </a:rPr>
              <a:t> -&gt; (</a:t>
            </a:r>
            <a:r>
              <a:rPr lang="ru-RU" sz="2400" i="1" dirty="0" smtClean="0">
                <a:solidFill>
                  <a:srgbClr val="000000"/>
                </a:solidFill>
              </a:rPr>
              <a:t>Р</a:t>
            </a:r>
            <a:r>
              <a:rPr lang="ru-RU" sz="2400" dirty="0" smtClean="0">
                <a:solidFill>
                  <a:srgbClr val="000000"/>
                </a:solidFill>
              </a:rPr>
              <a:t>(</a:t>
            </a:r>
            <a:r>
              <a:rPr lang="ru-RU" sz="2400" i="1" dirty="0" smtClean="0">
                <a:solidFill>
                  <a:srgbClr val="000000"/>
                </a:solidFill>
              </a:rPr>
              <a:t>С</a:t>
            </a:r>
            <a:r>
              <a:rPr lang="ru-RU" sz="2400" dirty="0" smtClean="0">
                <a:solidFill>
                  <a:srgbClr val="000000"/>
                </a:solidFill>
              </a:rPr>
              <a:t>)</a:t>
            </a:r>
            <a:r>
              <a:rPr lang="ru-RU" sz="2400" i="1" dirty="0" smtClean="0">
                <a:solidFill>
                  <a:srgbClr val="000000"/>
                </a:solidFill>
              </a:rPr>
              <a:t> </a:t>
            </a:r>
            <a:r>
              <a:rPr lang="ru-RU" sz="2400" dirty="0">
                <a:solidFill>
                  <a:srgbClr val="000000"/>
                </a:solidFill>
              </a:rPr>
              <a:t>-&gt; </a:t>
            </a:r>
            <a:r>
              <a:rPr lang="ru-RU" sz="2400" i="1" dirty="0" smtClean="0">
                <a:solidFill>
                  <a:srgbClr val="000000"/>
                </a:solidFill>
              </a:rPr>
              <a:t>М</a:t>
            </a:r>
            <a:r>
              <a:rPr lang="ru-RU" sz="2400" dirty="0" smtClean="0">
                <a:solidFill>
                  <a:srgbClr val="000000"/>
                </a:solidFill>
              </a:rPr>
              <a:t>(</a:t>
            </a:r>
            <a:r>
              <a:rPr lang="ru-RU" sz="2400" i="1" dirty="0" smtClean="0">
                <a:solidFill>
                  <a:srgbClr val="000000"/>
                </a:solidFill>
              </a:rPr>
              <a:t>С</a:t>
            </a:r>
            <a:r>
              <a:rPr lang="ru-RU" sz="2400" dirty="0" smtClean="0">
                <a:solidFill>
                  <a:srgbClr val="000000"/>
                </a:solidFill>
              </a:rPr>
              <a:t>))</a:t>
            </a:r>
            <a:r>
              <a:rPr lang="ru-RU" sz="2400" i="1" dirty="0" smtClean="0">
                <a:solidFill>
                  <a:srgbClr val="000000"/>
                </a:solidFill>
              </a:rPr>
              <a:t>.</a:t>
            </a:r>
            <a:endParaRPr lang="ru-RU" sz="2400" b="0" i="0" dirty="0">
              <a:solidFill>
                <a:srgbClr val="000000"/>
              </a:solidFill>
              <a:effectLst/>
            </a:endParaRPr>
          </a:p>
        </p:txBody>
      </p:sp>
      <p:sp>
        <p:nvSpPr>
          <p:cNvPr id="5" name="Прямоугольник 4"/>
          <p:cNvSpPr/>
          <p:nvPr/>
        </p:nvSpPr>
        <p:spPr>
          <a:xfrm>
            <a:off x="177540" y="3362385"/>
            <a:ext cx="8940081" cy="830997"/>
          </a:xfrm>
          <a:prstGeom prst="rect">
            <a:avLst/>
          </a:prstGeom>
        </p:spPr>
        <p:txBody>
          <a:bodyPr wrap="square">
            <a:spAutoFit/>
          </a:bodyPr>
          <a:lstStyle/>
          <a:p>
            <a:r>
              <a:rPr lang="ru-RU" sz="2400" dirty="0">
                <a:solidFill>
                  <a:srgbClr val="000000"/>
                </a:solidFill>
                <a:latin typeface="Open Sans"/>
              </a:rPr>
              <a:t>Простые утверждения могут иметь одну посылку и заключение.</a:t>
            </a:r>
            <a:endParaRPr lang="ru-RU" sz="2400" dirty="0"/>
          </a:p>
        </p:txBody>
      </p:sp>
      <p:sp>
        <p:nvSpPr>
          <p:cNvPr id="6" name="Прямоугольник 5"/>
          <p:cNvSpPr/>
          <p:nvPr/>
        </p:nvSpPr>
        <p:spPr>
          <a:xfrm>
            <a:off x="177540" y="4442463"/>
            <a:ext cx="8721969" cy="1938992"/>
          </a:xfrm>
          <a:prstGeom prst="rect">
            <a:avLst/>
          </a:prstGeom>
        </p:spPr>
        <p:txBody>
          <a:bodyPr wrap="square">
            <a:spAutoFit/>
          </a:bodyPr>
          <a:lstStyle/>
          <a:p>
            <a:pPr algn="just"/>
            <a:r>
              <a:rPr lang="ru-RU" sz="2400" dirty="0" smtClean="0">
                <a:solidFill>
                  <a:srgbClr val="000000"/>
                </a:solidFill>
                <a:latin typeface="Open Sans"/>
              </a:rPr>
              <a:t>Пример простого утверждения:</a:t>
            </a:r>
          </a:p>
          <a:p>
            <a:pPr algn="just"/>
            <a:r>
              <a:rPr lang="ru-RU" sz="2400" u="sng" dirty="0" smtClean="0">
                <a:solidFill>
                  <a:srgbClr val="000000"/>
                </a:solidFill>
                <a:latin typeface="Open Sans"/>
              </a:rPr>
              <a:t>Все лебеди — белые (посылка).</a:t>
            </a:r>
            <a:r>
              <a:rPr lang="ru-RU" sz="2400" dirty="0" smtClean="0">
                <a:solidFill>
                  <a:srgbClr val="000000"/>
                </a:solidFill>
                <a:latin typeface="Open Sans"/>
              </a:rPr>
              <a:t> </a:t>
            </a:r>
            <a:r>
              <a:rPr lang="en-US" sz="2400" dirty="0" smtClean="0">
                <a:solidFill>
                  <a:srgbClr val="000000"/>
                </a:solidFill>
                <a:latin typeface="Open Sans"/>
              </a:rPr>
              <a:t>  </a:t>
            </a:r>
            <a:r>
              <a:rPr lang="ru-RU" sz="2400" dirty="0" smtClean="0">
                <a:solidFill>
                  <a:srgbClr val="000000"/>
                </a:solidFill>
                <a:sym typeface="Symbol" panose="05050102010706020507" pitchFamily="18" charset="2"/>
              </a:rPr>
              <a:t> </a:t>
            </a:r>
            <a:r>
              <a:rPr lang="en-US" sz="2400" dirty="0" smtClean="0">
                <a:solidFill>
                  <a:srgbClr val="000000"/>
                </a:solidFill>
                <a:sym typeface="Symbol" panose="05050102010706020507" pitchFamily="18" charset="2"/>
              </a:rPr>
              <a:t>             </a:t>
            </a:r>
            <a:r>
              <a:rPr lang="ru-RU" sz="2400" dirty="0" smtClean="0">
                <a:solidFill>
                  <a:srgbClr val="000000"/>
                </a:solidFill>
                <a:sym typeface="Symbol" panose="05050102010706020507" pitchFamily="18" charset="2"/>
              </a:rPr>
              <a:t></a:t>
            </a:r>
            <a:r>
              <a:rPr lang="ru-RU" sz="2400" i="1" dirty="0" smtClean="0">
                <a:solidFill>
                  <a:srgbClr val="000000"/>
                </a:solidFill>
                <a:latin typeface="Open Sans"/>
              </a:rPr>
              <a:t>х(</a:t>
            </a:r>
            <a:r>
              <a:rPr lang="en-US" sz="2400" i="1" dirty="0" smtClean="0">
                <a:solidFill>
                  <a:srgbClr val="000000"/>
                </a:solidFill>
                <a:latin typeface="Open Sans"/>
              </a:rPr>
              <a:t>L</a:t>
            </a:r>
            <a:r>
              <a:rPr lang="en-US" sz="2400" dirty="0" smtClean="0">
                <a:solidFill>
                  <a:srgbClr val="000000"/>
                </a:solidFill>
                <a:latin typeface="Open Sans"/>
              </a:rPr>
              <a:t>(</a:t>
            </a:r>
            <a:r>
              <a:rPr lang="ru-RU" sz="2400" i="1" dirty="0" smtClean="0">
                <a:solidFill>
                  <a:srgbClr val="000000"/>
                </a:solidFill>
                <a:latin typeface="Open Sans"/>
              </a:rPr>
              <a:t>х</a:t>
            </a:r>
            <a:r>
              <a:rPr lang="ru-RU" sz="2400" dirty="0" smtClean="0">
                <a:solidFill>
                  <a:srgbClr val="000000"/>
                </a:solidFill>
                <a:latin typeface="Open Sans"/>
              </a:rPr>
              <a:t>) —&gt; </a:t>
            </a:r>
            <a:r>
              <a:rPr lang="ru-RU" sz="2400" i="1" dirty="0" smtClean="0">
                <a:solidFill>
                  <a:srgbClr val="000000"/>
                </a:solidFill>
                <a:latin typeface="Open Sans"/>
              </a:rPr>
              <a:t>W</a:t>
            </a:r>
            <a:r>
              <a:rPr lang="ru-RU" sz="2400" dirty="0" smtClean="0">
                <a:solidFill>
                  <a:srgbClr val="000000"/>
                </a:solidFill>
                <a:latin typeface="Open Sans"/>
              </a:rPr>
              <a:t>(</a:t>
            </a:r>
            <a:r>
              <a:rPr lang="ru-RU" sz="2400" i="1" dirty="0" smtClean="0">
                <a:solidFill>
                  <a:srgbClr val="000000"/>
                </a:solidFill>
                <a:latin typeface="Open Sans"/>
              </a:rPr>
              <a:t>x</a:t>
            </a:r>
            <a:r>
              <a:rPr lang="ru-RU" sz="2400" dirty="0" smtClean="0">
                <a:solidFill>
                  <a:srgbClr val="000000"/>
                </a:solidFill>
                <a:latin typeface="Open Sans"/>
              </a:rPr>
              <a:t>))</a:t>
            </a:r>
          </a:p>
          <a:p>
            <a:r>
              <a:rPr lang="ru-RU" sz="2400" dirty="0" smtClean="0">
                <a:solidFill>
                  <a:srgbClr val="000000"/>
                </a:solidFill>
                <a:latin typeface="Open Sans"/>
              </a:rPr>
              <a:t>Следовательно, черных лебедей нет (заключение). </a:t>
            </a:r>
            <a:endParaRPr lang="en-US" sz="2400" i="1" dirty="0" smtClean="0">
              <a:solidFill>
                <a:srgbClr val="000000"/>
              </a:solidFill>
              <a:latin typeface="Open Sans"/>
            </a:endParaRPr>
          </a:p>
          <a:p>
            <a:pPr algn="r"/>
            <a:r>
              <a:rPr lang="en-US" sz="2400" i="1" dirty="0" smtClean="0">
                <a:solidFill>
                  <a:srgbClr val="000000"/>
                </a:solidFill>
                <a:latin typeface="Open Sans"/>
              </a:rPr>
              <a:t>             </a:t>
            </a:r>
            <a:r>
              <a:rPr lang="ru-RU" sz="2400" dirty="0" smtClean="0">
                <a:solidFill>
                  <a:srgbClr val="000000"/>
                </a:solidFill>
                <a:latin typeface="Open Sans"/>
                <a:sym typeface="Symbol" panose="05050102010706020507" pitchFamily="18" charset="2"/>
              </a:rPr>
              <a:t></a:t>
            </a:r>
            <a:r>
              <a:rPr lang="ru-RU" sz="2400" i="1" dirty="0" smtClean="0">
                <a:solidFill>
                  <a:srgbClr val="000000"/>
                </a:solidFill>
                <a:latin typeface="Open Sans"/>
              </a:rPr>
              <a:t>x(L(x)</a:t>
            </a:r>
            <a:r>
              <a:rPr lang="ru-RU" sz="2400" dirty="0" smtClean="0">
                <a:solidFill>
                  <a:srgbClr val="000000"/>
                </a:solidFill>
                <a:latin typeface="Open Sans"/>
              </a:rPr>
              <a:t> —&gt; </a:t>
            </a:r>
            <a:r>
              <a:rPr lang="ru-RU" sz="2400" dirty="0" smtClean="0">
                <a:solidFill>
                  <a:srgbClr val="000000"/>
                </a:solidFill>
                <a:latin typeface="Open Sans"/>
                <a:sym typeface="Symbol" panose="05050102010706020507" pitchFamily="18" charset="2"/>
              </a:rPr>
              <a:t></a:t>
            </a:r>
            <a:r>
              <a:rPr lang="en-US" sz="2400" i="1" dirty="0" smtClean="0">
                <a:solidFill>
                  <a:srgbClr val="000000"/>
                </a:solidFill>
                <a:latin typeface="Open Sans"/>
                <a:sym typeface="Symbol" panose="05050102010706020507" pitchFamily="18" charset="2"/>
              </a:rPr>
              <a:t>W</a:t>
            </a:r>
            <a:r>
              <a:rPr lang="ru-RU" sz="2400" dirty="0" smtClean="0">
                <a:solidFill>
                  <a:srgbClr val="000000"/>
                </a:solidFill>
                <a:latin typeface="Open Sans"/>
              </a:rPr>
              <a:t>(</a:t>
            </a:r>
            <a:r>
              <a:rPr lang="ru-RU" sz="2400" i="1" dirty="0" smtClean="0">
                <a:solidFill>
                  <a:srgbClr val="000000"/>
                </a:solidFill>
                <a:latin typeface="Open Sans"/>
              </a:rPr>
              <a:t>x</a:t>
            </a:r>
            <a:r>
              <a:rPr lang="ru-RU" sz="2400" dirty="0" smtClean="0">
                <a:solidFill>
                  <a:srgbClr val="000000"/>
                </a:solidFill>
                <a:latin typeface="Open Sans"/>
              </a:rPr>
              <a:t>))</a:t>
            </a:r>
          </a:p>
          <a:p>
            <a:pPr algn="just"/>
            <a:r>
              <a:rPr lang="ru-RU" sz="2400" dirty="0" smtClean="0">
                <a:solidFill>
                  <a:srgbClr val="000000"/>
                </a:solidFill>
                <a:latin typeface="Open Sans"/>
              </a:rPr>
              <a:t>Или </a:t>
            </a:r>
            <a:r>
              <a:rPr lang="ru-RU" sz="2400" dirty="0" smtClean="0">
                <a:solidFill>
                  <a:srgbClr val="000000"/>
                </a:solidFill>
                <a:sym typeface="Symbol" panose="05050102010706020507" pitchFamily="18" charset="2"/>
              </a:rPr>
              <a:t> </a:t>
            </a:r>
            <a:r>
              <a:rPr lang="ru-RU" sz="2400" i="1" dirty="0" smtClean="0">
                <a:solidFill>
                  <a:srgbClr val="000000"/>
                </a:solidFill>
                <a:latin typeface="Open Sans"/>
              </a:rPr>
              <a:t>x</a:t>
            </a:r>
            <a:r>
              <a:rPr lang="ru-RU" sz="2400" dirty="0" smtClean="0">
                <a:solidFill>
                  <a:srgbClr val="000000"/>
                </a:solidFill>
                <a:latin typeface="Open Sans"/>
              </a:rPr>
              <a:t>(</a:t>
            </a:r>
            <a:r>
              <a:rPr lang="ru-RU" sz="2400" i="1" dirty="0" smtClean="0">
                <a:solidFill>
                  <a:srgbClr val="000000"/>
                </a:solidFill>
                <a:latin typeface="Open Sans"/>
              </a:rPr>
              <a:t>L</a:t>
            </a:r>
            <a:r>
              <a:rPr lang="ru-RU" sz="2400" dirty="0" smtClean="0">
                <a:solidFill>
                  <a:srgbClr val="000000"/>
                </a:solidFill>
                <a:latin typeface="Open Sans"/>
              </a:rPr>
              <a:t>(</a:t>
            </a:r>
            <a:r>
              <a:rPr lang="ru-RU" sz="2400" i="1" dirty="0" smtClean="0">
                <a:solidFill>
                  <a:srgbClr val="000000"/>
                </a:solidFill>
                <a:latin typeface="Open Sans"/>
              </a:rPr>
              <a:t>x</a:t>
            </a:r>
            <a:r>
              <a:rPr lang="ru-RU" sz="2400" dirty="0" smtClean="0">
                <a:solidFill>
                  <a:srgbClr val="000000"/>
                </a:solidFill>
                <a:latin typeface="Open Sans"/>
              </a:rPr>
              <a:t>) —&gt; </a:t>
            </a:r>
            <a:r>
              <a:rPr lang="en-US" sz="2400" i="1" dirty="0" smtClean="0">
                <a:solidFill>
                  <a:srgbClr val="000000"/>
                </a:solidFill>
                <a:latin typeface="Open Sans"/>
              </a:rPr>
              <a:t>W</a:t>
            </a:r>
            <a:r>
              <a:rPr lang="ru-RU" sz="2400" dirty="0" smtClean="0">
                <a:solidFill>
                  <a:srgbClr val="000000"/>
                </a:solidFill>
                <a:latin typeface="Open Sans"/>
              </a:rPr>
              <a:t>(</a:t>
            </a:r>
            <a:r>
              <a:rPr lang="en-US" sz="2400" i="1" dirty="0" smtClean="0">
                <a:solidFill>
                  <a:srgbClr val="000000"/>
                </a:solidFill>
                <a:latin typeface="Open Sans"/>
              </a:rPr>
              <a:t>x</a:t>
            </a:r>
            <a:r>
              <a:rPr lang="ru-RU" sz="2400" dirty="0" smtClean="0">
                <a:solidFill>
                  <a:srgbClr val="000000"/>
                </a:solidFill>
                <a:latin typeface="Open Sans"/>
              </a:rPr>
              <a:t>)) —&gt; </a:t>
            </a:r>
            <a:r>
              <a:rPr lang="ru-RU" sz="2400" dirty="0" smtClean="0">
                <a:solidFill>
                  <a:srgbClr val="000000"/>
                </a:solidFill>
                <a:latin typeface="Open Sans"/>
                <a:sym typeface="Symbol" panose="05050102010706020507" pitchFamily="18" charset="2"/>
              </a:rPr>
              <a:t></a:t>
            </a:r>
            <a:r>
              <a:rPr lang="ru-RU" sz="2400" dirty="0" smtClean="0">
                <a:solidFill>
                  <a:srgbClr val="000000"/>
                </a:solidFill>
                <a:sym typeface="Symbol" panose="05050102010706020507" pitchFamily="18" charset="2"/>
              </a:rPr>
              <a:t></a:t>
            </a:r>
            <a:r>
              <a:rPr lang="ru-RU" sz="2400" i="1" dirty="0" smtClean="0">
                <a:solidFill>
                  <a:srgbClr val="000000"/>
                </a:solidFill>
                <a:latin typeface="Open Sans"/>
              </a:rPr>
              <a:t>x</a:t>
            </a:r>
            <a:r>
              <a:rPr lang="ru-RU" sz="2400" dirty="0" smtClean="0">
                <a:solidFill>
                  <a:srgbClr val="000000"/>
                </a:solidFill>
                <a:latin typeface="Open Sans"/>
              </a:rPr>
              <a:t>(</a:t>
            </a:r>
            <a:r>
              <a:rPr lang="ru-RU" sz="2400" i="1" dirty="0" smtClean="0">
                <a:solidFill>
                  <a:srgbClr val="000000"/>
                </a:solidFill>
                <a:latin typeface="Open Sans"/>
              </a:rPr>
              <a:t>L</a:t>
            </a:r>
            <a:r>
              <a:rPr lang="ru-RU" sz="2400" dirty="0" smtClean="0">
                <a:solidFill>
                  <a:srgbClr val="000000"/>
                </a:solidFill>
                <a:latin typeface="Open Sans"/>
              </a:rPr>
              <a:t>(</a:t>
            </a:r>
            <a:r>
              <a:rPr lang="ru-RU" sz="2400" i="1" dirty="0" smtClean="0">
                <a:solidFill>
                  <a:srgbClr val="000000"/>
                </a:solidFill>
                <a:latin typeface="Open Sans"/>
              </a:rPr>
              <a:t>x</a:t>
            </a:r>
            <a:r>
              <a:rPr lang="ru-RU" sz="2400" dirty="0" smtClean="0">
                <a:solidFill>
                  <a:srgbClr val="000000"/>
                </a:solidFill>
                <a:latin typeface="Open Sans"/>
              </a:rPr>
              <a:t>)  —&gt; </a:t>
            </a:r>
            <a:r>
              <a:rPr lang="ru-RU" sz="2400" dirty="0" smtClean="0">
                <a:solidFill>
                  <a:srgbClr val="000000"/>
                </a:solidFill>
                <a:latin typeface="Open Sans"/>
                <a:sym typeface="Symbol" panose="05050102010706020507" pitchFamily="18" charset="2"/>
              </a:rPr>
              <a:t></a:t>
            </a:r>
            <a:r>
              <a:rPr lang="en-US" sz="2400" i="1" dirty="0" smtClean="0">
                <a:solidFill>
                  <a:srgbClr val="000000"/>
                </a:solidFill>
                <a:latin typeface="Open Sans"/>
              </a:rPr>
              <a:t>W</a:t>
            </a:r>
            <a:r>
              <a:rPr lang="ru-RU" sz="2400" dirty="0" smtClean="0">
                <a:solidFill>
                  <a:srgbClr val="000000"/>
                </a:solidFill>
                <a:latin typeface="Open Sans"/>
              </a:rPr>
              <a:t>(</a:t>
            </a:r>
            <a:r>
              <a:rPr lang="ru-RU" sz="2400" i="1" dirty="0" smtClean="0">
                <a:solidFill>
                  <a:srgbClr val="000000"/>
                </a:solidFill>
                <a:latin typeface="Open Sans"/>
              </a:rPr>
              <a:t>х</a:t>
            </a:r>
            <a:r>
              <a:rPr lang="ru-RU" sz="2400" dirty="0" smtClean="0">
                <a:solidFill>
                  <a:srgbClr val="000000"/>
                </a:solidFill>
                <a:latin typeface="Open Sans"/>
              </a:rPr>
              <a:t>)).</a:t>
            </a:r>
            <a:endParaRPr lang="ru-RU" sz="2400" b="0" i="0" dirty="0">
              <a:solidFill>
                <a:srgbClr val="000000"/>
              </a:solidFill>
              <a:effectLst/>
              <a:latin typeface="Open Sans"/>
            </a:endParaRPr>
          </a:p>
        </p:txBody>
      </p:sp>
    </p:spTree>
    <p:extLst>
      <p:ext uri="{BB962C8B-B14F-4D97-AF65-F5344CB8AC3E}">
        <p14:creationId xmlns:p14="http://schemas.microsoft.com/office/powerpoint/2010/main" val="166807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81562" y="0"/>
            <a:ext cx="8815909" cy="2462213"/>
          </a:xfrm>
          <a:prstGeom prst="rect">
            <a:avLst/>
          </a:prstGeom>
        </p:spPr>
        <p:txBody>
          <a:bodyPr wrap="square">
            <a:spAutoFit/>
          </a:bodyPr>
          <a:lstStyle/>
          <a:p>
            <a:pPr>
              <a:spcBef>
                <a:spcPts val="1200"/>
              </a:spcBef>
            </a:pPr>
            <a:r>
              <a:rPr lang="en-US" sz="2400" dirty="0"/>
              <a:t>Barbara, </a:t>
            </a:r>
            <a:r>
              <a:rPr lang="en-US" sz="2400" dirty="0" err="1"/>
              <a:t>Celarent</a:t>
            </a:r>
            <a:r>
              <a:rPr lang="en-US" sz="2400" dirty="0"/>
              <a:t>, </a:t>
            </a:r>
            <a:r>
              <a:rPr lang="en-US" sz="2400" dirty="0" err="1"/>
              <a:t>Darii</a:t>
            </a:r>
            <a:r>
              <a:rPr lang="en-US" sz="2400" dirty="0"/>
              <a:t>, </a:t>
            </a:r>
            <a:r>
              <a:rPr lang="ru-RU" sz="2400" dirty="0"/>
              <a:t>и </a:t>
            </a:r>
            <a:r>
              <a:rPr lang="en-US" sz="2400" dirty="0" err="1"/>
              <a:t>Ferio</a:t>
            </a:r>
            <a:r>
              <a:rPr lang="en-US" sz="2400" dirty="0"/>
              <a:t> – </a:t>
            </a:r>
            <a:r>
              <a:rPr lang="ru-RU" sz="2400" dirty="0"/>
              <a:t>первые.</a:t>
            </a:r>
            <a:br>
              <a:rPr lang="ru-RU" sz="2400" dirty="0"/>
            </a:br>
            <a:r>
              <a:rPr lang="en-US" sz="2400" dirty="0"/>
              <a:t>Cesare, </a:t>
            </a:r>
            <a:r>
              <a:rPr lang="en-US" sz="2400" dirty="0" err="1"/>
              <a:t>Camestres</a:t>
            </a:r>
            <a:r>
              <a:rPr lang="en-US" sz="2400" dirty="0"/>
              <a:t>, </a:t>
            </a:r>
            <a:r>
              <a:rPr lang="en-US" sz="2400" dirty="0" err="1"/>
              <a:t>Festino</a:t>
            </a:r>
            <a:r>
              <a:rPr lang="en-US" sz="2400" dirty="0"/>
              <a:t>, </a:t>
            </a:r>
            <a:r>
              <a:rPr lang="en-US" sz="2400" dirty="0" err="1"/>
              <a:t>Baroko</a:t>
            </a:r>
            <a:r>
              <a:rPr lang="en-US" sz="2400" dirty="0"/>
              <a:t> – </a:t>
            </a:r>
            <a:r>
              <a:rPr lang="ru-RU" sz="2400" dirty="0"/>
              <a:t>вторые.</a:t>
            </a:r>
            <a:br>
              <a:rPr lang="ru-RU" sz="2400" dirty="0"/>
            </a:br>
            <a:r>
              <a:rPr lang="ru-RU" sz="2400" dirty="0"/>
              <a:t>Третьи – </a:t>
            </a:r>
            <a:r>
              <a:rPr lang="en-US" sz="2400" dirty="0" err="1"/>
              <a:t>Darapti</a:t>
            </a:r>
            <a:r>
              <a:rPr lang="en-US" sz="2400" dirty="0"/>
              <a:t>, </a:t>
            </a:r>
            <a:r>
              <a:rPr lang="en-US" sz="2400" dirty="0" err="1"/>
              <a:t>Felapton</a:t>
            </a:r>
            <a:r>
              <a:rPr lang="en-US" sz="2400" dirty="0"/>
              <a:t>, </a:t>
            </a:r>
            <a:r>
              <a:rPr lang="en-US" sz="2400" dirty="0" err="1"/>
              <a:t>Disamis</a:t>
            </a:r>
            <a:r>
              <a:rPr lang="en-US" sz="2400" dirty="0"/>
              <a:t>, </a:t>
            </a:r>
            <a:r>
              <a:rPr lang="en-US" sz="2400" dirty="0" err="1"/>
              <a:t>Datisi</a:t>
            </a:r>
            <a:r>
              <a:rPr lang="en-US" sz="2400" dirty="0"/>
              <a:t>, </a:t>
            </a:r>
            <a:r>
              <a:rPr lang="en-US" sz="2400" dirty="0" err="1"/>
              <a:t>Bokardo</a:t>
            </a:r>
            <a:r>
              <a:rPr lang="en-US" sz="2400" dirty="0"/>
              <a:t>, </a:t>
            </a:r>
            <a:r>
              <a:rPr lang="en-US" sz="2400" dirty="0" err="1"/>
              <a:t>Ferison</a:t>
            </a:r>
            <a:r>
              <a:rPr lang="en-US" sz="2400" dirty="0"/>
              <a:t>.</a:t>
            </a:r>
            <a:br>
              <a:rPr lang="en-US" sz="2400" dirty="0"/>
            </a:br>
            <a:r>
              <a:rPr lang="ru-RU" sz="2400" dirty="0"/>
              <a:t>Четвёртые – </a:t>
            </a:r>
            <a:r>
              <a:rPr lang="en-US" sz="2400" dirty="0" err="1"/>
              <a:t>Bramantip</a:t>
            </a:r>
            <a:r>
              <a:rPr lang="en-US" sz="2400" dirty="0"/>
              <a:t>, </a:t>
            </a:r>
            <a:r>
              <a:rPr lang="en-US" sz="2400" dirty="0" err="1"/>
              <a:t>Camenes</a:t>
            </a:r>
            <a:r>
              <a:rPr lang="en-US" sz="2400" dirty="0"/>
              <a:t>, </a:t>
            </a:r>
            <a:r>
              <a:rPr lang="en-US" sz="2400" dirty="0" err="1"/>
              <a:t>Dimaris</a:t>
            </a:r>
            <a:r>
              <a:rPr lang="en-US" sz="2400" dirty="0"/>
              <a:t>, </a:t>
            </a:r>
            <a:r>
              <a:rPr lang="en-US" sz="2400" dirty="0" err="1"/>
              <a:t>Fesapo</a:t>
            </a:r>
            <a:r>
              <a:rPr lang="en-US" sz="2400" dirty="0"/>
              <a:t>, </a:t>
            </a:r>
            <a:r>
              <a:rPr lang="en-US" sz="2400" dirty="0" err="1"/>
              <a:t>Fresison</a:t>
            </a:r>
            <a:r>
              <a:rPr lang="en-US" sz="2400" dirty="0" smtClean="0"/>
              <a:t>.</a:t>
            </a:r>
            <a:endParaRPr lang="ru-RU" sz="2400" dirty="0" smtClean="0"/>
          </a:p>
          <a:p>
            <a:pPr>
              <a:spcBef>
                <a:spcPts val="1200"/>
              </a:spcBef>
            </a:pPr>
            <a:r>
              <a:rPr lang="ru-RU" sz="2400" dirty="0" smtClean="0">
                <a:solidFill>
                  <a:srgbClr val="242F33"/>
                </a:solidFill>
              </a:rPr>
              <a:t>В </a:t>
            </a:r>
            <a:r>
              <a:rPr lang="ru-RU" sz="2400" dirty="0">
                <a:solidFill>
                  <a:srgbClr val="242F33"/>
                </a:solidFill>
              </a:rPr>
              <a:t>этих именах зашифрованы виды суждений – по гласным буквам. Например, </a:t>
            </a:r>
            <a:r>
              <a:rPr lang="en-US" sz="2400" dirty="0">
                <a:solidFill>
                  <a:srgbClr val="242F33"/>
                </a:solidFill>
              </a:rPr>
              <a:t>B</a:t>
            </a:r>
            <a:r>
              <a:rPr lang="en-US" sz="2400" b="1" dirty="0">
                <a:solidFill>
                  <a:srgbClr val="242F33"/>
                </a:solidFill>
              </a:rPr>
              <a:t>a</a:t>
            </a:r>
            <a:r>
              <a:rPr lang="en-US" sz="2400" dirty="0">
                <a:solidFill>
                  <a:srgbClr val="242F33"/>
                </a:solidFill>
              </a:rPr>
              <a:t>rb</a:t>
            </a:r>
            <a:r>
              <a:rPr lang="en-US" sz="2400" b="1" dirty="0">
                <a:solidFill>
                  <a:srgbClr val="242F33"/>
                </a:solidFill>
              </a:rPr>
              <a:t>a</a:t>
            </a:r>
            <a:r>
              <a:rPr lang="en-US" sz="2400" dirty="0">
                <a:solidFill>
                  <a:srgbClr val="242F33"/>
                </a:solidFill>
              </a:rPr>
              <a:t>r</a:t>
            </a:r>
            <a:r>
              <a:rPr lang="en-US" sz="2400" b="1" dirty="0">
                <a:solidFill>
                  <a:srgbClr val="242F33"/>
                </a:solidFill>
              </a:rPr>
              <a:t>a</a:t>
            </a:r>
            <a:r>
              <a:rPr lang="en-US" sz="2400" dirty="0">
                <a:solidFill>
                  <a:srgbClr val="242F33"/>
                </a:solidFill>
              </a:rPr>
              <a:t> </a:t>
            </a:r>
            <a:r>
              <a:rPr lang="ru-RU" sz="2400" dirty="0">
                <a:solidFill>
                  <a:srgbClr val="242F33"/>
                </a:solidFill>
              </a:rPr>
              <a:t>обозначает суждение ААА.</a:t>
            </a:r>
            <a:endParaRPr lang="ru-RU" sz="2400" dirty="0"/>
          </a:p>
        </p:txBody>
      </p:sp>
      <p:sp>
        <p:nvSpPr>
          <p:cNvPr id="7" name="Прямоугольник 6"/>
          <p:cNvSpPr/>
          <p:nvPr/>
        </p:nvSpPr>
        <p:spPr>
          <a:xfrm>
            <a:off x="140829" y="2683863"/>
            <a:ext cx="6478120" cy="461665"/>
          </a:xfrm>
          <a:prstGeom prst="rect">
            <a:avLst/>
          </a:prstGeom>
        </p:spPr>
        <p:txBody>
          <a:bodyPr wrap="none">
            <a:spAutoFit/>
          </a:bodyPr>
          <a:lstStyle/>
          <a:p>
            <a:r>
              <a:rPr lang="ru-RU" sz="2400" dirty="0" smtClean="0">
                <a:solidFill>
                  <a:srgbClr val="000000"/>
                </a:solidFill>
              </a:rPr>
              <a:t>Приведем примеры</a:t>
            </a:r>
            <a:r>
              <a:rPr lang="ru-RU" sz="2400" dirty="0">
                <a:solidFill>
                  <a:srgbClr val="000000"/>
                </a:solidFill>
              </a:rPr>
              <a:t> силлогизмов каждого типа.</a:t>
            </a:r>
            <a:endParaRPr lang="ru-RU" sz="2400" dirty="0"/>
          </a:p>
        </p:txBody>
      </p:sp>
      <p:sp>
        <p:nvSpPr>
          <p:cNvPr id="2" name="Rectangle 1"/>
          <p:cNvSpPr>
            <a:spLocks noChangeArrowheads="1"/>
          </p:cNvSpPr>
          <p:nvPr/>
        </p:nvSpPr>
        <p:spPr bwMode="auto">
          <a:xfrm>
            <a:off x="81562" y="3367179"/>
            <a:ext cx="351677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Barbara</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Все животные смертны.</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rPr>
              <a:t>Все люди — животные.</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Все люди смертны.</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3814233" y="3367179"/>
            <a:ext cx="4563534"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Celarent</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Ни одна рептилия не имеет меха.</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rPr>
              <a:t>Все змеи — рептилии</a:t>
            </a:r>
            <a:r>
              <a:rPr kumimoji="0" lang="ru-RU" altLang="ru-RU" sz="2400" b="0" i="0" u="none" strike="noStrike" cap="none" normalizeH="0" baseline="0" dirty="0" smtClean="0">
                <a:ln>
                  <a:noFill/>
                </a:ln>
                <a:solidFill>
                  <a:srgbClr val="000000"/>
                </a:solidFill>
                <a:effectLst/>
              </a:rPr>
              <a: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Ни одна змея не имеет меха.</a:t>
            </a:r>
          </a:p>
        </p:txBody>
      </p:sp>
      <p:sp>
        <p:nvSpPr>
          <p:cNvPr id="8" name="Rectangle 3"/>
          <p:cNvSpPr>
            <a:spLocks noChangeArrowheads="1"/>
          </p:cNvSpPr>
          <p:nvPr/>
        </p:nvSpPr>
        <p:spPr bwMode="auto">
          <a:xfrm>
            <a:off x="81562" y="5221869"/>
            <a:ext cx="6014438"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Darii</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Все котята игривые.</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rPr>
              <a:t>Некоторые домашние животные — котята.</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Некоторые домашние животные — игривые.</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69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3"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9267" y="114011"/>
            <a:ext cx="5350933"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Ferio</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Ни одна домашняя работа не весела.</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rPr>
              <a:t>Некоторое чтение — домашняя работа.</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Некоторое чтение не весело.</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59266" y="1771596"/>
            <a:ext cx="4456633"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Cesare</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Ни одна здоровая еда не полнит.</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rPr>
              <a:t>Все торты полнят.</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Ни один торт не здоровая еда.</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59266" y="3500025"/>
            <a:ext cx="5723467"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Camestres</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Все лошади имеют вздутие живота.</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rPr>
              <a:t>Ни один человек не имеет вздутия живота.</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Ни один человек не лошадь.</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59266" y="5228454"/>
            <a:ext cx="614680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Festino</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Ни один ленивый человек не сдаёт экзамены.</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rPr>
              <a:t>Некоторые студенты сдают экзамены.</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Некоторые студенты не ленивы.</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66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82603"/>
            <a:ext cx="5325533"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Baroco</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Все информативные вещи полезны.</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rPr>
              <a:t>Некоторые сайты не полезны.</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Некоторые сайты не информативны.</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2400" y="1733603"/>
            <a:ext cx="5587363"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Darapti</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Все фрукты питательны.</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rPr>
              <a:t>Все фрукты вкусны.</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Некоторые вкусные продукты питательны.</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152400" y="3384603"/>
            <a:ext cx="495300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Disamis</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Некоторые кружки красивы.</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Все кружки полезны.</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Некоторые полезные вещи красивы.</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152400" y="5124215"/>
            <a:ext cx="8551333"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Datisi</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Все прилежные мальчики в этой группе рыжие.</a:t>
            </a:r>
          </a:p>
          <a:p>
            <a:pPr lvl="1" indent="-457200" eaLnBrk="0" fontAlgn="base" hangingPunct="0">
              <a:spcBef>
                <a:spcPct val="0"/>
              </a:spcBef>
              <a:spcAft>
                <a:spcPct val="0"/>
              </a:spcAft>
            </a:pPr>
            <a:r>
              <a:rPr kumimoji="0" lang="ru-RU" altLang="ru-RU" sz="2400" i="0" u="sng" strike="noStrike" cap="none" normalizeH="0" baseline="0" dirty="0" smtClean="0">
                <a:ln>
                  <a:noFill/>
                </a:ln>
                <a:solidFill>
                  <a:srgbClr val="000000"/>
                </a:solidFill>
                <a:effectLst/>
              </a:rPr>
              <a:t>Некоторые прилежные мальчики в этой </a:t>
            </a:r>
            <a:r>
              <a:rPr lang="ru-RU" altLang="ru-RU" sz="2400" u="sng" dirty="0" smtClean="0">
                <a:solidFill>
                  <a:srgbClr val="000000"/>
                </a:solidFill>
              </a:rPr>
              <a:t>группе </a:t>
            </a:r>
            <a:r>
              <a:rPr kumimoji="0" lang="ru-RU" altLang="ru-RU" sz="2400" i="0" u="sng" strike="noStrike" cap="none" normalizeH="0" baseline="0" dirty="0" smtClean="0">
                <a:ln>
                  <a:noFill/>
                </a:ln>
                <a:solidFill>
                  <a:srgbClr val="000000"/>
                </a:solidFill>
                <a:effectLst/>
              </a:rPr>
              <a:t>— иногородние.</a:t>
            </a:r>
          </a:p>
          <a:p>
            <a:pPr lvl="1" indent="-457200" eaLnBrk="0" fontAlgn="base" hangingPunct="0">
              <a:spcBef>
                <a:spcPct val="0"/>
              </a:spcBef>
              <a:spcAft>
                <a:spcPct val="0"/>
              </a:spcAft>
            </a:pPr>
            <a:r>
              <a:rPr kumimoji="0" lang="ru-RU" altLang="ru-RU" sz="2400" b="0" i="0" u="none" strike="noStrike" cap="none" normalizeH="0" baseline="0" dirty="0" smtClean="0">
                <a:ln>
                  <a:noFill/>
                </a:ln>
                <a:solidFill>
                  <a:srgbClr val="000000"/>
                </a:solidFill>
                <a:effectLst/>
              </a:rPr>
              <a:t>Все иногородние прилежные мальчики в этой </a:t>
            </a:r>
            <a:r>
              <a:rPr lang="ru-RU" altLang="ru-RU" sz="2400" dirty="0" smtClean="0">
                <a:solidFill>
                  <a:srgbClr val="000000"/>
                </a:solidFill>
              </a:rPr>
              <a:t>группе </a:t>
            </a:r>
            <a:r>
              <a:rPr kumimoji="0" lang="ru-RU" altLang="ru-RU" sz="2400" b="0" i="0" u="none" strike="noStrike" cap="none" normalizeH="0" baseline="0" dirty="0" smtClean="0">
                <a:ln>
                  <a:noFill/>
                </a:ln>
                <a:solidFill>
                  <a:srgbClr val="000000"/>
                </a:solidFill>
                <a:effectLst/>
              </a:rPr>
              <a:t>рыжие.</a:t>
            </a:r>
            <a:endParaRPr kumimoji="0" lang="ru-RU" altLang="ru-RU"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13237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7733" y="133402"/>
            <a:ext cx="6739467"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Felapton</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Ни один кувшин в этом шкафу не нов.</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rPr>
              <a:t>Все кувшины в этом шкафу треснутые.</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Некоторые треснутые вещи в этом шкафу не новы.</a:t>
            </a:r>
            <a:endParaRPr kumimoji="0" lang="ru-RU" altLang="ru-RU" sz="2400" b="0" i="0" u="none" strike="noStrike" cap="none" normalizeH="0" baseline="0" dirty="0" smtClean="0">
              <a:ln>
                <a:noFill/>
              </a:ln>
              <a:solidFill>
                <a:schemeClr val="tx1"/>
              </a:solidFill>
              <a:effectLst/>
            </a:endParaRPr>
          </a:p>
        </p:txBody>
      </p:sp>
      <p:sp>
        <p:nvSpPr>
          <p:cNvPr id="3" name="Rectangle 2"/>
          <p:cNvSpPr>
            <a:spLocks noChangeArrowheads="1"/>
          </p:cNvSpPr>
          <p:nvPr/>
        </p:nvSpPr>
        <p:spPr bwMode="auto">
          <a:xfrm>
            <a:off x="67733" y="1802420"/>
            <a:ext cx="5274733"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Bocardo</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Некоторые кошки бесхвосты.</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rPr>
              <a:t>Все кошки — млекопитающие.</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Некоторые млекопитающие бесхвосты</a:t>
            </a:r>
            <a:r>
              <a:rPr kumimoji="0" lang="ru-RU" altLang="ru-RU" sz="2400" b="0" i="0" u="none" strike="noStrike" cap="none" normalizeH="0" baseline="0" dirty="0" smtClean="0">
                <a:ln>
                  <a:noFill/>
                </a:ln>
                <a:solidFill>
                  <a:srgbClr val="000000"/>
                </a:solidFill>
                <a:effectLst/>
                <a:latin typeface="Helvetica" panose="020B0604020202020204" pitchFamily="34" charset="0"/>
              </a:rPr>
              <a:t>.</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67733" y="3471439"/>
            <a:ext cx="5342466"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Ferison</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Ни одно дерево не съедобно.</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rPr>
              <a:t>Некоторые деревья зелёные.</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Некоторые зелёные вещи не съедобны.</a:t>
            </a:r>
            <a:endParaRPr kumimoji="0" lang="ru-RU" altLang="ru-RU" sz="2400" b="0" i="0" u="none" strike="noStrike" cap="none" normalizeH="0" baseline="0" dirty="0" smtClean="0">
              <a:ln>
                <a:noFill/>
              </a:ln>
              <a:solidFill>
                <a:schemeClr val="tx1"/>
              </a:solidFill>
              <a:effectLst/>
            </a:endParaRPr>
          </a:p>
        </p:txBody>
      </p:sp>
      <p:sp>
        <p:nvSpPr>
          <p:cNvPr id="5" name="Rectangle 4"/>
          <p:cNvSpPr>
            <a:spLocks noChangeArrowheads="1"/>
          </p:cNvSpPr>
          <p:nvPr/>
        </p:nvSpPr>
        <p:spPr bwMode="auto">
          <a:xfrm>
            <a:off x="67733" y="5192343"/>
            <a:ext cx="6841066"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Bramantip</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Все яблоки в моём саду полезны.</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rPr>
              <a:t>Все полезные фрукты зрелы.</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Некоторые зрелые фрукты — яблоки в моём саду.</a:t>
            </a:r>
            <a:endParaRPr kumimoji="0" lang="ru-RU" altLang="ru-RU"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70453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1599" y="133402"/>
            <a:ext cx="7298267"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Camenes</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Все яркие цветы ароматны.</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rPr>
              <a:t>Ни один ароматный цветок не выращен в помещении.</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Ни один выращенный в помещении цветок не ярок.</a:t>
            </a:r>
            <a:endParaRPr kumimoji="0" lang="ru-RU" altLang="ru-RU" sz="2400" b="0" i="0" u="none" strike="noStrike" cap="none" normalizeH="0" baseline="0" dirty="0" smtClean="0">
              <a:ln>
                <a:noFill/>
              </a:ln>
              <a:solidFill>
                <a:schemeClr val="tx1"/>
              </a:solidFill>
              <a:effectLst/>
            </a:endParaRPr>
          </a:p>
        </p:txBody>
      </p:sp>
      <p:sp>
        <p:nvSpPr>
          <p:cNvPr id="3" name="Rectangle 2"/>
          <p:cNvSpPr>
            <a:spLocks noChangeArrowheads="1"/>
          </p:cNvSpPr>
          <p:nvPr/>
        </p:nvSpPr>
        <p:spPr bwMode="auto">
          <a:xfrm>
            <a:off x="101599" y="1809803"/>
            <a:ext cx="655320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Dimaris</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Некоторые небольшие птицы питаются мёдом.</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rPr>
              <a:t>Все питающиеся мёдом птицы цветные.</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Некоторые цветные птицы небольшие.</a:t>
            </a:r>
            <a:endParaRPr kumimoji="0" lang="ru-RU" altLang="ru-RU" sz="2400" b="0" i="0" u="none" strike="noStrike" cap="none" normalizeH="0" baseline="0" dirty="0" smtClean="0">
              <a:ln>
                <a:noFill/>
              </a:ln>
              <a:solidFill>
                <a:schemeClr val="tx1"/>
              </a:solidFill>
              <a:effectLst/>
            </a:endParaRPr>
          </a:p>
        </p:txBody>
      </p:sp>
      <p:sp>
        <p:nvSpPr>
          <p:cNvPr id="4" name="Rectangle 3"/>
          <p:cNvSpPr>
            <a:spLocks noChangeArrowheads="1"/>
          </p:cNvSpPr>
          <p:nvPr/>
        </p:nvSpPr>
        <p:spPr bwMode="auto">
          <a:xfrm>
            <a:off x="101599" y="3486204"/>
            <a:ext cx="5757333"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Fesapo</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Ни один человек не совершенен.</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rPr>
              <a:t>Все совершенные существа мифические.</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Некоторые мифические существа не люди</a:t>
            </a:r>
            <a:r>
              <a:rPr kumimoji="0" lang="ru-RU" altLang="ru-RU" sz="2400" b="0" i="0" u="none" strike="noStrike" cap="none" normalizeH="0" baseline="0" dirty="0" smtClean="0">
                <a:ln>
                  <a:noFill/>
                </a:ln>
                <a:solidFill>
                  <a:srgbClr val="000000"/>
                </a:solidFill>
                <a:effectLst/>
                <a:latin typeface="Helvetica" panose="020B0604020202020204" pitchFamily="34" charset="0"/>
              </a:rPr>
              <a:t>.</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101599" y="5230336"/>
            <a:ext cx="716280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rPr>
              <a:t>Fresison</a:t>
            </a:r>
            <a:endParaRPr kumimoji="0" lang="ru-RU" altLang="ru-RU" sz="24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Ни один компетентный человек не ошибается.</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rPr>
              <a:t>Некоторые ошибающиеся люди работают здесь.</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rPr>
              <a:t>Некоторые работающие здесь люди некомпетентны</a:t>
            </a:r>
            <a:r>
              <a:rPr kumimoji="0" lang="ru-RU" altLang="ru-RU" sz="2400" b="0" i="0" u="none" strike="noStrike" cap="none" normalizeH="0" baseline="0" dirty="0" smtClean="0">
                <a:ln>
                  <a:noFill/>
                </a:ln>
                <a:solidFill>
                  <a:srgbClr val="000000"/>
                </a:solidFill>
                <a:effectLst/>
                <a:latin typeface="Helvetica" panose="020B0604020202020204" pitchFamily="34" charset="0"/>
              </a:rPr>
              <a:t>.</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12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6266" y="0"/>
            <a:ext cx="8602134" cy="1200329"/>
          </a:xfrm>
          <a:prstGeom prst="rect">
            <a:avLst/>
          </a:prstGeom>
        </p:spPr>
        <p:txBody>
          <a:bodyPr wrap="square">
            <a:spAutoFit/>
          </a:bodyPr>
          <a:lstStyle/>
          <a:p>
            <a:r>
              <a:rPr lang="ru-RU" sz="2400" dirty="0">
                <a:solidFill>
                  <a:srgbClr val="000000"/>
                </a:solidFill>
              </a:rPr>
              <a:t>В соответствии с правилами, формы могут быть преобразованы в другие формы, и все формы могут быть преобразованы в </a:t>
            </a:r>
            <a:r>
              <a:rPr lang="ru-RU" sz="2400" dirty="0" err="1" smtClean="0">
                <a:solidFill>
                  <a:srgbClr val="000000"/>
                </a:solidFill>
              </a:rPr>
              <a:t>однуиз</a:t>
            </a:r>
            <a:r>
              <a:rPr lang="ru-RU" sz="2400" dirty="0">
                <a:solidFill>
                  <a:srgbClr val="000000"/>
                </a:solidFill>
              </a:rPr>
              <a:t> форм первой фигуры.</a:t>
            </a:r>
            <a:endParaRPr lang="ru-RU" sz="2400" dirty="0"/>
          </a:p>
        </p:txBody>
      </p:sp>
      <p:sp>
        <p:nvSpPr>
          <p:cNvPr id="3" name="TextBox 2"/>
          <p:cNvSpPr txBox="1"/>
          <p:nvPr/>
        </p:nvSpPr>
        <p:spPr>
          <a:xfrm>
            <a:off x="186266" y="1200329"/>
            <a:ext cx="8703734" cy="830997"/>
          </a:xfrm>
          <a:prstGeom prst="rect">
            <a:avLst/>
          </a:prstGeom>
          <a:noFill/>
        </p:spPr>
        <p:txBody>
          <a:bodyPr wrap="square" rtlCol="0">
            <a:spAutoFit/>
          </a:bodyPr>
          <a:lstStyle/>
          <a:p>
            <a:r>
              <a:rPr lang="ru-RU" sz="2400" dirty="0" smtClean="0"/>
              <a:t>Эти преобразования достаточно сложны, но древние учли и это.</a:t>
            </a:r>
          </a:p>
          <a:p>
            <a:r>
              <a:rPr lang="ru-RU" sz="2400" dirty="0" smtClean="0"/>
              <a:t>Рассмотрим силлогизм:</a:t>
            </a:r>
            <a:endParaRPr lang="ru-RU" sz="2400" dirty="0"/>
          </a:p>
        </p:txBody>
      </p:sp>
      <p:sp>
        <p:nvSpPr>
          <p:cNvPr id="4" name="Прямоугольник 3"/>
          <p:cNvSpPr/>
          <p:nvPr/>
        </p:nvSpPr>
        <p:spPr>
          <a:xfrm>
            <a:off x="118533" y="2031326"/>
            <a:ext cx="8771467" cy="1200329"/>
          </a:xfrm>
          <a:prstGeom prst="rect">
            <a:avLst/>
          </a:prstGeom>
        </p:spPr>
        <p:txBody>
          <a:bodyPr wrap="square">
            <a:spAutoFit/>
          </a:bodyPr>
          <a:lstStyle/>
          <a:p>
            <a:pPr algn="just" fontAlgn="base"/>
            <a:r>
              <a:rPr lang="ru-RU" sz="2400" dirty="0"/>
              <a:t>Все планеты обращаются вокруг солнца.             </a:t>
            </a:r>
            <a:endParaRPr lang="ru-RU" sz="2400" dirty="0" smtClean="0"/>
          </a:p>
          <a:p>
            <a:pPr algn="just" fontAlgn="base"/>
            <a:r>
              <a:rPr lang="ru-RU" sz="2400" u="sng" dirty="0" smtClean="0"/>
              <a:t>Некоторые </a:t>
            </a:r>
            <a:r>
              <a:rPr lang="ru-RU" sz="2400" u="sng" dirty="0"/>
              <a:t>светила не обращаются </a:t>
            </a:r>
            <a:r>
              <a:rPr lang="ru-RU" sz="2400" u="sng" dirty="0" smtClean="0"/>
              <a:t>вокруг солнца</a:t>
            </a:r>
            <a:r>
              <a:rPr lang="ru-RU" sz="2400" u="sng" dirty="0"/>
              <a:t>.</a:t>
            </a:r>
            <a:r>
              <a:rPr lang="ru-RU" sz="2400" dirty="0"/>
              <a:t>             </a:t>
            </a:r>
            <a:br>
              <a:rPr lang="ru-RU" sz="2400" dirty="0"/>
            </a:br>
            <a:r>
              <a:rPr lang="ru-RU" sz="2400" dirty="0"/>
              <a:t>Некоторые светила—не планеты.             </a:t>
            </a:r>
          </a:p>
        </p:txBody>
      </p:sp>
      <p:sp>
        <p:nvSpPr>
          <p:cNvPr id="5" name="Прямоугольник 4"/>
          <p:cNvSpPr/>
          <p:nvPr/>
        </p:nvSpPr>
        <p:spPr>
          <a:xfrm>
            <a:off x="84666" y="3146989"/>
            <a:ext cx="8703734" cy="1200329"/>
          </a:xfrm>
          <a:prstGeom prst="rect">
            <a:avLst/>
          </a:prstGeom>
        </p:spPr>
        <p:txBody>
          <a:bodyPr wrap="square">
            <a:spAutoFit/>
          </a:bodyPr>
          <a:lstStyle/>
          <a:p>
            <a:r>
              <a:rPr lang="ru-RU" sz="2400" dirty="0"/>
              <a:t>Силлогизм </a:t>
            </a:r>
            <a:r>
              <a:rPr lang="ru-RU" sz="2400" dirty="0" smtClean="0"/>
              <a:t>этот есть </a:t>
            </a:r>
            <a:r>
              <a:rPr lang="ru-RU" sz="2400" dirty="0"/>
              <a:t>вывод по второй фигуре (модус </a:t>
            </a:r>
            <a:r>
              <a:rPr lang="ru-RU" sz="2400" b="1" dirty="0" err="1"/>
              <a:t>Вагосо</a:t>
            </a:r>
            <a:r>
              <a:rPr lang="ru-RU" sz="2400" dirty="0"/>
              <a:t>). Для сведения его к выводу по первой фигуре будем рассуждать следующим образом.</a:t>
            </a:r>
          </a:p>
        </p:txBody>
      </p:sp>
      <p:sp>
        <p:nvSpPr>
          <p:cNvPr id="6" name="Прямоугольник 5"/>
          <p:cNvSpPr/>
          <p:nvPr/>
        </p:nvSpPr>
        <p:spPr>
          <a:xfrm>
            <a:off x="118533" y="4493485"/>
            <a:ext cx="8839200" cy="1938992"/>
          </a:xfrm>
          <a:prstGeom prst="rect">
            <a:avLst/>
          </a:prstGeom>
        </p:spPr>
        <p:txBody>
          <a:bodyPr wrap="square">
            <a:spAutoFit/>
          </a:bodyPr>
          <a:lstStyle/>
          <a:p>
            <a:r>
              <a:rPr lang="ru-RU" sz="2400" dirty="0"/>
              <a:t>Допустим, что заключение нашего вывода ложно, т. е. допустим, что все светила — планеты. Оставим большую посылку без изменения и присоединим к ней в качестве меньшей посылки суждение «все светила — планеты», т. е. суждение, противоречащее выводу:</a:t>
            </a:r>
          </a:p>
        </p:txBody>
      </p:sp>
    </p:spTree>
    <p:extLst>
      <p:ext uri="{BB962C8B-B14F-4D97-AF65-F5344CB8AC3E}">
        <p14:creationId xmlns:p14="http://schemas.microsoft.com/office/powerpoint/2010/main" val="10033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4732" y="0"/>
            <a:ext cx="8568267" cy="830997"/>
          </a:xfrm>
          <a:prstGeom prst="rect">
            <a:avLst/>
          </a:prstGeom>
        </p:spPr>
        <p:txBody>
          <a:bodyPr wrap="square">
            <a:spAutoFit/>
          </a:bodyPr>
          <a:lstStyle/>
          <a:p>
            <a:r>
              <a:rPr lang="ru-RU" sz="2400" dirty="0"/>
              <a:t>Все планеты обращаются вокруг солнца.</a:t>
            </a:r>
            <a:br>
              <a:rPr lang="ru-RU" sz="2400" dirty="0"/>
            </a:br>
            <a:r>
              <a:rPr lang="ru-RU" sz="2400" u="sng" dirty="0"/>
              <a:t>Все светила—планеты.</a:t>
            </a:r>
          </a:p>
        </p:txBody>
      </p:sp>
      <p:sp>
        <p:nvSpPr>
          <p:cNvPr id="3" name="Прямоугольник 2"/>
          <p:cNvSpPr/>
          <p:nvPr/>
        </p:nvSpPr>
        <p:spPr>
          <a:xfrm>
            <a:off x="0" y="830997"/>
            <a:ext cx="9017000" cy="830997"/>
          </a:xfrm>
          <a:prstGeom prst="rect">
            <a:avLst/>
          </a:prstGeom>
        </p:spPr>
        <p:txBody>
          <a:bodyPr wrap="square">
            <a:spAutoFit/>
          </a:bodyPr>
          <a:lstStyle/>
          <a:p>
            <a:r>
              <a:rPr lang="ru-RU" sz="2400" dirty="0"/>
              <a:t>Посылки эти образуют посылки правильного вывода по первой фигуре.</a:t>
            </a:r>
          </a:p>
        </p:txBody>
      </p:sp>
      <p:sp>
        <p:nvSpPr>
          <p:cNvPr id="4" name="Прямоугольник 3"/>
          <p:cNvSpPr/>
          <p:nvPr/>
        </p:nvSpPr>
        <p:spPr>
          <a:xfrm>
            <a:off x="63500" y="1661994"/>
            <a:ext cx="8890000" cy="1200329"/>
          </a:xfrm>
          <a:prstGeom prst="rect">
            <a:avLst/>
          </a:prstGeom>
        </p:spPr>
        <p:txBody>
          <a:bodyPr wrap="square">
            <a:spAutoFit/>
          </a:bodyPr>
          <a:lstStyle/>
          <a:p>
            <a:r>
              <a:rPr lang="ru-RU" sz="2400" dirty="0"/>
              <a:t>Все планеты обращаются вокруг </a:t>
            </a:r>
            <a:r>
              <a:rPr lang="ru-RU" sz="2400" dirty="0" smtClean="0"/>
              <a:t>солнца</a:t>
            </a:r>
            <a:r>
              <a:rPr lang="ru-RU" sz="2400" dirty="0"/>
              <a:t>.          </a:t>
            </a:r>
            <a:endParaRPr lang="ru-RU" sz="2400" dirty="0" smtClean="0"/>
          </a:p>
          <a:p>
            <a:r>
              <a:rPr lang="ru-RU" sz="2400" u="sng" dirty="0" smtClean="0"/>
              <a:t>Все </a:t>
            </a:r>
            <a:r>
              <a:rPr lang="ru-RU" sz="2400" u="sng" dirty="0"/>
              <a:t>светила—планеты.  </a:t>
            </a:r>
            <a:r>
              <a:rPr lang="ru-RU" sz="2400" dirty="0"/>
              <a:t>      </a:t>
            </a:r>
            <a:br>
              <a:rPr lang="ru-RU" sz="2400" dirty="0"/>
            </a:br>
            <a:r>
              <a:rPr lang="ru-RU" sz="2400" dirty="0" smtClean="0"/>
              <a:t>Все </a:t>
            </a:r>
            <a:r>
              <a:rPr lang="ru-RU" sz="2400" dirty="0"/>
              <a:t>светила обращаются вокруг солнца.</a:t>
            </a:r>
          </a:p>
        </p:txBody>
      </p:sp>
      <p:sp>
        <p:nvSpPr>
          <p:cNvPr id="5" name="Прямоугольник 4"/>
          <p:cNvSpPr/>
          <p:nvPr/>
        </p:nvSpPr>
        <p:spPr>
          <a:xfrm>
            <a:off x="0" y="2862323"/>
            <a:ext cx="8822268" cy="1569660"/>
          </a:xfrm>
          <a:prstGeom prst="rect">
            <a:avLst/>
          </a:prstGeom>
        </p:spPr>
        <p:txBody>
          <a:bodyPr wrap="square">
            <a:spAutoFit/>
          </a:bodyPr>
          <a:lstStyle/>
          <a:p>
            <a:r>
              <a:rPr lang="ru-RU" sz="2400" dirty="0"/>
              <a:t>Сравним теперь полученный нами новый вывод с </a:t>
            </a:r>
            <a:r>
              <a:rPr lang="ru-RU" sz="2400" dirty="0" smtClean="0"/>
              <a:t>меньшей </a:t>
            </a:r>
            <a:r>
              <a:rPr lang="ru-RU" sz="2400" dirty="0"/>
              <a:t>посылкой первоначального силлогизма: «некоторые светила не обращаются вокруг солнца». Очевидно, вывод этот противоречит меньшей посылке.</a:t>
            </a:r>
          </a:p>
        </p:txBody>
      </p:sp>
      <p:sp>
        <p:nvSpPr>
          <p:cNvPr id="6" name="Прямоугольник 5"/>
          <p:cNvSpPr/>
          <p:nvPr/>
        </p:nvSpPr>
        <p:spPr>
          <a:xfrm>
            <a:off x="63500" y="4533583"/>
            <a:ext cx="8953500" cy="1938992"/>
          </a:xfrm>
          <a:prstGeom prst="rect">
            <a:avLst/>
          </a:prstGeom>
        </p:spPr>
        <p:txBody>
          <a:bodyPr wrap="square">
            <a:spAutoFit/>
          </a:bodyPr>
          <a:lstStyle/>
          <a:p>
            <a:r>
              <a:rPr lang="ru-RU" sz="2400" dirty="0"/>
              <a:t>Отсюда, естественно, заключаем, что наше допущение, будто «все светила — планеты», ложно, так как оно противоречит одной из принятых нами посылок. Но это значит, что должно быть истинным суждение, противоречащее сделанному допущению, </a:t>
            </a:r>
            <a:r>
              <a:rPr lang="ru-RU" sz="2400" dirty="0" smtClean="0"/>
              <a:t>т.е</a:t>
            </a:r>
            <a:r>
              <a:rPr lang="ru-RU" sz="2400" dirty="0"/>
              <a:t>. суждение: «некоторые светила — не планеты».</a:t>
            </a:r>
          </a:p>
        </p:txBody>
      </p:sp>
    </p:spTree>
    <p:extLst>
      <p:ext uri="{BB962C8B-B14F-4D97-AF65-F5344CB8AC3E}">
        <p14:creationId xmlns:p14="http://schemas.microsoft.com/office/powerpoint/2010/main" val="374993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4000" y="77170"/>
            <a:ext cx="8796865" cy="1569660"/>
          </a:xfrm>
          <a:prstGeom prst="rect">
            <a:avLst/>
          </a:prstGeom>
        </p:spPr>
        <p:txBody>
          <a:bodyPr wrap="square">
            <a:spAutoFit/>
          </a:bodyPr>
          <a:lstStyle/>
          <a:p>
            <a:r>
              <a:rPr lang="ru-RU" sz="2400" dirty="0"/>
              <a:t>Итак, мы убедились в истинности вывода по второй фигуре посредством сведения этого вывода к выводу по первой. Сведение это было необходимо для того, чтобы убедиться в нелепости суждения, противоречащего выводу.</a:t>
            </a:r>
          </a:p>
        </p:txBody>
      </p:sp>
      <p:sp>
        <p:nvSpPr>
          <p:cNvPr id="3" name="Прямоугольник 2"/>
          <p:cNvSpPr/>
          <p:nvPr/>
        </p:nvSpPr>
        <p:spPr>
          <a:xfrm>
            <a:off x="126998" y="1462376"/>
            <a:ext cx="8796865" cy="1569660"/>
          </a:xfrm>
          <a:prstGeom prst="rect">
            <a:avLst/>
          </a:prstGeom>
        </p:spPr>
        <p:txBody>
          <a:bodyPr wrap="square">
            <a:spAutoFit/>
          </a:bodyPr>
          <a:lstStyle/>
          <a:p>
            <a:pPr algn="just" fontAlgn="base"/>
            <a:r>
              <a:rPr lang="ru-RU" sz="2400" dirty="0"/>
              <a:t>Этот приём сведения называется «</a:t>
            </a:r>
            <a:r>
              <a:rPr lang="ru-RU" sz="2400" dirty="0" err="1"/>
              <a:t>reductio</a:t>
            </a:r>
            <a:r>
              <a:rPr lang="ru-RU" sz="2400" dirty="0"/>
              <a:t> </a:t>
            </a:r>
            <a:r>
              <a:rPr lang="ru-RU" sz="2400" dirty="0" err="1"/>
              <a:t>ad</a:t>
            </a:r>
            <a:r>
              <a:rPr lang="ru-RU" sz="2400" dirty="0"/>
              <a:t> </a:t>
            </a:r>
            <a:r>
              <a:rPr lang="ru-RU" sz="2400" dirty="0" err="1"/>
              <a:t>absurdum</a:t>
            </a:r>
            <a:r>
              <a:rPr lang="ru-RU" sz="2400" dirty="0"/>
              <a:t>» — «приведением к нелепости». Посредством этого приёма сводятся к выводам по первой фигуре: </a:t>
            </a:r>
            <a:r>
              <a:rPr lang="ru-RU" sz="2400" dirty="0" smtClean="0"/>
              <a:t>модус </a:t>
            </a:r>
            <a:r>
              <a:rPr lang="ru-RU" sz="2400" dirty="0" err="1"/>
              <a:t>Вагосо</a:t>
            </a:r>
            <a:r>
              <a:rPr lang="ru-RU" sz="2400" dirty="0"/>
              <a:t> второй фигуры </a:t>
            </a:r>
            <a:r>
              <a:rPr lang="ru-RU" sz="2400" dirty="0" smtClean="0"/>
              <a:t>и модус </a:t>
            </a:r>
            <a:r>
              <a:rPr lang="ru-RU" sz="2400" dirty="0" err="1"/>
              <a:t>Bocardo</a:t>
            </a:r>
            <a:r>
              <a:rPr lang="ru-RU" sz="2400" dirty="0"/>
              <a:t> третьей.</a:t>
            </a:r>
            <a:r>
              <a:rPr lang="ru-RU" dirty="0">
                <a:latin typeface="inherit"/>
              </a:rPr>
              <a:t> </a:t>
            </a:r>
            <a:endParaRPr lang="ru-RU" b="0" i="0" dirty="0">
              <a:effectLst/>
              <a:latin typeface="inherit"/>
            </a:endParaRPr>
          </a:p>
        </p:txBody>
      </p:sp>
      <p:sp>
        <p:nvSpPr>
          <p:cNvPr id="4" name="Прямоугольник 3"/>
          <p:cNvSpPr/>
          <p:nvPr/>
        </p:nvSpPr>
        <p:spPr>
          <a:xfrm>
            <a:off x="126998" y="2934145"/>
            <a:ext cx="8729131" cy="1200329"/>
          </a:xfrm>
          <a:prstGeom prst="rect">
            <a:avLst/>
          </a:prstGeom>
        </p:spPr>
        <p:txBody>
          <a:bodyPr wrap="square">
            <a:spAutoFit/>
          </a:bodyPr>
          <a:lstStyle/>
          <a:p>
            <a:r>
              <a:rPr lang="ru-RU" sz="2400" dirty="0"/>
              <a:t>Буква г в названиях этих модусов показывает, что в них сведение к выводу по первой фигуре достигается, посредством </a:t>
            </a:r>
            <a:r>
              <a:rPr lang="ru-RU" sz="2400" dirty="0" err="1"/>
              <a:t>reductio</a:t>
            </a:r>
            <a:r>
              <a:rPr lang="ru-RU" sz="2400" dirty="0"/>
              <a:t> </a:t>
            </a:r>
            <a:r>
              <a:rPr lang="ru-RU" sz="2400" dirty="0" err="1"/>
              <a:t>ad</a:t>
            </a:r>
            <a:r>
              <a:rPr lang="ru-RU" sz="2400" dirty="0"/>
              <a:t> </a:t>
            </a:r>
            <a:r>
              <a:rPr lang="ru-RU" sz="2400" dirty="0" err="1"/>
              <a:t>absurdum</a:t>
            </a:r>
            <a:r>
              <a:rPr lang="ru-RU" sz="2400" dirty="0"/>
              <a:t>.</a:t>
            </a:r>
            <a:r>
              <a:rPr lang="ru-RU" dirty="0">
                <a:latin typeface="Roboto"/>
              </a:rPr>
              <a:t> </a:t>
            </a:r>
            <a:endParaRPr lang="ru-RU" dirty="0"/>
          </a:p>
        </p:txBody>
      </p:sp>
      <p:sp>
        <p:nvSpPr>
          <p:cNvPr id="5" name="Прямоугольник 4"/>
          <p:cNvSpPr/>
          <p:nvPr/>
        </p:nvSpPr>
        <p:spPr>
          <a:xfrm>
            <a:off x="126998" y="4036583"/>
            <a:ext cx="8729132" cy="1569660"/>
          </a:xfrm>
          <a:prstGeom prst="rect">
            <a:avLst/>
          </a:prstGeom>
        </p:spPr>
        <p:txBody>
          <a:bodyPr wrap="square">
            <a:spAutoFit/>
          </a:bodyPr>
          <a:lstStyle/>
          <a:p>
            <a:r>
              <a:rPr lang="ru-RU" sz="2400" dirty="0"/>
              <a:t>Буквы В, С, D, F в названиях модусов второй и третьей фигур показывают, что после сведения модусы эти превращаются соответственно в модусы </a:t>
            </a:r>
            <a:r>
              <a:rPr lang="ru-RU" sz="2400" dirty="0" err="1"/>
              <a:t>Barbara</a:t>
            </a:r>
            <a:r>
              <a:rPr lang="ru-RU" sz="2400" dirty="0"/>
              <a:t>, </a:t>
            </a:r>
            <a:r>
              <a:rPr lang="ru-RU" sz="2400" dirty="0" err="1"/>
              <a:t>Celarent</a:t>
            </a:r>
            <a:r>
              <a:rPr lang="ru-RU" sz="2400" dirty="0"/>
              <a:t>, </a:t>
            </a:r>
            <a:r>
              <a:rPr lang="ru-RU" sz="2400" dirty="0" err="1"/>
              <a:t>Darii</a:t>
            </a:r>
            <a:r>
              <a:rPr lang="ru-RU" sz="2400" dirty="0"/>
              <a:t>, </a:t>
            </a:r>
            <a:r>
              <a:rPr lang="ru-RU" sz="2400" dirty="0" err="1"/>
              <a:t>Ferio</a:t>
            </a:r>
            <a:r>
              <a:rPr lang="ru-RU" sz="2400" dirty="0"/>
              <a:t> первой фигуры.</a:t>
            </a:r>
          </a:p>
        </p:txBody>
      </p:sp>
      <p:sp>
        <p:nvSpPr>
          <p:cNvPr id="6" name="Прямоугольник 5"/>
          <p:cNvSpPr/>
          <p:nvPr/>
        </p:nvSpPr>
        <p:spPr>
          <a:xfrm>
            <a:off x="126999" y="5606243"/>
            <a:ext cx="8923866" cy="1200329"/>
          </a:xfrm>
          <a:prstGeom prst="rect">
            <a:avLst/>
          </a:prstGeom>
        </p:spPr>
        <p:txBody>
          <a:bodyPr wrap="square">
            <a:spAutoFit/>
          </a:bodyPr>
          <a:lstStyle/>
          <a:p>
            <a:r>
              <a:rPr lang="ru-RU" sz="2400" dirty="0"/>
              <a:t>Буквы s и р, стоящие в названиях модусов второй и третьей фигур после гласных, указывают, что для сведения посылка, обозначенная этими гласными, должна быть обращена.</a:t>
            </a:r>
          </a:p>
        </p:txBody>
      </p:sp>
    </p:spTree>
    <p:extLst>
      <p:ext uri="{BB962C8B-B14F-4D97-AF65-F5344CB8AC3E}">
        <p14:creationId xmlns:p14="http://schemas.microsoft.com/office/powerpoint/2010/main" val="313527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5466" y="65670"/>
            <a:ext cx="8839200" cy="1200329"/>
          </a:xfrm>
          <a:prstGeom prst="rect">
            <a:avLst/>
          </a:prstGeom>
        </p:spPr>
        <p:txBody>
          <a:bodyPr wrap="square">
            <a:spAutoFit/>
          </a:bodyPr>
          <a:lstStyle/>
          <a:p>
            <a:r>
              <a:rPr lang="ru-RU" sz="2400" dirty="0"/>
              <a:t>При этом буква s показывает, что при обращении </a:t>
            </a:r>
            <a:r>
              <a:rPr lang="ru-RU" sz="2400" dirty="0" smtClean="0"/>
              <a:t>посылки она остаётся общей, </a:t>
            </a:r>
            <a:r>
              <a:rPr lang="ru-RU" sz="2400" dirty="0"/>
              <a:t>а буква р — что при обращении общая посылка становится частной.</a:t>
            </a:r>
          </a:p>
        </p:txBody>
      </p:sp>
      <p:sp>
        <p:nvSpPr>
          <p:cNvPr id="3" name="Прямоугольник 2"/>
          <p:cNvSpPr/>
          <p:nvPr/>
        </p:nvSpPr>
        <p:spPr>
          <a:xfrm>
            <a:off x="135466" y="1265999"/>
            <a:ext cx="9008534" cy="3046988"/>
          </a:xfrm>
          <a:prstGeom prst="rect">
            <a:avLst/>
          </a:prstGeom>
        </p:spPr>
        <p:txBody>
          <a:bodyPr wrap="square">
            <a:spAutoFit/>
          </a:bodyPr>
          <a:lstStyle/>
          <a:p>
            <a:r>
              <a:rPr lang="ru-RU" sz="2400" dirty="0"/>
              <a:t>Например, при сведении модуса </a:t>
            </a:r>
            <a:r>
              <a:rPr lang="ru-RU" sz="2400" dirty="0" err="1"/>
              <a:t>Cesare</a:t>
            </a:r>
            <a:r>
              <a:rPr lang="ru-RU" sz="2400" dirty="0"/>
              <a:t> второй фигуры, мы, взглянув на название модуса </a:t>
            </a:r>
            <a:r>
              <a:rPr lang="ru-RU" sz="2400" dirty="0" err="1"/>
              <a:t>Cesare</a:t>
            </a:r>
            <a:r>
              <a:rPr lang="ru-RU" sz="2400" dirty="0"/>
              <a:t>, сразу видим, что после сведения должен получиться модус </a:t>
            </a:r>
            <a:r>
              <a:rPr lang="ru-RU" sz="2400" dirty="0" err="1"/>
              <a:t>Celarent</a:t>
            </a:r>
            <a:r>
              <a:rPr lang="ru-RU" sz="2400" dirty="0"/>
              <a:t> первой фигуры (на это указывает буква С в слове </a:t>
            </a:r>
            <a:r>
              <a:rPr lang="ru-RU" sz="2400" dirty="0" err="1"/>
              <a:t>Cesare</a:t>
            </a:r>
            <a:r>
              <a:rPr lang="ru-RU" sz="2400" dirty="0"/>
              <a:t>), что само сведение должно быть произведено путём обращения большей посылки (на это указывает буква s, поставленная после е, знака </a:t>
            </a:r>
            <a:r>
              <a:rPr lang="ru-RU" sz="2400" dirty="0" smtClean="0"/>
              <a:t>большей </a:t>
            </a:r>
            <a:r>
              <a:rPr lang="ru-RU" sz="2400" dirty="0"/>
              <a:t>посылки) и что большая посылка остаётся после обращения общей (это видно из того, что после е стоит не р, a s). </a:t>
            </a:r>
          </a:p>
        </p:txBody>
      </p:sp>
      <p:sp>
        <p:nvSpPr>
          <p:cNvPr id="4" name="Прямоугольник 3"/>
          <p:cNvSpPr/>
          <p:nvPr/>
        </p:nvSpPr>
        <p:spPr>
          <a:xfrm>
            <a:off x="135466" y="4312987"/>
            <a:ext cx="5502853" cy="461665"/>
          </a:xfrm>
          <a:prstGeom prst="rect">
            <a:avLst/>
          </a:prstGeom>
        </p:spPr>
        <p:txBody>
          <a:bodyPr wrap="none">
            <a:spAutoFit/>
          </a:bodyPr>
          <a:lstStyle/>
          <a:p>
            <a:r>
              <a:rPr lang="ru-RU" sz="2400" dirty="0"/>
              <a:t>Возьмем уже известный нам силлогизм:</a:t>
            </a:r>
          </a:p>
        </p:txBody>
      </p:sp>
      <p:sp>
        <p:nvSpPr>
          <p:cNvPr id="5" name="TextBox 4"/>
          <p:cNvSpPr txBox="1"/>
          <p:nvPr/>
        </p:nvSpPr>
        <p:spPr>
          <a:xfrm>
            <a:off x="261257" y="4774652"/>
            <a:ext cx="8450944" cy="1200329"/>
          </a:xfrm>
          <a:prstGeom prst="rect">
            <a:avLst/>
          </a:prstGeom>
          <a:noFill/>
        </p:spPr>
        <p:txBody>
          <a:bodyPr wrap="square" rtlCol="0">
            <a:spAutoFit/>
          </a:bodyPr>
          <a:lstStyle/>
          <a:p>
            <a:r>
              <a:rPr lang="ru-RU" sz="2400" dirty="0" smtClean="0"/>
              <a:t>А. Все киты млекопитающие.</a:t>
            </a:r>
          </a:p>
          <a:p>
            <a:r>
              <a:rPr lang="ru-RU" sz="2400" u="sng" dirty="0" smtClean="0"/>
              <a:t>А. Все киты живут в воде.</a:t>
            </a:r>
          </a:p>
          <a:p>
            <a:r>
              <a:rPr lang="en-US" sz="2400" dirty="0" smtClean="0"/>
              <a:t>I</a:t>
            </a:r>
            <a:r>
              <a:rPr lang="ru-RU" sz="2400" dirty="0" smtClean="0"/>
              <a:t>. Некоторые млекопитающие живут в воде.</a:t>
            </a:r>
            <a:endParaRPr lang="ru-RU" sz="2400" dirty="0"/>
          </a:p>
        </p:txBody>
      </p:sp>
      <p:sp>
        <p:nvSpPr>
          <p:cNvPr id="6" name="Прямоугольник 5"/>
          <p:cNvSpPr/>
          <p:nvPr/>
        </p:nvSpPr>
        <p:spPr>
          <a:xfrm>
            <a:off x="365759" y="6059899"/>
            <a:ext cx="8346441" cy="461665"/>
          </a:xfrm>
          <a:prstGeom prst="rect">
            <a:avLst/>
          </a:prstGeom>
        </p:spPr>
        <p:txBody>
          <a:bodyPr wrap="square">
            <a:spAutoFit/>
          </a:bodyPr>
          <a:lstStyle/>
          <a:p>
            <a:r>
              <a:rPr lang="ru-RU" sz="2400" dirty="0"/>
              <a:t>Модус этого силлогизма ААI. </a:t>
            </a:r>
            <a:r>
              <a:rPr lang="ru-RU" sz="2400" dirty="0" smtClean="0"/>
              <a:t>Название— </a:t>
            </a:r>
            <a:r>
              <a:rPr lang="ru-RU" sz="2400" dirty="0" err="1" smtClean="0"/>
              <a:t>Darapti</a:t>
            </a:r>
            <a:r>
              <a:rPr lang="ru-RU" sz="2400" dirty="0" smtClean="0"/>
              <a:t>.</a:t>
            </a:r>
            <a:endParaRPr lang="ru-RU" sz="2400" dirty="0"/>
          </a:p>
        </p:txBody>
      </p:sp>
    </p:spTree>
    <p:extLst>
      <p:ext uri="{BB962C8B-B14F-4D97-AF65-F5344CB8AC3E}">
        <p14:creationId xmlns:p14="http://schemas.microsoft.com/office/powerpoint/2010/main" val="330723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0867" y="60236"/>
            <a:ext cx="8906933" cy="1200329"/>
          </a:xfrm>
          <a:prstGeom prst="rect">
            <a:avLst/>
          </a:prstGeom>
        </p:spPr>
        <p:txBody>
          <a:bodyPr wrap="square">
            <a:spAutoFit/>
          </a:bodyPr>
          <a:lstStyle/>
          <a:p>
            <a:r>
              <a:rPr lang="ru-RU" sz="2400" dirty="0"/>
              <a:t>Первая буква показывает, к какому модусу фигуры I следует свести данный силлогизм. Следовательно, этот силлогизм следует свести к модусу </a:t>
            </a:r>
            <a:r>
              <a:rPr lang="ru-RU" sz="2400" dirty="0" err="1"/>
              <a:t>Darii</a:t>
            </a:r>
            <a:r>
              <a:rPr lang="ru-RU" sz="2400" dirty="0"/>
              <a:t>.</a:t>
            </a:r>
          </a:p>
        </p:txBody>
      </p:sp>
      <p:sp>
        <p:nvSpPr>
          <p:cNvPr id="4" name="Прямоугольник 3"/>
          <p:cNvSpPr/>
          <p:nvPr/>
        </p:nvSpPr>
        <p:spPr>
          <a:xfrm>
            <a:off x="194730" y="1309533"/>
            <a:ext cx="8839201" cy="830997"/>
          </a:xfrm>
          <a:prstGeom prst="rect">
            <a:avLst/>
          </a:prstGeom>
        </p:spPr>
        <p:txBody>
          <a:bodyPr wrap="square">
            <a:spAutoFit/>
          </a:bodyPr>
          <a:lstStyle/>
          <a:p>
            <a:r>
              <a:rPr lang="en-US" sz="2400" b="1" dirty="0" smtClean="0"/>
              <a:t>p</a:t>
            </a:r>
            <a:r>
              <a:rPr lang="ru-RU" sz="2400" b="1" dirty="0"/>
              <a:t> </a:t>
            </a:r>
            <a:r>
              <a:rPr lang="ru-RU" sz="2400" dirty="0"/>
              <a:t>показывает, что стоящее перед ним суждение должно подвергнуться обращению через ограничение.</a:t>
            </a:r>
          </a:p>
        </p:txBody>
      </p:sp>
      <p:sp>
        <p:nvSpPr>
          <p:cNvPr id="5" name="Прямоугольник 4"/>
          <p:cNvSpPr/>
          <p:nvPr/>
        </p:nvSpPr>
        <p:spPr>
          <a:xfrm>
            <a:off x="160865" y="2196405"/>
            <a:ext cx="8839201" cy="830997"/>
          </a:xfrm>
          <a:prstGeom prst="rect">
            <a:avLst/>
          </a:prstGeom>
        </p:spPr>
        <p:txBody>
          <a:bodyPr wrap="square">
            <a:spAutoFit/>
          </a:bodyPr>
          <a:lstStyle/>
          <a:p>
            <a:r>
              <a:rPr lang="en-US" sz="2400" b="1" dirty="0" smtClean="0"/>
              <a:t>t</a:t>
            </a:r>
            <a:r>
              <a:rPr lang="ru-RU" sz="2400" b="1" dirty="0"/>
              <a:t> </a:t>
            </a:r>
            <a:r>
              <a:rPr lang="ru-RU" sz="2400" dirty="0"/>
              <a:t>показывает, что посылки следует переместить, т. е. большую сделать меньшей, а меньшую большей.</a:t>
            </a:r>
          </a:p>
        </p:txBody>
      </p:sp>
      <p:sp>
        <p:nvSpPr>
          <p:cNvPr id="6" name="Прямоугольник 5"/>
          <p:cNvSpPr/>
          <p:nvPr/>
        </p:nvSpPr>
        <p:spPr>
          <a:xfrm>
            <a:off x="194732" y="3282263"/>
            <a:ext cx="8771466" cy="830997"/>
          </a:xfrm>
          <a:prstGeom prst="rect">
            <a:avLst/>
          </a:prstGeom>
        </p:spPr>
        <p:txBody>
          <a:bodyPr wrap="square">
            <a:spAutoFit/>
          </a:bodyPr>
          <a:lstStyle/>
          <a:p>
            <a:r>
              <a:rPr lang="en-US" sz="2400" b="1" dirty="0" smtClean="0"/>
              <a:t>r</a:t>
            </a:r>
            <a:r>
              <a:rPr lang="ru-RU" sz="2400" b="1" dirty="0"/>
              <a:t> </a:t>
            </a:r>
            <a:r>
              <a:rPr lang="ru-RU" sz="2400" dirty="0"/>
              <a:t>показывает, что следует использовать прием сведения к </a:t>
            </a:r>
            <a:r>
              <a:rPr lang="ru-RU" sz="2400" dirty="0" smtClean="0"/>
              <a:t>абсурду.</a:t>
            </a:r>
            <a:endParaRPr lang="ru-RU" sz="2400" dirty="0"/>
          </a:p>
        </p:txBody>
      </p:sp>
      <p:sp>
        <p:nvSpPr>
          <p:cNvPr id="7" name="Прямоугольник 6"/>
          <p:cNvSpPr/>
          <p:nvPr/>
        </p:nvSpPr>
        <p:spPr>
          <a:xfrm>
            <a:off x="160865" y="4212101"/>
            <a:ext cx="8906933" cy="2308324"/>
          </a:xfrm>
          <a:prstGeom prst="rect">
            <a:avLst/>
          </a:prstGeom>
        </p:spPr>
        <p:txBody>
          <a:bodyPr wrap="square">
            <a:spAutoFit/>
          </a:bodyPr>
          <a:lstStyle/>
          <a:p>
            <a:r>
              <a:rPr lang="ru-RU" sz="2400" dirty="0"/>
              <a:t>С большей посылкой никаких операций проводить не нужно. Меньшую посылку следует подвергнуть обращению через ограничение, так как оно стоит перед буквой </a:t>
            </a:r>
            <a:r>
              <a:rPr lang="en-US" sz="2400" dirty="0" smtClean="0"/>
              <a:t>p</a:t>
            </a:r>
            <a:r>
              <a:rPr lang="ru-RU" sz="2400" dirty="0" smtClean="0"/>
              <a:t>. </a:t>
            </a:r>
            <a:r>
              <a:rPr lang="ru-RU" sz="2400" dirty="0"/>
              <a:t>Тогда суждение «Все киты живут в воде» примет вид «Некоторые живущие в воде животные — киты».</a:t>
            </a:r>
          </a:p>
          <a:p>
            <a:r>
              <a:rPr lang="ru-RU" sz="2400" dirty="0"/>
              <a:t>С заключением ничего делать не нужно.</a:t>
            </a:r>
            <a:endParaRPr lang="ru-RU" sz="2400" b="0" i="0" dirty="0">
              <a:effectLst/>
            </a:endParaRPr>
          </a:p>
        </p:txBody>
      </p:sp>
    </p:spTree>
    <p:extLst>
      <p:ext uri="{BB962C8B-B14F-4D97-AF65-F5344CB8AC3E}">
        <p14:creationId xmlns:p14="http://schemas.microsoft.com/office/powerpoint/2010/main" val="346341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5506" y="0"/>
            <a:ext cx="8818685" cy="1569660"/>
          </a:xfrm>
          <a:prstGeom prst="rect">
            <a:avLst/>
          </a:prstGeom>
        </p:spPr>
        <p:txBody>
          <a:bodyPr wrap="square">
            <a:spAutoFit/>
          </a:bodyPr>
          <a:lstStyle/>
          <a:p>
            <a:r>
              <a:rPr lang="ru-RU" sz="2400" dirty="0" smtClean="0">
                <a:solidFill>
                  <a:srgbClr val="000000"/>
                </a:solidFill>
              </a:rPr>
              <a:t>Традиционная логика утверждает, что все рассуждения могут быть сведены к силлогизмам и простым утверждениям. Для проверки силлогизмов предлагается специальный язык и используется теоретико-множественная интерпретация.</a:t>
            </a:r>
            <a:endParaRPr lang="ru-RU" sz="2400" dirty="0"/>
          </a:p>
        </p:txBody>
      </p:sp>
      <p:sp>
        <p:nvSpPr>
          <p:cNvPr id="4" name="Прямоугольник 3"/>
          <p:cNvSpPr/>
          <p:nvPr/>
        </p:nvSpPr>
        <p:spPr>
          <a:xfrm>
            <a:off x="149465" y="1606209"/>
            <a:ext cx="8449408" cy="461665"/>
          </a:xfrm>
          <a:prstGeom prst="rect">
            <a:avLst/>
          </a:prstGeom>
        </p:spPr>
        <p:txBody>
          <a:bodyPr wrap="square">
            <a:spAutoFit/>
          </a:bodyPr>
          <a:lstStyle/>
          <a:p>
            <a:r>
              <a:rPr lang="ru-RU" sz="2400" dirty="0">
                <a:solidFill>
                  <a:srgbClr val="000000"/>
                </a:solidFill>
                <a:latin typeface="Open Sans"/>
              </a:rPr>
              <a:t>Символы, обозначающие кванторы:</a:t>
            </a:r>
            <a:endParaRPr lang="ru-RU" sz="2400" dirty="0"/>
          </a:p>
        </p:txBody>
      </p:sp>
      <p:sp>
        <p:nvSpPr>
          <p:cNvPr id="5" name="Прямоугольник 4"/>
          <p:cNvSpPr/>
          <p:nvPr/>
        </p:nvSpPr>
        <p:spPr>
          <a:xfrm>
            <a:off x="43958" y="2165855"/>
            <a:ext cx="9020908" cy="461665"/>
          </a:xfrm>
          <a:prstGeom prst="rect">
            <a:avLst/>
          </a:prstGeom>
        </p:spPr>
        <p:txBody>
          <a:bodyPr wrap="square">
            <a:spAutoFit/>
          </a:bodyPr>
          <a:lstStyle/>
          <a:p>
            <a:r>
              <a:rPr lang="ru-RU" sz="2400" dirty="0">
                <a:solidFill>
                  <a:srgbClr val="242424"/>
                </a:solidFill>
              </a:rPr>
              <a:t>• </a:t>
            </a:r>
            <a:r>
              <a:rPr lang="ru-RU" sz="2400" i="1" dirty="0">
                <a:solidFill>
                  <a:srgbClr val="242424"/>
                </a:solidFill>
              </a:rPr>
              <a:t>А —</a:t>
            </a:r>
            <a:r>
              <a:rPr lang="ru-RU" sz="2400" dirty="0">
                <a:solidFill>
                  <a:srgbClr val="242424"/>
                </a:solidFill>
              </a:rPr>
              <a:t> общеутвердительные («все», «всякий») — </a:t>
            </a:r>
            <a:r>
              <a:rPr lang="ru-RU" sz="2400" dirty="0" smtClean="0">
                <a:solidFill>
                  <a:srgbClr val="242424"/>
                </a:solidFill>
              </a:rPr>
              <a:t>все</a:t>
            </a:r>
            <a:r>
              <a:rPr lang="en-US" sz="2400" dirty="0" smtClean="0">
                <a:solidFill>
                  <a:srgbClr val="242424"/>
                </a:solidFill>
              </a:rPr>
              <a:t> </a:t>
            </a:r>
            <a:r>
              <a:rPr lang="ru-RU" sz="2400" i="1" dirty="0" smtClean="0">
                <a:solidFill>
                  <a:srgbClr val="242424"/>
                </a:solidFill>
              </a:rPr>
              <a:t>S</a:t>
            </a:r>
            <a:r>
              <a:rPr lang="en-US" sz="2400" dirty="0" smtClean="0">
                <a:solidFill>
                  <a:srgbClr val="242424"/>
                </a:solidFill>
              </a:rPr>
              <a:t> </a:t>
            </a:r>
            <a:r>
              <a:rPr lang="ru-RU" sz="2400" dirty="0" smtClean="0">
                <a:solidFill>
                  <a:srgbClr val="242424"/>
                </a:solidFill>
              </a:rPr>
              <a:t>есть</a:t>
            </a:r>
            <a:r>
              <a:rPr lang="en-US" sz="2400" dirty="0" smtClean="0">
                <a:solidFill>
                  <a:srgbClr val="242424"/>
                </a:solidFill>
              </a:rPr>
              <a:t> </a:t>
            </a:r>
            <a:r>
              <a:rPr lang="ru-RU" sz="2400" i="1" dirty="0" smtClean="0">
                <a:solidFill>
                  <a:srgbClr val="242424"/>
                </a:solidFill>
              </a:rPr>
              <a:t>Р</a:t>
            </a:r>
            <a:r>
              <a:rPr lang="ru-RU" sz="2400" i="1" dirty="0">
                <a:solidFill>
                  <a:srgbClr val="242424"/>
                </a:solidFill>
              </a:rPr>
              <a:t>;</a:t>
            </a:r>
            <a:endParaRPr lang="ru-RU" sz="2400" dirty="0"/>
          </a:p>
        </p:txBody>
      </p:sp>
      <p:sp>
        <p:nvSpPr>
          <p:cNvPr id="6" name="Прямоугольник 5"/>
          <p:cNvSpPr/>
          <p:nvPr/>
        </p:nvSpPr>
        <p:spPr>
          <a:xfrm>
            <a:off x="70335" y="2691122"/>
            <a:ext cx="9020908" cy="830997"/>
          </a:xfrm>
          <a:prstGeom prst="rect">
            <a:avLst/>
          </a:prstGeom>
        </p:spPr>
        <p:txBody>
          <a:bodyPr wrap="square">
            <a:spAutoFit/>
          </a:bodyPr>
          <a:lstStyle/>
          <a:p>
            <a:r>
              <a:rPr lang="ru-RU" sz="2400" dirty="0">
                <a:solidFill>
                  <a:srgbClr val="242424"/>
                </a:solidFill>
              </a:rPr>
              <a:t>• </a:t>
            </a:r>
            <a:r>
              <a:rPr lang="ru-RU" sz="2400" i="1" dirty="0">
                <a:solidFill>
                  <a:srgbClr val="242424"/>
                </a:solidFill>
              </a:rPr>
              <a:t>Е —</a:t>
            </a:r>
            <a:r>
              <a:rPr lang="ru-RU" sz="2400" dirty="0">
                <a:solidFill>
                  <a:srgbClr val="242424"/>
                </a:solidFill>
              </a:rPr>
              <a:t> общеотрицательные («ни один», «никакой») — ни </a:t>
            </a:r>
            <a:r>
              <a:rPr lang="ru-RU" sz="2400" dirty="0" smtClean="0">
                <a:solidFill>
                  <a:srgbClr val="242424"/>
                </a:solidFill>
              </a:rPr>
              <a:t>одно</a:t>
            </a:r>
            <a:r>
              <a:rPr lang="en-US" sz="2400" dirty="0" smtClean="0">
                <a:solidFill>
                  <a:srgbClr val="242424"/>
                </a:solidFill>
              </a:rPr>
              <a:t> </a:t>
            </a:r>
            <a:r>
              <a:rPr lang="ru-RU" sz="2400" i="1" dirty="0" smtClean="0">
                <a:solidFill>
                  <a:srgbClr val="242424"/>
                </a:solidFill>
              </a:rPr>
              <a:t>S</a:t>
            </a:r>
            <a:r>
              <a:rPr lang="ru-RU" sz="2400" dirty="0" smtClean="0">
                <a:solidFill>
                  <a:srgbClr val="242424"/>
                </a:solidFill>
              </a:rPr>
              <a:t> </a:t>
            </a:r>
            <a:r>
              <a:rPr lang="ru-RU" sz="2400" dirty="0">
                <a:solidFill>
                  <a:srgbClr val="242424"/>
                </a:solidFill>
              </a:rPr>
              <a:t>не есть </a:t>
            </a:r>
            <a:r>
              <a:rPr lang="ru-RU" sz="2400" i="1" dirty="0" smtClean="0">
                <a:solidFill>
                  <a:srgbClr val="242424"/>
                </a:solidFill>
              </a:rPr>
              <a:t>Р</a:t>
            </a:r>
            <a:r>
              <a:rPr lang="en-US" sz="2400" dirty="0">
                <a:solidFill>
                  <a:srgbClr val="242424"/>
                </a:solidFill>
              </a:rPr>
              <a:t>;</a:t>
            </a:r>
            <a:endParaRPr lang="ru-RU" sz="2400" dirty="0"/>
          </a:p>
        </p:txBody>
      </p:sp>
      <p:sp>
        <p:nvSpPr>
          <p:cNvPr id="7" name="Прямоугольник 6"/>
          <p:cNvSpPr/>
          <p:nvPr/>
        </p:nvSpPr>
        <p:spPr>
          <a:xfrm>
            <a:off x="70335" y="3522810"/>
            <a:ext cx="8950573" cy="461665"/>
          </a:xfrm>
          <a:prstGeom prst="rect">
            <a:avLst/>
          </a:prstGeom>
        </p:spPr>
        <p:txBody>
          <a:bodyPr wrap="square">
            <a:spAutoFit/>
          </a:bodyPr>
          <a:lstStyle/>
          <a:p>
            <a:r>
              <a:rPr lang="ru-RU" sz="2400" dirty="0">
                <a:solidFill>
                  <a:srgbClr val="242424"/>
                </a:solidFill>
              </a:rPr>
              <a:t>• </a:t>
            </a:r>
            <a:r>
              <a:rPr lang="ru-RU" sz="2400" i="1" dirty="0">
                <a:solidFill>
                  <a:srgbClr val="242424"/>
                </a:solidFill>
              </a:rPr>
              <a:t>I —</a:t>
            </a:r>
            <a:r>
              <a:rPr lang="ru-RU" sz="2400" dirty="0">
                <a:solidFill>
                  <a:srgbClr val="242424"/>
                </a:solidFill>
              </a:rPr>
              <a:t> </a:t>
            </a:r>
            <a:r>
              <a:rPr lang="ru-RU" sz="2400" dirty="0" err="1">
                <a:solidFill>
                  <a:srgbClr val="242424"/>
                </a:solidFill>
              </a:rPr>
              <a:t>частноутвердительные</a:t>
            </a:r>
            <a:r>
              <a:rPr lang="ru-RU" sz="2400" dirty="0">
                <a:solidFill>
                  <a:srgbClr val="242424"/>
                </a:solidFill>
              </a:rPr>
              <a:t> («некоторые») — </a:t>
            </a:r>
            <a:r>
              <a:rPr lang="ru-RU" sz="2400" dirty="0" smtClean="0">
                <a:solidFill>
                  <a:srgbClr val="242424"/>
                </a:solidFill>
              </a:rPr>
              <a:t>некоторые</a:t>
            </a:r>
            <a:r>
              <a:rPr lang="en-US" sz="2400" dirty="0" smtClean="0">
                <a:solidFill>
                  <a:srgbClr val="242424"/>
                </a:solidFill>
              </a:rPr>
              <a:t> </a:t>
            </a:r>
            <a:r>
              <a:rPr lang="ru-RU" sz="2400" i="1" dirty="0" smtClean="0">
                <a:solidFill>
                  <a:srgbClr val="242424"/>
                </a:solidFill>
              </a:rPr>
              <a:t>S</a:t>
            </a:r>
            <a:r>
              <a:rPr lang="en-US" sz="2400" dirty="0" smtClean="0">
                <a:solidFill>
                  <a:srgbClr val="242424"/>
                </a:solidFill>
              </a:rPr>
              <a:t> </a:t>
            </a:r>
            <a:r>
              <a:rPr lang="ru-RU" sz="2400" dirty="0" smtClean="0">
                <a:solidFill>
                  <a:srgbClr val="242424"/>
                </a:solidFill>
              </a:rPr>
              <a:t>есть</a:t>
            </a:r>
            <a:r>
              <a:rPr lang="en-US" sz="2400" dirty="0" smtClean="0">
                <a:solidFill>
                  <a:srgbClr val="242424"/>
                </a:solidFill>
              </a:rPr>
              <a:t> </a:t>
            </a:r>
            <a:r>
              <a:rPr lang="ru-RU" sz="2400" i="1" dirty="0" smtClean="0">
                <a:solidFill>
                  <a:srgbClr val="242424"/>
                </a:solidFill>
              </a:rPr>
              <a:t>Р</a:t>
            </a:r>
            <a:r>
              <a:rPr lang="ru-RU" sz="2400" i="1" dirty="0">
                <a:solidFill>
                  <a:srgbClr val="242424"/>
                </a:solidFill>
              </a:rPr>
              <a:t>;</a:t>
            </a:r>
            <a:endParaRPr lang="ru-RU" sz="2400" dirty="0"/>
          </a:p>
        </p:txBody>
      </p:sp>
      <p:sp>
        <p:nvSpPr>
          <p:cNvPr id="8" name="Прямоугольник 7"/>
          <p:cNvSpPr/>
          <p:nvPr/>
        </p:nvSpPr>
        <p:spPr>
          <a:xfrm>
            <a:off x="43958" y="3984475"/>
            <a:ext cx="8660423" cy="830997"/>
          </a:xfrm>
          <a:prstGeom prst="rect">
            <a:avLst/>
          </a:prstGeom>
        </p:spPr>
        <p:txBody>
          <a:bodyPr wrap="square">
            <a:spAutoFit/>
          </a:bodyPr>
          <a:lstStyle/>
          <a:p>
            <a:r>
              <a:rPr lang="ru-RU" sz="2400" dirty="0">
                <a:solidFill>
                  <a:srgbClr val="242424"/>
                </a:solidFill>
              </a:rPr>
              <a:t>• </a:t>
            </a:r>
            <a:r>
              <a:rPr lang="ru-RU" sz="2400" i="1" dirty="0">
                <a:solidFill>
                  <a:srgbClr val="242424"/>
                </a:solidFill>
              </a:rPr>
              <a:t>О —</a:t>
            </a:r>
            <a:r>
              <a:rPr lang="ru-RU" sz="2400" dirty="0">
                <a:solidFill>
                  <a:srgbClr val="242424"/>
                </a:solidFill>
              </a:rPr>
              <a:t> </a:t>
            </a:r>
            <a:r>
              <a:rPr lang="ru-RU" sz="2400" dirty="0" err="1">
                <a:solidFill>
                  <a:srgbClr val="242424"/>
                </a:solidFill>
              </a:rPr>
              <a:t>частноотрицательные</a:t>
            </a:r>
            <a:r>
              <a:rPr lang="ru-RU" sz="2400" dirty="0">
                <a:solidFill>
                  <a:srgbClr val="242424"/>
                </a:solidFill>
              </a:rPr>
              <a:t> («некоторые, не суть») — некоторые </a:t>
            </a:r>
            <a:r>
              <a:rPr lang="ru-RU" sz="2400" i="1" dirty="0">
                <a:solidFill>
                  <a:srgbClr val="242424"/>
                </a:solidFill>
              </a:rPr>
              <a:t>S</a:t>
            </a:r>
            <a:r>
              <a:rPr lang="ru-RU" sz="2400" dirty="0" smtClean="0">
                <a:solidFill>
                  <a:srgbClr val="242424"/>
                </a:solidFill>
              </a:rPr>
              <a:t> </a:t>
            </a:r>
            <a:r>
              <a:rPr lang="ru-RU" sz="2400" dirty="0">
                <a:solidFill>
                  <a:srgbClr val="242424"/>
                </a:solidFill>
              </a:rPr>
              <a:t>не есть </a:t>
            </a:r>
            <a:r>
              <a:rPr lang="ru-RU" sz="2400" i="1" dirty="0">
                <a:solidFill>
                  <a:srgbClr val="242424"/>
                </a:solidFill>
              </a:rPr>
              <a:t>Р.</a:t>
            </a:r>
            <a:endParaRPr lang="ru-RU" sz="2400" dirty="0"/>
          </a:p>
        </p:txBody>
      </p:sp>
      <p:sp>
        <p:nvSpPr>
          <p:cNvPr id="9" name="Прямоугольник 8"/>
          <p:cNvSpPr/>
          <p:nvPr/>
        </p:nvSpPr>
        <p:spPr>
          <a:xfrm>
            <a:off x="131885" y="5023222"/>
            <a:ext cx="8757138" cy="1569660"/>
          </a:xfrm>
          <a:prstGeom prst="rect">
            <a:avLst/>
          </a:prstGeom>
        </p:spPr>
        <p:txBody>
          <a:bodyPr wrap="square">
            <a:spAutoFit/>
          </a:bodyPr>
          <a:lstStyle/>
          <a:p>
            <a:r>
              <a:rPr lang="ru-RU" sz="2400" dirty="0">
                <a:solidFill>
                  <a:srgbClr val="000000"/>
                </a:solidFill>
                <a:latin typeface="Open Sans"/>
              </a:rPr>
              <a:t>Примеры: </a:t>
            </a:r>
            <a:r>
              <a:rPr lang="ru-RU" sz="2400" i="1" dirty="0">
                <a:solidFill>
                  <a:srgbClr val="000000"/>
                </a:solidFill>
                <a:latin typeface="Open Sans"/>
              </a:rPr>
              <a:t>А.</a:t>
            </a:r>
            <a:r>
              <a:rPr lang="ru-RU" sz="2400" dirty="0">
                <a:solidFill>
                  <a:srgbClr val="000000"/>
                </a:solidFill>
                <a:latin typeface="Open Sans"/>
              </a:rPr>
              <a:t> Все студенты совершенны. </a:t>
            </a:r>
            <a:endParaRPr lang="en-US" sz="2400" dirty="0" smtClean="0">
              <a:solidFill>
                <a:srgbClr val="000000"/>
              </a:solidFill>
              <a:latin typeface="Open Sans"/>
            </a:endParaRPr>
          </a:p>
          <a:p>
            <a:pPr marL="1433513"/>
            <a:r>
              <a:rPr lang="ru-RU" sz="2400" i="1" dirty="0" smtClean="0">
                <a:solidFill>
                  <a:srgbClr val="000000"/>
                </a:solidFill>
                <a:latin typeface="Open Sans"/>
              </a:rPr>
              <a:t>Е</a:t>
            </a:r>
            <a:r>
              <a:rPr lang="ru-RU" sz="2400" i="1" dirty="0">
                <a:solidFill>
                  <a:srgbClr val="000000"/>
                </a:solidFill>
                <a:latin typeface="Open Sans"/>
              </a:rPr>
              <a:t>.</a:t>
            </a:r>
            <a:r>
              <a:rPr lang="ru-RU" sz="2400" dirty="0">
                <a:solidFill>
                  <a:srgbClr val="000000"/>
                </a:solidFill>
                <a:latin typeface="Open Sans"/>
              </a:rPr>
              <a:t> Никакие студенты несовершенны. </a:t>
            </a:r>
            <a:endParaRPr lang="en-US" sz="2400" dirty="0" smtClean="0">
              <a:solidFill>
                <a:srgbClr val="000000"/>
              </a:solidFill>
              <a:latin typeface="Open Sans"/>
            </a:endParaRPr>
          </a:p>
          <a:p>
            <a:pPr marL="1433513"/>
            <a:r>
              <a:rPr lang="ru-RU" sz="2400" i="1" dirty="0" smtClean="0">
                <a:solidFill>
                  <a:srgbClr val="000000"/>
                </a:solidFill>
                <a:latin typeface="Open Sans"/>
              </a:rPr>
              <a:t>I</a:t>
            </a:r>
            <a:r>
              <a:rPr lang="ru-RU" sz="2400" i="1" dirty="0">
                <a:solidFill>
                  <a:srgbClr val="000000"/>
                </a:solidFill>
                <a:latin typeface="Open Sans"/>
              </a:rPr>
              <a:t>.</a:t>
            </a:r>
            <a:r>
              <a:rPr lang="ru-RU" sz="2400" dirty="0">
                <a:solidFill>
                  <a:srgbClr val="000000"/>
                </a:solidFill>
                <a:latin typeface="Open Sans"/>
              </a:rPr>
              <a:t> </a:t>
            </a:r>
            <a:r>
              <a:rPr lang="en-US" sz="2400" dirty="0" smtClean="0">
                <a:solidFill>
                  <a:srgbClr val="000000"/>
                </a:solidFill>
                <a:latin typeface="Open Sans"/>
              </a:rPr>
              <a:t>  </a:t>
            </a:r>
            <a:r>
              <a:rPr lang="ru-RU" sz="2400" dirty="0" smtClean="0">
                <a:solidFill>
                  <a:srgbClr val="000000"/>
                </a:solidFill>
                <a:latin typeface="Open Sans"/>
              </a:rPr>
              <a:t>Некоторые </a:t>
            </a:r>
            <a:r>
              <a:rPr lang="ru-RU" sz="2400" dirty="0">
                <a:solidFill>
                  <a:srgbClr val="000000"/>
                </a:solidFill>
                <a:latin typeface="Open Sans"/>
              </a:rPr>
              <a:t>студенты совершенны. </a:t>
            </a:r>
            <a:endParaRPr lang="en-US" sz="2400" dirty="0" smtClean="0">
              <a:solidFill>
                <a:srgbClr val="000000"/>
              </a:solidFill>
              <a:latin typeface="Open Sans"/>
            </a:endParaRPr>
          </a:p>
          <a:p>
            <a:pPr marL="1433513"/>
            <a:r>
              <a:rPr lang="ru-RU" sz="2400" i="1" dirty="0" smtClean="0">
                <a:solidFill>
                  <a:srgbClr val="000000"/>
                </a:solidFill>
                <a:latin typeface="Open Sans"/>
              </a:rPr>
              <a:t>О</a:t>
            </a:r>
            <a:r>
              <a:rPr lang="ru-RU" sz="2400" i="1" dirty="0">
                <a:solidFill>
                  <a:srgbClr val="000000"/>
                </a:solidFill>
                <a:latin typeface="Open Sans"/>
              </a:rPr>
              <a:t>.</a:t>
            </a:r>
            <a:r>
              <a:rPr lang="ru-RU" sz="2400" dirty="0">
                <a:solidFill>
                  <a:srgbClr val="000000"/>
                </a:solidFill>
                <a:latin typeface="Open Sans"/>
              </a:rPr>
              <a:t> Некоторые студенты несовершенны.</a:t>
            </a:r>
            <a:endParaRPr lang="ru-RU" sz="2400" dirty="0"/>
          </a:p>
        </p:txBody>
      </p:sp>
    </p:spTree>
    <p:extLst>
      <p:ext uri="{BB962C8B-B14F-4D97-AF65-F5344CB8AC3E}">
        <p14:creationId xmlns:p14="http://schemas.microsoft.com/office/powerpoint/2010/main" val="374316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70934" y="108635"/>
            <a:ext cx="8873066" cy="461665"/>
          </a:xfrm>
          <a:prstGeom prst="rect">
            <a:avLst/>
          </a:prstGeom>
        </p:spPr>
        <p:txBody>
          <a:bodyPr wrap="square">
            <a:spAutoFit/>
          </a:bodyPr>
          <a:lstStyle/>
          <a:p>
            <a:r>
              <a:rPr lang="ru-RU" sz="2400" dirty="0"/>
              <a:t>Тогда вновь образованный силлогизм примет следующий вид:</a:t>
            </a:r>
          </a:p>
        </p:txBody>
      </p:sp>
      <p:sp>
        <p:nvSpPr>
          <p:cNvPr id="3" name="TextBox 2"/>
          <p:cNvSpPr txBox="1"/>
          <p:nvPr/>
        </p:nvSpPr>
        <p:spPr>
          <a:xfrm>
            <a:off x="270934" y="570300"/>
            <a:ext cx="8644466" cy="1200329"/>
          </a:xfrm>
          <a:prstGeom prst="rect">
            <a:avLst/>
          </a:prstGeom>
          <a:noFill/>
        </p:spPr>
        <p:txBody>
          <a:bodyPr wrap="square" rtlCol="0">
            <a:spAutoFit/>
          </a:bodyPr>
          <a:lstStyle/>
          <a:p>
            <a:r>
              <a:rPr lang="ru-RU" sz="2400" dirty="0" smtClean="0"/>
              <a:t>А. Все киты млекопитающие.</a:t>
            </a:r>
          </a:p>
          <a:p>
            <a:r>
              <a:rPr lang="ru-RU" sz="2400" u="sng" dirty="0" smtClean="0"/>
              <a:t>А. Некоторые живущие в воде животные – киты.</a:t>
            </a:r>
          </a:p>
          <a:p>
            <a:r>
              <a:rPr lang="en-US" sz="2400" dirty="0" smtClean="0"/>
              <a:t>I</a:t>
            </a:r>
            <a:r>
              <a:rPr lang="ru-RU" sz="2400" dirty="0" smtClean="0"/>
              <a:t>. Некоторые живущие в воде животные млекопитающие.</a:t>
            </a:r>
            <a:endParaRPr lang="ru-RU" sz="2400" dirty="0"/>
          </a:p>
        </p:txBody>
      </p:sp>
      <p:sp>
        <p:nvSpPr>
          <p:cNvPr id="4" name="Прямоугольник 3"/>
          <p:cNvSpPr/>
          <p:nvPr/>
        </p:nvSpPr>
        <p:spPr>
          <a:xfrm>
            <a:off x="211667" y="1770629"/>
            <a:ext cx="8703733" cy="461665"/>
          </a:xfrm>
          <a:prstGeom prst="rect">
            <a:avLst/>
          </a:prstGeom>
        </p:spPr>
        <p:txBody>
          <a:bodyPr wrap="square">
            <a:spAutoFit/>
          </a:bodyPr>
          <a:lstStyle/>
          <a:p>
            <a:r>
              <a:rPr lang="ru-RU" sz="2400" dirty="0"/>
              <a:t>Силлогизм принял вид фигуры I и стал очевидным.</a:t>
            </a:r>
          </a:p>
        </p:txBody>
      </p:sp>
      <p:sp>
        <p:nvSpPr>
          <p:cNvPr id="5" name="Прямоугольник 4"/>
          <p:cNvSpPr/>
          <p:nvPr/>
        </p:nvSpPr>
        <p:spPr>
          <a:xfrm>
            <a:off x="143933" y="2339834"/>
            <a:ext cx="8964539" cy="830997"/>
          </a:xfrm>
          <a:prstGeom prst="rect">
            <a:avLst/>
          </a:prstGeom>
        </p:spPr>
        <p:txBody>
          <a:bodyPr wrap="square">
            <a:spAutoFit/>
          </a:bodyPr>
          <a:lstStyle/>
          <a:p>
            <a:r>
              <a:rPr lang="ru-RU" sz="2400" dirty="0"/>
              <a:t>Необходимо уметь определять фигуру и модус любого простого силлогизма.</a:t>
            </a:r>
          </a:p>
        </p:txBody>
      </p:sp>
      <p:sp>
        <p:nvSpPr>
          <p:cNvPr id="6" name="Прямоугольник 5"/>
          <p:cNvSpPr/>
          <p:nvPr/>
        </p:nvSpPr>
        <p:spPr>
          <a:xfrm>
            <a:off x="211667" y="3098800"/>
            <a:ext cx="9015813" cy="1569660"/>
          </a:xfrm>
          <a:prstGeom prst="rect">
            <a:avLst/>
          </a:prstGeom>
        </p:spPr>
        <p:txBody>
          <a:bodyPr wrap="square">
            <a:spAutoFit/>
          </a:bodyPr>
          <a:lstStyle/>
          <a:p>
            <a:pPr algn="just"/>
            <a:r>
              <a:rPr lang="ru-RU" sz="2400" b="1" dirty="0" smtClean="0">
                <a:solidFill>
                  <a:srgbClr val="000000"/>
                </a:solidFill>
              </a:rPr>
              <a:t>Пример</a:t>
            </a:r>
            <a:r>
              <a:rPr lang="en-US" sz="2400" b="1" dirty="0">
                <a:solidFill>
                  <a:srgbClr val="000000"/>
                </a:solidFill>
              </a:rPr>
              <a:t>.</a:t>
            </a:r>
            <a:r>
              <a:rPr lang="ru-RU" sz="2400" b="1" dirty="0" smtClean="0">
                <a:solidFill>
                  <a:srgbClr val="000000"/>
                </a:solidFill>
              </a:rPr>
              <a:t> </a:t>
            </a:r>
            <a:r>
              <a:rPr lang="ru-RU" sz="2400" dirty="0" smtClean="0">
                <a:solidFill>
                  <a:srgbClr val="000000"/>
                </a:solidFill>
              </a:rPr>
              <a:t>Запишем </a:t>
            </a:r>
            <a:r>
              <a:rPr lang="ru-RU" sz="2400" dirty="0">
                <a:solidFill>
                  <a:srgbClr val="000000"/>
                </a:solidFill>
              </a:rPr>
              <a:t>представленные силлогизмы.</a:t>
            </a:r>
          </a:p>
          <a:p>
            <a:pPr algn="just"/>
            <a:r>
              <a:rPr lang="ru-RU" sz="2400" dirty="0">
                <a:solidFill>
                  <a:srgbClr val="000000"/>
                </a:solidFill>
              </a:rPr>
              <a:t>1. </a:t>
            </a:r>
            <a:r>
              <a:rPr lang="ru-RU" sz="2400" i="1" dirty="0">
                <a:solidFill>
                  <a:srgbClr val="000000"/>
                </a:solidFill>
              </a:rPr>
              <a:t>Все небесные тела движутся.</a:t>
            </a:r>
            <a:endParaRPr lang="ru-RU" sz="2400" dirty="0">
              <a:solidFill>
                <a:srgbClr val="000000"/>
              </a:solidFill>
            </a:endParaRPr>
          </a:p>
          <a:p>
            <a:pPr marL="358775" algn="just"/>
            <a:r>
              <a:rPr lang="ru-RU" sz="2400" i="1" u="sng" dirty="0">
                <a:solidFill>
                  <a:srgbClr val="000000"/>
                </a:solidFill>
              </a:rPr>
              <a:t>Все планеты — это небесные тела</a:t>
            </a:r>
            <a:r>
              <a:rPr lang="ru-RU" sz="2400" i="1" dirty="0">
                <a:solidFill>
                  <a:srgbClr val="000000"/>
                </a:solidFill>
              </a:rPr>
              <a:t>.</a:t>
            </a:r>
            <a:endParaRPr lang="ru-RU" sz="2400" dirty="0">
              <a:solidFill>
                <a:srgbClr val="000000"/>
              </a:solidFill>
            </a:endParaRPr>
          </a:p>
          <a:p>
            <a:pPr marL="358775" algn="just"/>
            <a:r>
              <a:rPr lang="ru-RU" sz="2400" i="1" dirty="0">
                <a:solidFill>
                  <a:srgbClr val="000000"/>
                </a:solidFill>
              </a:rPr>
              <a:t>Все планеты движутся.</a:t>
            </a:r>
            <a:endParaRPr lang="ru-RU" sz="2400" b="0" i="0" dirty="0">
              <a:solidFill>
                <a:srgbClr val="000000"/>
              </a:solidFill>
              <a:effectLst/>
            </a:endParaRPr>
          </a:p>
        </p:txBody>
      </p:sp>
      <p:sp>
        <p:nvSpPr>
          <p:cNvPr id="7" name="Прямоугольник 6"/>
          <p:cNvSpPr/>
          <p:nvPr/>
        </p:nvSpPr>
        <p:spPr>
          <a:xfrm>
            <a:off x="143933" y="4668460"/>
            <a:ext cx="9015813" cy="1569660"/>
          </a:xfrm>
          <a:prstGeom prst="rect">
            <a:avLst/>
          </a:prstGeom>
        </p:spPr>
        <p:txBody>
          <a:bodyPr wrap="square">
            <a:spAutoFit/>
          </a:bodyPr>
          <a:lstStyle/>
          <a:p>
            <a:r>
              <a:rPr lang="ru-RU" sz="2400" dirty="0">
                <a:solidFill>
                  <a:srgbClr val="000000"/>
                </a:solidFill>
              </a:rPr>
              <a:t>В силлогизме первая посылка является простым суждением вида </a:t>
            </a:r>
            <a:r>
              <a:rPr lang="ru-RU" sz="2400" i="1" dirty="0">
                <a:solidFill>
                  <a:srgbClr val="000000"/>
                </a:solidFill>
              </a:rPr>
              <a:t>А</a:t>
            </a:r>
            <a:r>
              <a:rPr lang="ru-RU" sz="2400" dirty="0">
                <a:solidFill>
                  <a:srgbClr val="000000"/>
                </a:solidFill>
              </a:rPr>
              <a:t> (</a:t>
            </a:r>
            <a:r>
              <a:rPr lang="ru-RU" sz="2400" dirty="0" smtClean="0">
                <a:solidFill>
                  <a:srgbClr val="000000"/>
                </a:solidFill>
              </a:rPr>
              <a:t>общеутвердительным</a:t>
            </a:r>
            <a:r>
              <a:rPr lang="ru-RU" sz="2400" dirty="0">
                <a:solidFill>
                  <a:srgbClr val="000000"/>
                </a:solidFill>
              </a:rPr>
              <a:t>), вторая посылка — это тоже простое суждение вида </a:t>
            </a:r>
            <a:r>
              <a:rPr lang="ru-RU" sz="2400" i="1" dirty="0">
                <a:solidFill>
                  <a:srgbClr val="000000"/>
                </a:solidFill>
              </a:rPr>
              <a:t>А,</a:t>
            </a:r>
            <a:r>
              <a:rPr lang="ru-RU" sz="2400" dirty="0">
                <a:solidFill>
                  <a:srgbClr val="000000"/>
                </a:solidFill>
              </a:rPr>
              <a:t> и вывод в данном случае представляет собой простое суждение вида </a:t>
            </a:r>
            <a:r>
              <a:rPr lang="ru-RU" sz="2400" i="1" dirty="0">
                <a:solidFill>
                  <a:srgbClr val="000000"/>
                </a:solidFill>
              </a:rPr>
              <a:t>А.</a:t>
            </a:r>
            <a:r>
              <a:rPr lang="ru-RU" sz="2400" dirty="0">
                <a:solidFill>
                  <a:srgbClr val="000000"/>
                </a:solidFill>
              </a:rPr>
              <a:t> Поэтому силлогизм имеет модус </a:t>
            </a:r>
            <a:r>
              <a:rPr lang="ru-RU" sz="2400" i="1" dirty="0" smtClean="0">
                <a:solidFill>
                  <a:srgbClr val="000000"/>
                </a:solidFill>
              </a:rPr>
              <a:t>А</a:t>
            </a:r>
            <a:r>
              <a:rPr lang="en-US" sz="2400" i="1" dirty="0" smtClean="0">
                <a:solidFill>
                  <a:srgbClr val="000000"/>
                </a:solidFill>
              </a:rPr>
              <a:t>A</a:t>
            </a:r>
            <a:r>
              <a:rPr lang="ru-RU" sz="2400" i="1" dirty="0" smtClean="0">
                <a:solidFill>
                  <a:srgbClr val="000000"/>
                </a:solidFill>
              </a:rPr>
              <a:t>А</a:t>
            </a:r>
            <a:r>
              <a:rPr lang="ru-RU" sz="2400" i="1" dirty="0">
                <a:solidFill>
                  <a:srgbClr val="000000"/>
                </a:solidFill>
              </a:rPr>
              <a:t>.</a:t>
            </a:r>
            <a:endParaRPr lang="ru-RU" sz="2400" dirty="0"/>
          </a:p>
        </p:txBody>
      </p:sp>
    </p:spTree>
    <p:extLst>
      <p:ext uri="{BB962C8B-B14F-4D97-AF65-F5344CB8AC3E}">
        <p14:creationId xmlns:p14="http://schemas.microsoft.com/office/powerpoint/2010/main" val="114240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5492" y="82683"/>
            <a:ext cx="8691073" cy="1569660"/>
          </a:xfrm>
          <a:prstGeom prst="rect">
            <a:avLst/>
          </a:prstGeom>
        </p:spPr>
        <p:txBody>
          <a:bodyPr wrap="square">
            <a:spAutoFit/>
          </a:bodyPr>
          <a:lstStyle/>
          <a:p>
            <a:pPr algn="just"/>
            <a:r>
              <a:rPr lang="ru-RU" sz="2400" i="1" dirty="0">
                <a:solidFill>
                  <a:srgbClr val="000000"/>
                </a:solidFill>
              </a:rPr>
              <a:t>2. Все журналы</a:t>
            </a:r>
            <a:r>
              <a:rPr lang="ru-RU" sz="2400" dirty="0">
                <a:solidFill>
                  <a:srgbClr val="000000"/>
                </a:solidFill>
              </a:rPr>
              <a:t> — </a:t>
            </a:r>
            <a:r>
              <a:rPr lang="ru-RU" sz="2400" i="1" dirty="0">
                <a:solidFill>
                  <a:srgbClr val="000000"/>
                </a:solidFill>
              </a:rPr>
              <a:t>это периодические издания.</a:t>
            </a:r>
            <a:endParaRPr lang="ru-RU" sz="2400" dirty="0">
              <a:solidFill>
                <a:srgbClr val="000000"/>
              </a:solidFill>
            </a:endParaRPr>
          </a:p>
          <a:p>
            <a:pPr marL="358775" indent="-358775" algn="just"/>
            <a:r>
              <a:rPr lang="ru-RU" sz="2400" i="1" u="sng" dirty="0">
                <a:solidFill>
                  <a:srgbClr val="000000"/>
                </a:solidFill>
              </a:rPr>
              <a:t>Все книги не являются периодическими изданиями</a:t>
            </a:r>
            <a:r>
              <a:rPr lang="ru-RU" sz="2400" i="1" dirty="0">
                <a:solidFill>
                  <a:srgbClr val="000000"/>
                </a:solidFill>
              </a:rPr>
              <a:t>.</a:t>
            </a:r>
            <a:endParaRPr lang="ru-RU" sz="2400" dirty="0">
              <a:solidFill>
                <a:srgbClr val="000000"/>
              </a:solidFill>
            </a:endParaRPr>
          </a:p>
          <a:p>
            <a:pPr marL="358775" indent="-358775" algn="just"/>
            <a:r>
              <a:rPr lang="ru-RU" sz="2400" i="1" dirty="0">
                <a:solidFill>
                  <a:srgbClr val="000000"/>
                </a:solidFill>
              </a:rPr>
              <a:t>Все книги не являются журналами.</a:t>
            </a:r>
            <a:endParaRPr lang="ru-RU" sz="2400" dirty="0">
              <a:solidFill>
                <a:srgbClr val="000000"/>
              </a:solidFill>
            </a:endParaRPr>
          </a:p>
          <a:p>
            <a:pPr algn="just"/>
            <a:r>
              <a:rPr lang="ru-RU" sz="2400" dirty="0" smtClean="0">
                <a:solidFill>
                  <a:srgbClr val="000000"/>
                </a:solidFill>
              </a:rPr>
              <a:t>Силлогизм </a:t>
            </a:r>
            <a:r>
              <a:rPr lang="ru-RU" sz="2400" dirty="0">
                <a:solidFill>
                  <a:srgbClr val="000000"/>
                </a:solidFill>
              </a:rPr>
              <a:t>имеет модус </a:t>
            </a:r>
            <a:r>
              <a:rPr lang="ru-RU" sz="2400" i="1" dirty="0">
                <a:solidFill>
                  <a:srgbClr val="000000"/>
                </a:solidFill>
              </a:rPr>
              <a:t>АЕЕ.</a:t>
            </a:r>
            <a:endParaRPr lang="ru-RU" sz="2400" b="0" i="0" dirty="0">
              <a:solidFill>
                <a:srgbClr val="000000"/>
              </a:solidFill>
              <a:effectLst/>
            </a:endParaRPr>
          </a:p>
        </p:txBody>
      </p:sp>
      <p:sp>
        <p:nvSpPr>
          <p:cNvPr id="3" name="Прямоугольник 2"/>
          <p:cNvSpPr/>
          <p:nvPr/>
        </p:nvSpPr>
        <p:spPr>
          <a:xfrm>
            <a:off x="205492" y="1652343"/>
            <a:ext cx="8157590" cy="1569660"/>
          </a:xfrm>
          <a:prstGeom prst="rect">
            <a:avLst/>
          </a:prstGeom>
        </p:spPr>
        <p:txBody>
          <a:bodyPr wrap="square">
            <a:spAutoFit/>
          </a:bodyPr>
          <a:lstStyle/>
          <a:p>
            <a:pPr algn="just"/>
            <a:r>
              <a:rPr lang="ru-RU" sz="2400" dirty="0">
                <a:solidFill>
                  <a:srgbClr val="000000"/>
                </a:solidFill>
              </a:rPr>
              <a:t>3. </a:t>
            </a:r>
            <a:r>
              <a:rPr lang="ru-RU" sz="2400" i="1" dirty="0">
                <a:solidFill>
                  <a:srgbClr val="000000"/>
                </a:solidFill>
              </a:rPr>
              <a:t>Все углероды — простые тела.</a:t>
            </a:r>
            <a:endParaRPr lang="ru-RU" sz="2400" dirty="0">
              <a:solidFill>
                <a:srgbClr val="000000"/>
              </a:solidFill>
            </a:endParaRPr>
          </a:p>
          <a:p>
            <a:pPr indent="358775" algn="just"/>
            <a:r>
              <a:rPr lang="ru-RU" sz="2400" i="1" u="sng" dirty="0">
                <a:solidFill>
                  <a:srgbClr val="000000"/>
                </a:solidFill>
              </a:rPr>
              <a:t>Все углероды электропроводны</a:t>
            </a:r>
            <a:r>
              <a:rPr lang="ru-RU" sz="2400" i="1" dirty="0">
                <a:solidFill>
                  <a:srgbClr val="000000"/>
                </a:solidFill>
              </a:rPr>
              <a:t>.</a:t>
            </a:r>
            <a:endParaRPr lang="ru-RU" sz="2400" dirty="0">
              <a:solidFill>
                <a:srgbClr val="000000"/>
              </a:solidFill>
            </a:endParaRPr>
          </a:p>
          <a:p>
            <a:pPr indent="358775" algn="just"/>
            <a:r>
              <a:rPr lang="ru-RU" sz="2400" i="1" dirty="0">
                <a:solidFill>
                  <a:srgbClr val="000000"/>
                </a:solidFill>
              </a:rPr>
              <a:t>Некоторые </a:t>
            </a:r>
            <a:r>
              <a:rPr lang="ru-RU" sz="2400" i="1" dirty="0" err="1">
                <a:solidFill>
                  <a:srgbClr val="000000"/>
                </a:solidFill>
              </a:rPr>
              <a:t>электропроводники</a:t>
            </a:r>
            <a:r>
              <a:rPr lang="ru-RU" sz="2400" i="1" dirty="0">
                <a:solidFill>
                  <a:srgbClr val="000000"/>
                </a:solidFill>
              </a:rPr>
              <a:t> — простые тела.</a:t>
            </a:r>
            <a:endParaRPr lang="ru-RU" sz="2400" dirty="0">
              <a:solidFill>
                <a:srgbClr val="000000"/>
              </a:solidFill>
            </a:endParaRPr>
          </a:p>
          <a:p>
            <a:pPr algn="just"/>
            <a:r>
              <a:rPr lang="ru-RU" sz="2400" dirty="0">
                <a:solidFill>
                  <a:srgbClr val="000000"/>
                </a:solidFill>
              </a:rPr>
              <a:t>Силлогизм имеет модус </a:t>
            </a:r>
            <a:r>
              <a:rPr lang="ru-RU" sz="2400" i="1" dirty="0">
                <a:solidFill>
                  <a:srgbClr val="000000"/>
                </a:solidFill>
              </a:rPr>
              <a:t>AAI.</a:t>
            </a:r>
            <a:endParaRPr lang="ru-RU" sz="2400" b="0" i="0" dirty="0">
              <a:solidFill>
                <a:srgbClr val="000000"/>
              </a:solidFill>
              <a:effectLst/>
            </a:endParaRPr>
          </a:p>
        </p:txBody>
      </p:sp>
      <p:sp>
        <p:nvSpPr>
          <p:cNvPr id="12" name="Прямоугольник 11"/>
          <p:cNvSpPr/>
          <p:nvPr/>
        </p:nvSpPr>
        <p:spPr>
          <a:xfrm>
            <a:off x="0" y="3222003"/>
            <a:ext cx="8767986" cy="461665"/>
          </a:xfrm>
          <a:prstGeom prst="rect">
            <a:avLst/>
          </a:prstGeom>
        </p:spPr>
        <p:txBody>
          <a:bodyPr wrap="square">
            <a:spAutoFit/>
          </a:bodyPr>
          <a:lstStyle/>
          <a:p>
            <a:pPr algn="just"/>
            <a:r>
              <a:rPr lang="ru-RU" sz="2400" b="1" dirty="0" smtClean="0">
                <a:solidFill>
                  <a:srgbClr val="000000"/>
                </a:solidFill>
              </a:rPr>
              <a:t>Пример</a:t>
            </a:r>
            <a:r>
              <a:rPr lang="en-US" sz="2400" dirty="0" smtClean="0">
                <a:solidFill>
                  <a:srgbClr val="000000"/>
                </a:solidFill>
              </a:rPr>
              <a:t>. </a:t>
            </a:r>
            <a:r>
              <a:rPr lang="ru-RU" sz="2400" dirty="0" smtClean="0">
                <a:solidFill>
                  <a:srgbClr val="000000"/>
                </a:solidFill>
              </a:rPr>
              <a:t>Установим </a:t>
            </a:r>
            <a:r>
              <a:rPr lang="ru-RU" sz="2400" dirty="0">
                <a:solidFill>
                  <a:srgbClr val="000000"/>
                </a:solidFill>
              </a:rPr>
              <a:t>фигуру и модус силлогизма:</a:t>
            </a:r>
            <a:endParaRPr lang="ru-RU" sz="2400" b="0" i="0" dirty="0">
              <a:solidFill>
                <a:srgbClr val="000000"/>
              </a:solidFill>
              <a:effectLst/>
            </a:endParaRPr>
          </a:p>
        </p:txBody>
      </p:sp>
      <p:sp>
        <p:nvSpPr>
          <p:cNvPr id="14" name="Прямоугольник 13"/>
          <p:cNvSpPr/>
          <p:nvPr/>
        </p:nvSpPr>
        <p:spPr>
          <a:xfrm>
            <a:off x="98670" y="5056307"/>
            <a:ext cx="8797895" cy="1569660"/>
          </a:xfrm>
          <a:prstGeom prst="rect">
            <a:avLst/>
          </a:prstGeom>
        </p:spPr>
        <p:txBody>
          <a:bodyPr wrap="square">
            <a:spAutoFit/>
          </a:bodyPr>
          <a:lstStyle/>
          <a:p>
            <a:r>
              <a:rPr lang="ru-RU" sz="2400" dirty="0" smtClean="0">
                <a:solidFill>
                  <a:srgbClr val="000000"/>
                </a:solidFill>
              </a:rPr>
              <a:t>Прежде всего </a:t>
            </a:r>
            <a:r>
              <a:rPr lang="ru-RU" sz="2400" dirty="0">
                <a:solidFill>
                  <a:srgbClr val="000000"/>
                </a:solidFill>
              </a:rPr>
              <a:t>надо найти субъект и предикат вывода, т.е. меньший и больший термины силлогизма. Далее следует установить местоположение меньшего термина во второй посылке и большего — в первой.</a:t>
            </a:r>
            <a:endParaRPr lang="ru-RU" sz="2400" dirty="0"/>
          </a:p>
        </p:txBody>
      </p:sp>
      <p:sp>
        <p:nvSpPr>
          <p:cNvPr id="7" name="Прямоугольник 6"/>
          <p:cNvSpPr/>
          <p:nvPr/>
        </p:nvSpPr>
        <p:spPr>
          <a:xfrm>
            <a:off x="164507" y="3769823"/>
            <a:ext cx="8438972" cy="1200329"/>
          </a:xfrm>
          <a:prstGeom prst="rect">
            <a:avLst/>
          </a:prstGeom>
        </p:spPr>
        <p:txBody>
          <a:bodyPr wrap="square">
            <a:spAutoFit/>
          </a:bodyPr>
          <a:lstStyle/>
          <a:p>
            <a:pPr algn="just"/>
            <a:r>
              <a:rPr lang="ru-RU" sz="2400" i="1" dirty="0">
                <a:solidFill>
                  <a:srgbClr val="000000"/>
                </a:solidFill>
              </a:rPr>
              <a:t>Все вещества состоят из атомов</a:t>
            </a:r>
            <a:r>
              <a:rPr lang="ru-RU" sz="2400" i="1" dirty="0" smtClean="0">
                <a:solidFill>
                  <a:srgbClr val="000000"/>
                </a:solidFill>
              </a:rPr>
              <a:t>. </a:t>
            </a:r>
          </a:p>
          <a:p>
            <a:pPr algn="just"/>
            <a:r>
              <a:rPr lang="ru-RU" sz="2400" i="1" u="sng" dirty="0" smtClean="0">
                <a:solidFill>
                  <a:srgbClr val="000000"/>
                </a:solidFill>
              </a:rPr>
              <a:t>Все </a:t>
            </a:r>
            <a:r>
              <a:rPr lang="ru-RU" sz="2400" i="1" u="sng" dirty="0">
                <a:solidFill>
                  <a:srgbClr val="000000"/>
                </a:solidFill>
              </a:rPr>
              <a:t>жидкости</a:t>
            </a:r>
            <a:r>
              <a:rPr lang="ru-RU" sz="2400" u="sng" dirty="0">
                <a:solidFill>
                  <a:srgbClr val="000000"/>
                </a:solidFill>
              </a:rPr>
              <a:t> — </a:t>
            </a:r>
            <a:r>
              <a:rPr lang="ru-RU" sz="2400" i="1" u="sng" dirty="0">
                <a:solidFill>
                  <a:srgbClr val="000000"/>
                </a:solidFill>
              </a:rPr>
              <a:t>это вещества</a:t>
            </a:r>
            <a:r>
              <a:rPr lang="ru-RU" sz="2400" i="1" dirty="0" smtClean="0">
                <a:solidFill>
                  <a:srgbClr val="000000"/>
                </a:solidFill>
              </a:rPr>
              <a:t>.</a:t>
            </a:r>
          </a:p>
          <a:p>
            <a:pPr algn="just"/>
            <a:r>
              <a:rPr lang="ru-RU" sz="2400" i="1" dirty="0" smtClean="0">
                <a:solidFill>
                  <a:srgbClr val="000000"/>
                </a:solidFill>
              </a:rPr>
              <a:t>Все </a:t>
            </a:r>
            <a:r>
              <a:rPr lang="ru-RU" sz="2400" i="1" dirty="0">
                <a:solidFill>
                  <a:srgbClr val="000000"/>
                </a:solidFill>
              </a:rPr>
              <a:t>жидкости состоят из атомов.</a:t>
            </a:r>
            <a:endParaRPr lang="ru-RU" sz="2400" b="0" i="0" dirty="0">
              <a:solidFill>
                <a:srgbClr val="000000"/>
              </a:solidFill>
              <a:effectLst/>
            </a:endParaRPr>
          </a:p>
        </p:txBody>
      </p:sp>
    </p:spTree>
    <p:extLst>
      <p:ext uri="{BB962C8B-B14F-4D97-AF65-F5344CB8AC3E}">
        <p14:creationId xmlns:p14="http://schemas.microsoft.com/office/powerpoint/2010/main" val="330541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4"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45279"/>
            <a:ext cx="9058542" cy="830997"/>
          </a:xfrm>
          <a:prstGeom prst="rect">
            <a:avLst/>
          </a:prstGeom>
        </p:spPr>
        <p:txBody>
          <a:bodyPr wrap="square">
            <a:spAutoFit/>
          </a:bodyPr>
          <a:lstStyle/>
          <a:p>
            <a:r>
              <a:rPr lang="ru-RU" sz="2400" dirty="0">
                <a:solidFill>
                  <a:srgbClr val="000000"/>
                </a:solidFill>
              </a:rPr>
              <a:t>После этого можно определить средний термин и </a:t>
            </a:r>
            <a:r>
              <a:rPr lang="ru-RU" sz="2400" dirty="0" smtClean="0">
                <a:solidFill>
                  <a:srgbClr val="000000"/>
                </a:solidFill>
              </a:rPr>
              <a:t>схематично изобразить </a:t>
            </a:r>
            <a:r>
              <a:rPr lang="ru-RU" sz="2400" dirty="0">
                <a:solidFill>
                  <a:srgbClr val="000000"/>
                </a:solidFill>
              </a:rPr>
              <a:t>расположение всех терминов в силлогизме (</a:t>
            </a:r>
            <a:r>
              <a:rPr lang="ru-RU" sz="2400" dirty="0" smtClean="0">
                <a:solidFill>
                  <a:srgbClr val="000000"/>
                </a:solidFill>
              </a:rPr>
              <a:t>рис.).</a:t>
            </a:r>
            <a:endParaRPr lang="ru-RU" sz="2400" dirty="0"/>
          </a:p>
        </p:txBody>
      </p:sp>
      <p:pic>
        <p:nvPicPr>
          <p:cNvPr id="8194" name="Picture 2" descr="Схемы связей терминов и отношений между ним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685718"/>
            <a:ext cx="8676170" cy="2655688"/>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85458" y="3421545"/>
            <a:ext cx="8937812" cy="461665"/>
          </a:xfrm>
          <a:prstGeom prst="rect">
            <a:avLst/>
          </a:prstGeom>
        </p:spPr>
        <p:txBody>
          <a:bodyPr wrap="square">
            <a:spAutoFit/>
          </a:bodyPr>
          <a:lstStyle/>
          <a:p>
            <a:r>
              <a:rPr lang="ru-RU" sz="2400" dirty="0">
                <a:solidFill>
                  <a:srgbClr val="000000"/>
                </a:solidFill>
              </a:rPr>
              <a:t>Имеем термины — </a:t>
            </a:r>
            <a:r>
              <a:rPr lang="ru-RU" sz="2400" i="1" dirty="0">
                <a:solidFill>
                  <a:srgbClr val="000000"/>
                </a:solidFill>
              </a:rPr>
              <a:t>вещества</a:t>
            </a:r>
            <a:r>
              <a:rPr lang="ru-RU" sz="2400" dirty="0">
                <a:solidFill>
                  <a:srgbClr val="000000"/>
                </a:solidFill>
              </a:rPr>
              <a:t> (</a:t>
            </a:r>
            <a:r>
              <a:rPr lang="ru-RU" sz="2400" i="1" dirty="0">
                <a:solidFill>
                  <a:srgbClr val="000000"/>
                </a:solidFill>
              </a:rPr>
              <a:t>М</a:t>
            </a:r>
            <a:r>
              <a:rPr lang="ru-RU" sz="2400" dirty="0">
                <a:solidFill>
                  <a:srgbClr val="000000"/>
                </a:solidFill>
              </a:rPr>
              <a:t>), </a:t>
            </a:r>
            <a:r>
              <a:rPr lang="ru-RU" sz="2400" i="1" dirty="0">
                <a:solidFill>
                  <a:srgbClr val="000000"/>
                </a:solidFill>
              </a:rPr>
              <a:t>атомы (Р), жидкости (S).</a:t>
            </a:r>
            <a:endParaRPr lang="ru-RU" sz="2400" dirty="0"/>
          </a:p>
        </p:txBody>
      </p:sp>
      <p:sp>
        <p:nvSpPr>
          <p:cNvPr id="4" name="Прямоугольник 3"/>
          <p:cNvSpPr/>
          <p:nvPr/>
        </p:nvSpPr>
        <p:spPr>
          <a:xfrm>
            <a:off x="148211" y="3838384"/>
            <a:ext cx="8995789" cy="1569660"/>
          </a:xfrm>
          <a:prstGeom prst="rect">
            <a:avLst/>
          </a:prstGeom>
        </p:spPr>
        <p:txBody>
          <a:bodyPr wrap="square">
            <a:spAutoFit/>
          </a:bodyPr>
          <a:lstStyle/>
          <a:p>
            <a:r>
              <a:rPr lang="ru-RU" sz="2400" dirty="0">
                <a:solidFill>
                  <a:srgbClr val="000000"/>
                </a:solidFill>
              </a:rPr>
              <a:t>Как видим, рассматриваемый силлогизм построен по первой фигуре. Теперь надо найти его модус. Для этого следует выяснить, к какому виду простых суждений относятся первая и вторая посылки и вывод.</a:t>
            </a:r>
            <a:endParaRPr lang="ru-RU" sz="2400" dirty="0"/>
          </a:p>
        </p:txBody>
      </p:sp>
      <p:sp>
        <p:nvSpPr>
          <p:cNvPr id="5" name="Прямоугольник 4"/>
          <p:cNvSpPr/>
          <p:nvPr/>
        </p:nvSpPr>
        <p:spPr>
          <a:xfrm>
            <a:off x="62752" y="5287529"/>
            <a:ext cx="8995789" cy="1569660"/>
          </a:xfrm>
          <a:prstGeom prst="rect">
            <a:avLst/>
          </a:prstGeom>
        </p:spPr>
        <p:txBody>
          <a:bodyPr wrap="square">
            <a:spAutoFit/>
          </a:bodyPr>
          <a:lstStyle/>
          <a:p>
            <a:r>
              <a:rPr lang="ru-RU" sz="2400" dirty="0">
                <a:solidFill>
                  <a:srgbClr val="000000"/>
                </a:solidFill>
              </a:rPr>
              <a:t>В приведенном примере обе посылки и вывод являются суждениями вида </a:t>
            </a:r>
            <a:r>
              <a:rPr lang="ru-RU" sz="2400" i="1" dirty="0">
                <a:solidFill>
                  <a:srgbClr val="000000"/>
                </a:solidFill>
              </a:rPr>
              <a:t>А</a:t>
            </a:r>
            <a:r>
              <a:rPr lang="ru-RU" sz="2400" dirty="0">
                <a:solidFill>
                  <a:srgbClr val="000000"/>
                </a:solidFill>
              </a:rPr>
              <a:t> (общеутвердительными), т.е. модус данного силлогизма — </a:t>
            </a:r>
            <a:r>
              <a:rPr lang="ru-RU" sz="2400" i="1" dirty="0">
                <a:solidFill>
                  <a:srgbClr val="000000"/>
                </a:solidFill>
              </a:rPr>
              <a:t>ААА.</a:t>
            </a:r>
            <a:r>
              <a:rPr lang="ru-RU" sz="2400" dirty="0">
                <a:solidFill>
                  <a:srgbClr val="000000"/>
                </a:solidFill>
              </a:rPr>
              <a:t> Итак, предложенный силлогизм имеет первую фигуру и модус </a:t>
            </a:r>
            <a:r>
              <a:rPr lang="ru-RU" sz="2400" i="1" dirty="0">
                <a:solidFill>
                  <a:srgbClr val="000000"/>
                </a:solidFill>
              </a:rPr>
              <a:t>ААА.</a:t>
            </a:r>
            <a:endParaRPr lang="ru-RU" sz="2400" dirty="0"/>
          </a:p>
        </p:txBody>
      </p:sp>
    </p:spTree>
    <p:extLst>
      <p:ext uri="{BB962C8B-B14F-4D97-AF65-F5344CB8AC3E}">
        <p14:creationId xmlns:p14="http://schemas.microsoft.com/office/powerpoint/2010/main" val="339602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3040" y="0"/>
            <a:ext cx="8990960" cy="1569660"/>
          </a:xfrm>
          <a:prstGeom prst="rect">
            <a:avLst/>
          </a:prstGeom>
        </p:spPr>
        <p:txBody>
          <a:bodyPr wrap="square">
            <a:spAutoFit/>
          </a:bodyPr>
          <a:lstStyle/>
          <a:p>
            <a:r>
              <a:rPr lang="ru-RU" sz="2400" dirty="0">
                <a:solidFill>
                  <a:srgbClr val="000000"/>
                </a:solidFill>
              </a:rPr>
              <a:t>Если посылки и заключение силлогизма начинаются с квантора «все» («всякий»), то модус силлогизма </a:t>
            </a:r>
            <a:r>
              <a:rPr lang="ru-RU" sz="2400" dirty="0" smtClean="0">
                <a:solidFill>
                  <a:srgbClr val="000000"/>
                </a:solidFill>
              </a:rPr>
              <a:t>обозначается </a:t>
            </a:r>
            <a:r>
              <a:rPr lang="ru-RU" sz="2400" i="1" dirty="0" smtClean="0">
                <a:solidFill>
                  <a:srgbClr val="000000"/>
                </a:solidFill>
              </a:rPr>
              <a:t>A</a:t>
            </a:r>
            <a:r>
              <a:rPr lang="ru-RU" sz="2400" dirty="0" smtClean="0">
                <a:solidFill>
                  <a:srgbClr val="000000"/>
                </a:solidFill>
              </a:rPr>
              <a:t>(</a:t>
            </a:r>
            <a:r>
              <a:rPr lang="ru-RU" sz="2400" i="1" dirty="0" smtClean="0">
                <a:solidFill>
                  <a:srgbClr val="000000"/>
                </a:solidFill>
              </a:rPr>
              <a:t>PM</a:t>
            </a:r>
            <a:r>
              <a:rPr lang="ru-RU" sz="2400" dirty="0" smtClean="0">
                <a:solidFill>
                  <a:srgbClr val="000000"/>
                </a:solidFill>
              </a:rPr>
              <a:t>)</a:t>
            </a:r>
            <a:r>
              <a:rPr lang="ru-RU" sz="2400" i="1" dirty="0" smtClean="0">
                <a:solidFill>
                  <a:srgbClr val="000000"/>
                </a:solidFill>
              </a:rPr>
              <a:t>A</a:t>
            </a:r>
            <a:r>
              <a:rPr lang="ru-RU" sz="2400" dirty="0" smtClean="0">
                <a:solidFill>
                  <a:srgbClr val="000000"/>
                </a:solidFill>
              </a:rPr>
              <a:t>(</a:t>
            </a:r>
            <a:r>
              <a:rPr lang="ru-RU" sz="2400" i="1" dirty="0" smtClean="0">
                <a:solidFill>
                  <a:srgbClr val="000000"/>
                </a:solidFill>
              </a:rPr>
              <a:t>SM</a:t>
            </a:r>
            <a:r>
              <a:rPr lang="ru-RU" sz="2400" dirty="0" smtClean="0">
                <a:solidFill>
                  <a:srgbClr val="000000"/>
                </a:solidFill>
              </a:rPr>
              <a:t>)</a:t>
            </a:r>
            <a:r>
              <a:rPr lang="ru-RU" sz="2400" i="1" dirty="0" smtClean="0">
                <a:solidFill>
                  <a:srgbClr val="000000"/>
                </a:solidFill>
              </a:rPr>
              <a:t>A</a:t>
            </a:r>
            <a:r>
              <a:rPr lang="ru-RU" sz="2400" dirty="0" smtClean="0">
                <a:solidFill>
                  <a:srgbClr val="000000"/>
                </a:solidFill>
              </a:rPr>
              <a:t>(</a:t>
            </a:r>
            <a:r>
              <a:rPr lang="ru-RU" sz="2400" i="1" dirty="0" smtClean="0">
                <a:solidFill>
                  <a:srgbClr val="000000"/>
                </a:solidFill>
              </a:rPr>
              <a:t>SP</a:t>
            </a:r>
            <a:r>
              <a:rPr lang="ru-RU" sz="2400" dirty="0" smtClean="0">
                <a:solidFill>
                  <a:srgbClr val="000000"/>
                </a:solidFill>
              </a:rPr>
              <a:t>)</a:t>
            </a:r>
            <a:r>
              <a:rPr lang="ru-RU" sz="2400" i="1" dirty="0" smtClean="0">
                <a:solidFill>
                  <a:srgbClr val="000000"/>
                </a:solidFill>
              </a:rPr>
              <a:t>.</a:t>
            </a:r>
            <a:r>
              <a:rPr lang="ru-RU" sz="2400" dirty="0" smtClean="0">
                <a:solidFill>
                  <a:srgbClr val="000000"/>
                </a:solidFill>
              </a:rPr>
              <a:t> Каждое </a:t>
            </a:r>
            <a:r>
              <a:rPr lang="ru-RU" sz="2400" dirty="0">
                <a:solidFill>
                  <a:srgbClr val="000000"/>
                </a:solidFill>
              </a:rPr>
              <a:t>высказывание такого силлогизма является общеутвердительным.</a:t>
            </a:r>
            <a:endParaRPr lang="ru-RU" sz="2400" dirty="0"/>
          </a:p>
        </p:txBody>
      </p:sp>
      <p:sp>
        <p:nvSpPr>
          <p:cNvPr id="3" name="Прямоугольник 2"/>
          <p:cNvSpPr/>
          <p:nvPr/>
        </p:nvSpPr>
        <p:spPr>
          <a:xfrm>
            <a:off x="153040" y="1520732"/>
            <a:ext cx="8685519" cy="2677656"/>
          </a:xfrm>
          <a:prstGeom prst="rect">
            <a:avLst/>
          </a:prstGeom>
        </p:spPr>
        <p:txBody>
          <a:bodyPr wrap="square">
            <a:spAutoFit/>
          </a:bodyPr>
          <a:lstStyle/>
          <a:p>
            <a:r>
              <a:rPr lang="ru-RU" sz="2400" dirty="0">
                <a:solidFill>
                  <a:srgbClr val="000000"/>
                </a:solidFill>
              </a:rPr>
              <a:t>Если первая посылка начинается с «ни один» («никакой»), вторая с «некоторые», а заключение — с «некоторые ... не суть», то модус данного силлогизма изображается </a:t>
            </a:r>
            <a:r>
              <a:rPr lang="ru-RU" sz="2400" dirty="0" smtClean="0">
                <a:solidFill>
                  <a:srgbClr val="000000"/>
                </a:solidFill>
              </a:rPr>
              <a:t>как </a:t>
            </a:r>
            <a:r>
              <a:rPr lang="ru-RU" sz="2400" i="1" dirty="0" smtClean="0">
                <a:solidFill>
                  <a:srgbClr val="000000"/>
                </a:solidFill>
              </a:rPr>
              <a:t>E</a:t>
            </a:r>
            <a:r>
              <a:rPr lang="ru-RU" sz="2400" dirty="0" smtClean="0">
                <a:solidFill>
                  <a:srgbClr val="000000"/>
                </a:solidFill>
              </a:rPr>
              <a:t>(</a:t>
            </a:r>
            <a:r>
              <a:rPr lang="ru-RU" sz="2400" i="1" dirty="0" smtClean="0">
                <a:solidFill>
                  <a:srgbClr val="000000"/>
                </a:solidFill>
              </a:rPr>
              <a:t>MP</a:t>
            </a:r>
            <a:r>
              <a:rPr lang="ru-RU" sz="2400" dirty="0" smtClean="0">
                <a:solidFill>
                  <a:srgbClr val="000000"/>
                </a:solidFill>
              </a:rPr>
              <a:t>)</a:t>
            </a:r>
            <a:r>
              <a:rPr lang="en-US" sz="2400" i="1" dirty="0" smtClean="0">
                <a:solidFill>
                  <a:srgbClr val="000000"/>
                </a:solidFill>
              </a:rPr>
              <a:t>I</a:t>
            </a:r>
            <a:r>
              <a:rPr lang="ru-RU" sz="2400" dirty="0" smtClean="0">
                <a:solidFill>
                  <a:srgbClr val="000000"/>
                </a:solidFill>
              </a:rPr>
              <a:t>(</a:t>
            </a:r>
            <a:r>
              <a:rPr lang="ru-RU" sz="2400" i="1" dirty="0" smtClean="0">
                <a:solidFill>
                  <a:srgbClr val="000000"/>
                </a:solidFill>
              </a:rPr>
              <a:t>MS</a:t>
            </a:r>
            <a:r>
              <a:rPr lang="ru-RU" sz="2400" dirty="0" smtClean="0">
                <a:solidFill>
                  <a:srgbClr val="000000"/>
                </a:solidFill>
              </a:rPr>
              <a:t>)</a:t>
            </a:r>
            <a:r>
              <a:rPr lang="en-US" sz="2400" i="1" dirty="0" smtClean="0">
                <a:solidFill>
                  <a:srgbClr val="000000"/>
                </a:solidFill>
              </a:rPr>
              <a:t>O</a:t>
            </a:r>
            <a:r>
              <a:rPr lang="ru-RU" sz="2400" dirty="0" smtClean="0">
                <a:solidFill>
                  <a:srgbClr val="000000"/>
                </a:solidFill>
              </a:rPr>
              <a:t>(</a:t>
            </a:r>
            <a:r>
              <a:rPr lang="ru-RU" sz="2400" i="1" dirty="0" smtClean="0">
                <a:solidFill>
                  <a:srgbClr val="000000"/>
                </a:solidFill>
              </a:rPr>
              <a:t>SP</a:t>
            </a:r>
            <a:r>
              <a:rPr lang="ru-RU" sz="2400" dirty="0">
                <a:solidFill>
                  <a:srgbClr val="000000"/>
                </a:solidFill>
              </a:rPr>
              <a:t>)</a:t>
            </a:r>
            <a:r>
              <a:rPr lang="ru-RU" sz="2400" i="1" dirty="0">
                <a:solidFill>
                  <a:srgbClr val="000000"/>
                </a:solidFill>
              </a:rPr>
              <a:t>.</a:t>
            </a:r>
            <a:r>
              <a:rPr lang="ru-RU" sz="2400" dirty="0">
                <a:solidFill>
                  <a:srgbClr val="000000"/>
                </a:solidFill>
              </a:rPr>
              <a:t> Здесь первая посылка является </a:t>
            </a:r>
            <a:r>
              <a:rPr lang="ru-RU" sz="2400" dirty="0" smtClean="0">
                <a:solidFill>
                  <a:srgbClr val="000000"/>
                </a:solidFill>
              </a:rPr>
              <a:t>общеотрицательным </a:t>
            </a:r>
            <a:r>
              <a:rPr lang="ru-RU" sz="2400" dirty="0">
                <a:solidFill>
                  <a:srgbClr val="000000"/>
                </a:solidFill>
              </a:rPr>
              <a:t>высказыванием, вторая — </a:t>
            </a:r>
            <a:r>
              <a:rPr lang="ru-RU" sz="2400" dirty="0" err="1" smtClean="0">
                <a:solidFill>
                  <a:srgbClr val="000000"/>
                </a:solidFill>
              </a:rPr>
              <a:t>частноутвердительным</a:t>
            </a:r>
            <a:r>
              <a:rPr lang="ru-RU" sz="2400" dirty="0">
                <a:solidFill>
                  <a:srgbClr val="000000"/>
                </a:solidFill>
              </a:rPr>
              <a:t>, а заключение — </a:t>
            </a:r>
            <a:r>
              <a:rPr lang="ru-RU" sz="2400" dirty="0" err="1">
                <a:solidFill>
                  <a:srgbClr val="000000"/>
                </a:solidFill>
              </a:rPr>
              <a:t>частноотрицательным</a:t>
            </a:r>
            <a:r>
              <a:rPr lang="ru-RU" sz="2400" dirty="0">
                <a:solidFill>
                  <a:srgbClr val="000000"/>
                </a:solidFill>
              </a:rPr>
              <a:t> высказыванием.</a:t>
            </a:r>
            <a:endParaRPr lang="ru-RU" sz="2400" dirty="0"/>
          </a:p>
        </p:txBody>
      </p:sp>
      <p:sp>
        <p:nvSpPr>
          <p:cNvPr id="5" name="Прямоугольник 4"/>
          <p:cNvSpPr/>
          <p:nvPr/>
        </p:nvSpPr>
        <p:spPr>
          <a:xfrm>
            <a:off x="0" y="4071082"/>
            <a:ext cx="8991600" cy="2677656"/>
          </a:xfrm>
          <a:prstGeom prst="rect">
            <a:avLst/>
          </a:prstGeom>
        </p:spPr>
        <p:txBody>
          <a:bodyPr wrap="square">
            <a:spAutoFit/>
          </a:bodyPr>
          <a:lstStyle/>
          <a:p>
            <a:r>
              <a:rPr lang="ru-RU" sz="2400" dirty="0">
                <a:solidFill>
                  <a:srgbClr val="000000"/>
                </a:solidFill>
              </a:rPr>
              <a:t>Правильные модусы различных фигур имеют следующие свойства:</a:t>
            </a:r>
          </a:p>
          <a:p>
            <a:pPr marL="268288" indent="-268288">
              <a:buFont typeface="Arial" panose="020B0604020202020204" pitchFamily="34" charset="0"/>
              <a:buChar char="•"/>
              <a:tabLst>
                <a:tab pos="360363" algn="l"/>
              </a:tabLst>
            </a:pPr>
            <a:r>
              <a:rPr lang="ru-RU" sz="2400" dirty="0">
                <a:solidFill>
                  <a:srgbClr val="000000"/>
                </a:solidFill>
              </a:rPr>
              <a:t>в первой фигуре большая посылка является общей, а меньшая утвердительной;</a:t>
            </a:r>
          </a:p>
          <a:p>
            <a:pPr marL="268288" indent="-268288">
              <a:buFont typeface="Arial" panose="020B0604020202020204" pitchFamily="34" charset="0"/>
              <a:buChar char="•"/>
              <a:tabLst>
                <a:tab pos="360363" algn="l"/>
              </a:tabLst>
            </a:pPr>
            <a:r>
              <a:rPr lang="ru-RU" sz="2400" dirty="0">
                <a:solidFill>
                  <a:srgbClr val="000000"/>
                </a:solidFill>
              </a:rPr>
              <a:t>во второй фигуре большая посылка общая, одна из посылок отрицательная;</a:t>
            </a:r>
          </a:p>
          <a:p>
            <a:pPr marL="268288" indent="-268288">
              <a:buFont typeface="Arial" panose="020B0604020202020204" pitchFamily="34" charset="0"/>
              <a:buChar char="•"/>
              <a:tabLst>
                <a:tab pos="360363" algn="l"/>
              </a:tabLst>
            </a:pPr>
            <a:r>
              <a:rPr lang="ru-RU" sz="2400" dirty="0">
                <a:solidFill>
                  <a:srgbClr val="000000"/>
                </a:solidFill>
              </a:rPr>
              <a:t>в третьей фигуре меньшая посылка является утвердительной, а заключение частным.</a:t>
            </a:r>
            <a:endParaRPr lang="ru-RU" sz="2400" b="0" i="0" dirty="0">
              <a:solidFill>
                <a:srgbClr val="000000"/>
              </a:solidFill>
              <a:effectLst/>
            </a:endParaRPr>
          </a:p>
        </p:txBody>
      </p:sp>
    </p:spTree>
    <p:extLst>
      <p:ext uri="{BB962C8B-B14F-4D97-AF65-F5344CB8AC3E}">
        <p14:creationId xmlns:p14="http://schemas.microsoft.com/office/powerpoint/2010/main" val="37211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081247" cy="3046988"/>
          </a:xfrm>
          <a:prstGeom prst="rect">
            <a:avLst/>
          </a:prstGeom>
        </p:spPr>
        <p:txBody>
          <a:bodyPr wrap="square">
            <a:spAutoFit/>
          </a:bodyPr>
          <a:lstStyle/>
          <a:p>
            <a:r>
              <a:rPr lang="ru-RU" sz="2400" dirty="0">
                <a:solidFill>
                  <a:srgbClr val="000000"/>
                </a:solidFill>
              </a:rPr>
              <a:t>В традиционной логике для проверки правильности рассуждений, строящихся в форме простого категорического силлогизма, сформулирован специальный перечень правил. Выполнение каждого правила является необходимым, а всех вместе — достаточным условием, чтобы считать некоторый модус правильным. Эти правила называются общими правилами силлогизмов и подразделяются на правила терминов и правила посылок.</a:t>
            </a:r>
            <a:endParaRPr lang="ru-RU" sz="2400" dirty="0"/>
          </a:p>
        </p:txBody>
      </p:sp>
      <p:sp>
        <p:nvSpPr>
          <p:cNvPr id="3" name="Прямоугольник 2"/>
          <p:cNvSpPr/>
          <p:nvPr/>
        </p:nvSpPr>
        <p:spPr>
          <a:xfrm>
            <a:off x="67235" y="2945388"/>
            <a:ext cx="8946776" cy="1200329"/>
          </a:xfrm>
          <a:prstGeom prst="rect">
            <a:avLst/>
          </a:prstGeom>
        </p:spPr>
        <p:txBody>
          <a:bodyPr wrap="square">
            <a:spAutoFit/>
          </a:bodyPr>
          <a:lstStyle/>
          <a:p>
            <a:pPr indent="179388"/>
            <a:r>
              <a:rPr lang="ru-RU" sz="2400" b="1" dirty="0" smtClean="0">
                <a:solidFill>
                  <a:srgbClr val="000000"/>
                </a:solidFill>
              </a:rPr>
              <a:t>Правила </a:t>
            </a:r>
            <a:r>
              <a:rPr lang="ru-RU" sz="2400" b="1" dirty="0">
                <a:solidFill>
                  <a:srgbClr val="000000"/>
                </a:solidFill>
              </a:rPr>
              <a:t>терминов:</a:t>
            </a:r>
          </a:p>
          <a:p>
            <a:r>
              <a:rPr lang="ru-RU" sz="2400" b="1" dirty="0" smtClean="0"/>
              <a:t>1</a:t>
            </a:r>
            <a:r>
              <a:rPr lang="ru-RU" sz="2400" dirty="0" smtClean="0"/>
              <a:t>. </a:t>
            </a:r>
            <a:r>
              <a:rPr lang="ru-RU" sz="2400" b="1" dirty="0" smtClean="0"/>
              <a:t>Простой </a:t>
            </a:r>
            <a:r>
              <a:rPr lang="ru-RU" sz="2400" b="1" dirty="0"/>
              <a:t>категорический силлогизм должен включать только три термина</a:t>
            </a:r>
            <a:r>
              <a:rPr lang="ru-RU" sz="2400" b="1" dirty="0" smtClean="0"/>
              <a:t>.</a:t>
            </a:r>
            <a:endParaRPr lang="ru-RU" sz="2400" b="1" dirty="0"/>
          </a:p>
        </p:txBody>
      </p:sp>
      <p:sp>
        <p:nvSpPr>
          <p:cNvPr id="4" name="TextBox 3"/>
          <p:cNvSpPr txBox="1"/>
          <p:nvPr/>
        </p:nvSpPr>
        <p:spPr>
          <a:xfrm>
            <a:off x="171032" y="4094917"/>
            <a:ext cx="8283388" cy="830997"/>
          </a:xfrm>
          <a:prstGeom prst="rect">
            <a:avLst/>
          </a:prstGeom>
          <a:noFill/>
        </p:spPr>
        <p:txBody>
          <a:bodyPr wrap="square" rtlCol="0">
            <a:spAutoFit/>
          </a:bodyPr>
          <a:lstStyle/>
          <a:p>
            <a:r>
              <a:rPr lang="ru-RU" sz="2400" dirty="0" smtClean="0"/>
              <a:t>Для демонстрации правила о трех терминах, рассмотрим следующие силлогизмы:</a:t>
            </a:r>
            <a:endParaRPr lang="ru-RU" sz="2400" dirty="0"/>
          </a:p>
        </p:txBody>
      </p:sp>
      <p:sp>
        <p:nvSpPr>
          <p:cNvPr id="5" name="TextBox 4"/>
          <p:cNvSpPr txBox="1"/>
          <p:nvPr/>
        </p:nvSpPr>
        <p:spPr>
          <a:xfrm>
            <a:off x="67235" y="4773514"/>
            <a:ext cx="8758516" cy="1200329"/>
          </a:xfrm>
          <a:prstGeom prst="rect">
            <a:avLst/>
          </a:prstGeom>
          <a:noFill/>
        </p:spPr>
        <p:txBody>
          <a:bodyPr wrap="square" rtlCol="0">
            <a:spAutoFit/>
          </a:bodyPr>
          <a:lstStyle/>
          <a:p>
            <a:r>
              <a:rPr lang="ru-RU" sz="2400" dirty="0" smtClean="0"/>
              <a:t>Ценности хранят в сейфе.</a:t>
            </a:r>
          </a:p>
          <a:p>
            <a:r>
              <a:rPr lang="ru-RU" sz="2400" u="sng" dirty="0" smtClean="0"/>
              <a:t>Знания – ценность</a:t>
            </a:r>
            <a:r>
              <a:rPr lang="ru-RU" sz="2400" dirty="0" smtClean="0"/>
              <a:t>.</a:t>
            </a:r>
          </a:p>
          <a:p>
            <a:r>
              <a:rPr lang="ru-RU" sz="2400" dirty="0" smtClean="0"/>
              <a:t>Знания хранят в сейфе.</a:t>
            </a:r>
            <a:endParaRPr lang="ru-RU" sz="2400" dirty="0"/>
          </a:p>
        </p:txBody>
      </p:sp>
      <p:sp>
        <p:nvSpPr>
          <p:cNvPr id="6" name="TextBox 5"/>
          <p:cNvSpPr txBox="1"/>
          <p:nvPr/>
        </p:nvSpPr>
        <p:spPr>
          <a:xfrm>
            <a:off x="33321" y="5962583"/>
            <a:ext cx="9014604" cy="830997"/>
          </a:xfrm>
          <a:prstGeom prst="rect">
            <a:avLst/>
          </a:prstGeom>
          <a:noFill/>
        </p:spPr>
        <p:txBody>
          <a:bodyPr wrap="square" rtlCol="0">
            <a:spAutoFit/>
          </a:bodyPr>
          <a:lstStyle/>
          <a:p>
            <a:r>
              <a:rPr lang="ru-RU" sz="2400" dirty="0"/>
              <a:t>В данном примере понятие "ценность" употреблено в двух различных смыслах – духовная ценность и материальная ценность.</a:t>
            </a:r>
          </a:p>
        </p:txBody>
      </p:sp>
    </p:spTree>
    <p:extLst>
      <p:ext uri="{BB962C8B-B14F-4D97-AF65-F5344CB8AC3E}">
        <p14:creationId xmlns:p14="http://schemas.microsoft.com/office/powerpoint/2010/main" val="207875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 y="73934"/>
            <a:ext cx="8991600" cy="2677656"/>
          </a:xfrm>
          <a:prstGeom prst="rect">
            <a:avLst/>
          </a:prstGeom>
        </p:spPr>
        <p:txBody>
          <a:bodyPr wrap="square">
            <a:spAutoFit/>
          </a:bodyPr>
          <a:lstStyle/>
          <a:p>
            <a:pPr marL="268288" indent="-268288">
              <a:buFont typeface="Arial" panose="020B0604020202020204" pitchFamily="34" charset="0"/>
              <a:buChar char="•"/>
            </a:pPr>
            <a:r>
              <a:rPr lang="ru-RU" sz="2400" i="1" dirty="0"/>
              <a:t>Золото – элемент 11 группы, шестого периода периодической системы химических элементов Д. И. Менделеева, с атомным номером 79.</a:t>
            </a:r>
          </a:p>
          <a:p>
            <a:pPr marL="268288" indent="-268288">
              <a:buFont typeface="Arial" panose="020B0604020202020204" pitchFamily="34" charset="0"/>
              <a:buChar char="•"/>
            </a:pPr>
            <a:r>
              <a:rPr lang="ru-RU" sz="2400" i="1" u="sng" dirty="0"/>
              <a:t>Молчание – золото.</a:t>
            </a:r>
          </a:p>
          <a:p>
            <a:pPr marL="268288" indent="-268288">
              <a:buFont typeface="Arial" panose="020B0604020202020204" pitchFamily="34" charset="0"/>
              <a:buChar char="•"/>
            </a:pPr>
            <a:r>
              <a:rPr lang="ru-RU" sz="2400" i="1" dirty="0"/>
              <a:t>Молчание – элемент 11 группы, шестого периода периодической системы химических элементов Д. И. Менделеева, с атомным номером 79.</a:t>
            </a:r>
            <a:endParaRPr lang="ru-RU" sz="2400" b="0" i="1" dirty="0">
              <a:effectLst/>
            </a:endParaRPr>
          </a:p>
        </p:txBody>
      </p:sp>
      <p:sp>
        <p:nvSpPr>
          <p:cNvPr id="4" name="TextBox 3"/>
          <p:cNvSpPr txBox="1"/>
          <p:nvPr/>
        </p:nvSpPr>
        <p:spPr>
          <a:xfrm>
            <a:off x="224116" y="2751590"/>
            <a:ext cx="8650942" cy="1200329"/>
          </a:xfrm>
          <a:prstGeom prst="rect">
            <a:avLst/>
          </a:prstGeom>
          <a:noFill/>
        </p:spPr>
        <p:txBody>
          <a:bodyPr wrap="square" rtlCol="0">
            <a:spAutoFit/>
          </a:bodyPr>
          <a:lstStyle/>
          <a:p>
            <a:r>
              <a:rPr lang="ru-RU" sz="2400" dirty="0" smtClean="0"/>
              <a:t>Здесь явно присутствуют четыре термина вместо трех. Термин «золото» употребляется в двух совершенно разных смыслах: как химический элемент и как нечто, обладающее ценностью. </a:t>
            </a:r>
            <a:endParaRPr lang="ru-RU" sz="2400" dirty="0"/>
          </a:p>
        </p:txBody>
      </p:sp>
      <p:sp>
        <p:nvSpPr>
          <p:cNvPr id="5" name="TextBox 4"/>
          <p:cNvSpPr txBox="1"/>
          <p:nvPr/>
        </p:nvSpPr>
        <p:spPr>
          <a:xfrm>
            <a:off x="224116" y="4083786"/>
            <a:ext cx="8104094" cy="1200329"/>
          </a:xfrm>
          <a:prstGeom prst="rect">
            <a:avLst/>
          </a:prstGeom>
          <a:noFill/>
        </p:spPr>
        <p:txBody>
          <a:bodyPr wrap="square" rtlCol="0">
            <a:spAutoFit/>
          </a:bodyPr>
          <a:lstStyle/>
          <a:p>
            <a:r>
              <a:rPr lang="ru-RU" sz="2400" dirty="0" smtClean="0"/>
              <a:t>Лук есть орудие дикарей.</a:t>
            </a:r>
          </a:p>
          <a:p>
            <a:r>
              <a:rPr lang="ru-RU" sz="2400" u="sng" dirty="0" smtClean="0"/>
              <a:t>Это растение – лук.</a:t>
            </a:r>
          </a:p>
          <a:p>
            <a:r>
              <a:rPr lang="ru-RU" sz="2400" dirty="0" smtClean="0"/>
              <a:t>Это растение орудие дикарей.</a:t>
            </a:r>
            <a:endParaRPr lang="ru-RU" sz="2400" dirty="0"/>
          </a:p>
        </p:txBody>
      </p:sp>
      <p:sp>
        <p:nvSpPr>
          <p:cNvPr id="6" name="Прямоугольник 5"/>
          <p:cNvSpPr/>
          <p:nvPr/>
        </p:nvSpPr>
        <p:spPr>
          <a:xfrm>
            <a:off x="116541" y="5415982"/>
            <a:ext cx="8758517" cy="1200329"/>
          </a:xfrm>
          <a:prstGeom prst="rect">
            <a:avLst/>
          </a:prstGeom>
        </p:spPr>
        <p:txBody>
          <a:bodyPr wrap="square">
            <a:spAutoFit/>
          </a:bodyPr>
          <a:lstStyle/>
          <a:p>
            <a:pPr algn="just"/>
            <a:r>
              <a:rPr lang="ru-RU" sz="2400" dirty="0">
                <a:solidFill>
                  <a:srgbClr val="2C2C2C"/>
                </a:solidFill>
              </a:rPr>
              <a:t>Здесь </a:t>
            </a:r>
            <a:r>
              <a:rPr lang="ru-RU" sz="2400" dirty="0" smtClean="0">
                <a:solidFill>
                  <a:srgbClr val="2C2C2C"/>
                </a:solidFill>
              </a:rPr>
              <a:t>также </a:t>
            </a:r>
            <a:r>
              <a:rPr lang="ru-RU" sz="2400" dirty="0" err="1">
                <a:solidFill>
                  <a:srgbClr val="2C2C2C"/>
                </a:solidFill>
              </a:rPr>
              <a:t>учетверение</a:t>
            </a:r>
            <a:r>
              <a:rPr lang="ru-RU" sz="2400" dirty="0">
                <a:solidFill>
                  <a:srgbClr val="2C2C2C"/>
                </a:solidFill>
              </a:rPr>
              <a:t> термина. </a:t>
            </a:r>
            <a:r>
              <a:rPr lang="ru-RU" sz="2400" dirty="0" smtClean="0">
                <a:solidFill>
                  <a:srgbClr val="2C2C2C"/>
                </a:solidFill>
              </a:rPr>
              <a:t>Лук-оружие и лук-растение.</a:t>
            </a:r>
            <a:endParaRPr lang="ru-RU" sz="2400" dirty="0">
              <a:solidFill>
                <a:srgbClr val="2C2C2C"/>
              </a:solidFill>
            </a:endParaRPr>
          </a:p>
          <a:p>
            <a:pPr algn="just"/>
            <a:r>
              <a:rPr lang="ru-RU" sz="2400" i="1" dirty="0">
                <a:solidFill>
                  <a:srgbClr val="2C2C2C"/>
                </a:solidFill>
              </a:rPr>
              <a:t>То есть перед нами разные понятия, имеющие одинаковое написание (омонимы)</a:t>
            </a:r>
            <a:endParaRPr lang="ru-RU" sz="2400" b="0" i="0" dirty="0">
              <a:solidFill>
                <a:srgbClr val="2C2C2C"/>
              </a:solidFill>
              <a:effectLst/>
            </a:endParaRPr>
          </a:p>
        </p:txBody>
      </p:sp>
    </p:spTree>
    <p:extLst>
      <p:ext uri="{BB962C8B-B14F-4D97-AF65-F5344CB8AC3E}">
        <p14:creationId xmlns:p14="http://schemas.microsoft.com/office/powerpoint/2010/main" val="249816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51049" y="67408"/>
            <a:ext cx="8758516" cy="2677656"/>
          </a:xfrm>
          <a:prstGeom prst="rect">
            <a:avLst/>
          </a:prstGeom>
        </p:spPr>
        <p:txBody>
          <a:bodyPr wrap="square">
            <a:spAutoFit/>
          </a:bodyPr>
          <a:lstStyle/>
          <a:p>
            <a:r>
              <a:rPr lang="ru-RU" sz="2400" dirty="0" smtClean="0"/>
              <a:t>Рассмотрим еще один силлогизм:</a:t>
            </a:r>
          </a:p>
          <a:p>
            <a:pPr marL="180975" indent="-180975">
              <a:buFont typeface="Arial" panose="020B0604020202020204" pitchFamily="34" charset="0"/>
              <a:buChar char="•"/>
            </a:pPr>
            <a:r>
              <a:rPr lang="ru-RU" sz="2400" dirty="0" smtClean="0"/>
              <a:t>Все </a:t>
            </a:r>
            <a:r>
              <a:rPr lang="ru-RU" sz="2400" dirty="0"/>
              <a:t>книги из собрания Российской государственной библиотеки нельзя прочитать за целую жизнь.</a:t>
            </a:r>
          </a:p>
          <a:p>
            <a:pPr marL="180975" indent="-180975">
              <a:buFont typeface="Arial" panose="020B0604020202020204" pitchFamily="34" charset="0"/>
              <a:buChar char="•"/>
            </a:pPr>
            <a:r>
              <a:rPr lang="ru-RU" sz="2400" dirty="0"/>
              <a:t>«Отцы и дети» Ивана Тургенева – книга из собрания Российской </a:t>
            </a:r>
            <a:r>
              <a:rPr lang="ru-RU" sz="2400" u="sng" dirty="0"/>
              <a:t>государственной библиотеки</a:t>
            </a:r>
            <a:r>
              <a:rPr lang="ru-RU" sz="2400" dirty="0"/>
              <a:t>.</a:t>
            </a:r>
          </a:p>
          <a:p>
            <a:pPr marL="180975" indent="-180975">
              <a:buFont typeface="Arial" panose="020B0604020202020204" pitchFamily="34" charset="0"/>
              <a:buChar char="•"/>
            </a:pPr>
            <a:r>
              <a:rPr lang="ru-RU" sz="2400" dirty="0"/>
              <a:t>«Отцы и дети» Ивана Тургенева нельзя прочитать за целую жизнь</a:t>
            </a:r>
            <a:endParaRPr lang="ru-RU" sz="2400" b="0" dirty="0">
              <a:effectLst/>
            </a:endParaRPr>
          </a:p>
        </p:txBody>
      </p:sp>
      <p:sp>
        <p:nvSpPr>
          <p:cNvPr id="5" name="TextBox 4"/>
          <p:cNvSpPr txBox="1"/>
          <p:nvPr/>
        </p:nvSpPr>
        <p:spPr>
          <a:xfrm>
            <a:off x="23005" y="2584717"/>
            <a:ext cx="9014604" cy="2308324"/>
          </a:xfrm>
          <a:prstGeom prst="rect">
            <a:avLst/>
          </a:prstGeom>
          <a:noFill/>
        </p:spPr>
        <p:txBody>
          <a:bodyPr wrap="square" rtlCol="0">
            <a:spAutoFit/>
          </a:bodyPr>
          <a:lstStyle/>
          <a:p>
            <a:r>
              <a:rPr lang="ru-RU" sz="2400" dirty="0" smtClean="0"/>
              <a:t>Здесь ошибка в использовании слова «</a:t>
            </a:r>
            <a:r>
              <a:rPr lang="ru-RU" sz="2400" i="1" dirty="0" smtClean="0"/>
              <a:t>все</a:t>
            </a:r>
            <a:r>
              <a:rPr lang="ru-RU" sz="2400" dirty="0" smtClean="0"/>
              <a:t>»</a:t>
            </a:r>
            <a:r>
              <a:rPr lang="ru-RU" sz="2400" i="1" dirty="0" smtClean="0"/>
              <a:t>. </a:t>
            </a:r>
            <a:r>
              <a:rPr lang="ru-RU" sz="2400" dirty="0" smtClean="0"/>
              <a:t>В данном случае </a:t>
            </a:r>
            <a:r>
              <a:rPr lang="ru-RU" sz="2400" dirty="0"/>
              <a:t>«</a:t>
            </a:r>
            <a:r>
              <a:rPr lang="ru-RU" sz="2400" i="1" dirty="0"/>
              <a:t>все</a:t>
            </a:r>
            <a:r>
              <a:rPr lang="ru-RU" sz="2400" dirty="0" smtClean="0"/>
              <a:t>» - это не квантор всеобщности, а часть субъекта. Это слово употребляется не в разделительном смысле (каждый в отдельности), а в собирательном (все вместе). Если заменить </a:t>
            </a:r>
            <a:r>
              <a:rPr lang="ru-RU" sz="2400" dirty="0"/>
              <a:t>«</a:t>
            </a:r>
            <a:r>
              <a:rPr lang="ru-RU" sz="2400" i="1" dirty="0"/>
              <a:t>все</a:t>
            </a:r>
            <a:r>
              <a:rPr lang="ru-RU" sz="2400" dirty="0" smtClean="0"/>
              <a:t>» на «</a:t>
            </a:r>
            <a:r>
              <a:rPr lang="ru-RU" sz="2400" i="1" dirty="0"/>
              <a:t>каждый в отдельности</a:t>
            </a:r>
            <a:r>
              <a:rPr lang="ru-RU" sz="2400" dirty="0" smtClean="0"/>
              <a:t>», то первая посылка стала бы ложной.</a:t>
            </a:r>
          </a:p>
          <a:p>
            <a:r>
              <a:rPr lang="ru-RU" sz="2400" dirty="0" smtClean="0"/>
              <a:t>Таким образом, получаем четыре термина. </a:t>
            </a:r>
            <a:endParaRPr lang="ru-RU" sz="2400" dirty="0"/>
          </a:p>
        </p:txBody>
      </p:sp>
      <p:sp>
        <p:nvSpPr>
          <p:cNvPr id="6" name="Прямоугольник 5"/>
          <p:cNvSpPr/>
          <p:nvPr/>
        </p:nvSpPr>
        <p:spPr>
          <a:xfrm>
            <a:off x="23005" y="5411467"/>
            <a:ext cx="4572000" cy="1200329"/>
          </a:xfrm>
          <a:prstGeom prst="rect">
            <a:avLst/>
          </a:prstGeom>
        </p:spPr>
        <p:txBody>
          <a:bodyPr>
            <a:spAutoFit/>
          </a:bodyPr>
          <a:lstStyle/>
          <a:p>
            <a:r>
              <a:rPr lang="ru-RU" sz="2400" i="1" dirty="0" smtClean="0"/>
              <a:t>Все </a:t>
            </a:r>
            <a:r>
              <a:rPr lang="ru-RU" sz="2400" i="1" dirty="0"/>
              <a:t>цари носят корону.</a:t>
            </a:r>
            <a:endParaRPr lang="ru-RU" sz="2400" dirty="0"/>
          </a:p>
          <a:p>
            <a:r>
              <a:rPr lang="ru-RU" sz="2400" i="1" u="sng" dirty="0"/>
              <a:t>Лев – царь зверей.</a:t>
            </a:r>
            <a:endParaRPr lang="ru-RU" sz="2400" dirty="0"/>
          </a:p>
          <a:p>
            <a:r>
              <a:rPr lang="ru-RU" sz="2400" i="1" dirty="0"/>
              <a:t>Лев носит </a:t>
            </a:r>
            <a:r>
              <a:rPr lang="ru-RU" sz="2400" i="1" dirty="0" smtClean="0"/>
              <a:t>корону.</a:t>
            </a:r>
            <a:endParaRPr lang="ru-RU" sz="2400" b="0" i="0" dirty="0">
              <a:effectLst/>
            </a:endParaRPr>
          </a:p>
        </p:txBody>
      </p:sp>
      <p:sp>
        <p:nvSpPr>
          <p:cNvPr id="7" name="TextBox 6"/>
          <p:cNvSpPr txBox="1"/>
          <p:nvPr/>
        </p:nvSpPr>
        <p:spPr>
          <a:xfrm>
            <a:off x="23005" y="4947448"/>
            <a:ext cx="8793869" cy="461665"/>
          </a:xfrm>
          <a:prstGeom prst="rect">
            <a:avLst/>
          </a:prstGeom>
          <a:noFill/>
        </p:spPr>
        <p:txBody>
          <a:bodyPr wrap="square" rtlCol="0">
            <a:spAutoFit/>
          </a:bodyPr>
          <a:lstStyle/>
          <a:p>
            <a:r>
              <a:rPr lang="ru-RU" sz="2400" dirty="0" smtClean="0"/>
              <a:t>Еще примеры на </a:t>
            </a:r>
            <a:r>
              <a:rPr lang="ru-RU" sz="2400" dirty="0" err="1" smtClean="0"/>
              <a:t>учетверение</a:t>
            </a:r>
            <a:r>
              <a:rPr lang="ru-RU" sz="2400" dirty="0" smtClean="0"/>
              <a:t> терминов:</a:t>
            </a:r>
            <a:endParaRPr lang="ru-RU" sz="2400" dirty="0"/>
          </a:p>
        </p:txBody>
      </p:sp>
    </p:spTree>
    <p:extLst>
      <p:ext uri="{BB962C8B-B14F-4D97-AF65-F5344CB8AC3E}">
        <p14:creationId xmlns:p14="http://schemas.microsoft.com/office/powerpoint/2010/main" val="67012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4185" y="2549236"/>
            <a:ext cx="8764262" cy="2677656"/>
          </a:xfrm>
          <a:prstGeom prst="rect">
            <a:avLst/>
          </a:prstGeom>
        </p:spPr>
        <p:txBody>
          <a:bodyPr wrap="square">
            <a:spAutoFit/>
          </a:bodyPr>
          <a:lstStyle/>
          <a:p>
            <a:r>
              <a:rPr lang="ru-RU" sz="2400" i="1" dirty="0">
                <a:solidFill>
                  <a:srgbClr val="444444"/>
                </a:solidFill>
              </a:rPr>
              <a:t>Движение вечно.</a:t>
            </a:r>
            <a:endParaRPr lang="ru-RU" sz="2400" dirty="0">
              <a:solidFill>
                <a:srgbClr val="444444"/>
              </a:solidFill>
            </a:endParaRPr>
          </a:p>
          <a:p>
            <a:r>
              <a:rPr lang="ru-RU" sz="2400" i="1" u="sng" dirty="0">
                <a:solidFill>
                  <a:srgbClr val="444444"/>
                </a:solidFill>
              </a:rPr>
              <a:t>Хождение в </a:t>
            </a:r>
            <a:r>
              <a:rPr lang="ru-RU" sz="2400" i="1" u="sng" dirty="0" smtClean="0">
                <a:solidFill>
                  <a:srgbClr val="444444"/>
                </a:solidFill>
              </a:rPr>
              <a:t>университет </a:t>
            </a:r>
            <a:r>
              <a:rPr lang="ru-RU" sz="2400" i="1" u="sng" dirty="0">
                <a:solidFill>
                  <a:srgbClr val="444444"/>
                </a:solidFill>
              </a:rPr>
              <a:t>– это движение</a:t>
            </a:r>
            <a:r>
              <a:rPr lang="ru-RU" sz="2400" i="1" dirty="0">
                <a:solidFill>
                  <a:srgbClr val="444444"/>
                </a:solidFill>
              </a:rPr>
              <a:t>.</a:t>
            </a:r>
            <a:endParaRPr lang="ru-RU" sz="2400" dirty="0">
              <a:solidFill>
                <a:srgbClr val="444444"/>
              </a:solidFill>
            </a:endParaRPr>
          </a:p>
          <a:p>
            <a:r>
              <a:rPr lang="ru-RU" sz="2400" i="1" dirty="0">
                <a:solidFill>
                  <a:srgbClr val="444444"/>
                </a:solidFill>
              </a:rPr>
              <a:t>Хождение в </a:t>
            </a:r>
            <a:r>
              <a:rPr lang="ru-RU" sz="2400" i="1" dirty="0" smtClean="0">
                <a:solidFill>
                  <a:srgbClr val="444444"/>
                </a:solidFill>
              </a:rPr>
              <a:t>университет </a:t>
            </a:r>
            <a:r>
              <a:rPr lang="ru-RU" sz="2400" i="1" dirty="0">
                <a:solidFill>
                  <a:srgbClr val="444444"/>
                </a:solidFill>
              </a:rPr>
              <a:t>вечно.</a:t>
            </a:r>
            <a:endParaRPr lang="ru-RU" sz="2400" dirty="0">
              <a:solidFill>
                <a:srgbClr val="444444"/>
              </a:solidFill>
            </a:endParaRPr>
          </a:p>
          <a:p>
            <a:r>
              <a:rPr lang="ru-RU" sz="2400" dirty="0" smtClean="0">
                <a:solidFill>
                  <a:srgbClr val="444444"/>
                </a:solidFill>
              </a:rPr>
              <a:t>Термин</a:t>
            </a:r>
            <a:r>
              <a:rPr lang="ru-RU" sz="2400" dirty="0">
                <a:solidFill>
                  <a:srgbClr val="444444"/>
                </a:solidFill>
              </a:rPr>
              <a:t> </a:t>
            </a:r>
            <a:r>
              <a:rPr lang="ru-RU" sz="2400" i="1" dirty="0">
                <a:solidFill>
                  <a:srgbClr val="444444"/>
                </a:solidFill>
              </a:rPr>
              <a:t>движение</a:t>
            </a:r>
            <a:r>
              <a:rPr lang="ru-RU" sz="2400" dirty="0">
                <a:solidFill>
                  <a:srgbClr val="444444"/>
                </a:solidFill>
              </a:rPr>
              <a:t> употребляется в двух посылках в двух разных смыслах (движение как всеобщее мировое изменение и движение как механическое перемещение тела из точки в точку</a:t>
            </a:r>
            <a:r>
              <a:rPr lang="ru-RU" sz="2400" dirty="0" smtClean="0">
                <a:solidFill>
                  <a:srgbClr val="444444"/>
                </a:solidFill>
              </a:rPr>
              <a:t>). В примере было </a:t>
            </a:r>
            <a:r>
              <a:rPr lang="ru-RU" sz="2400" dirty="0">
                <a:solidFill>
                  <a:srgbClr val="444444"/>
                </a:solidFill>
              </a:rPr>
              <a:t>не три, а четыре (по смыслу) термина.</a:t>
            </a:r>
            <a:endParaRPr lang="ru-RU" sz="2400" b="0" i="0" dirty="0">
              <a:solidFill>
                <a:srgbClr val="444444"/>
              </a:solidFill>
              <a:effectLst/>
            </a:endParaRPr>
          </a:p>
        </p:txBody>
      </p:sp>
      <p:sp>
        <p:nvSpPr>
          <p:cNvPr id="6" name="Прямоугольник 5"/>
          <p:cNvSpPr/>
          <p:nvPr/>
        </p:nvSpPr>
        <p:spPr>
          <a:xfrm>
            <a:off x="65459" y="0"/>
            <a:ext cx="4572000" cy="1200329"/>
          </a:xfrm>
          <a:prstGeom prst="rect">
            <a:avLst/>
          </a:prstGeom>
        </p:spPr>
        <p:txBody>
          <a:bodyPr>
            <a:spAutoFit/>
          </a:bodyPr>
          <a:lstStyle/>
          <a:p>
            <a:r>
              <a:rPr lang="ru-RU" sz="2400" i="1" dirty="0"/>
              <a:t>Ни одно золото не горит.</a:t>
            </a:r>
          </a:p>
          <a:p>
            <a:r>
              <a:rPr lang="ru-RU" sz="2400" i="1" u="sng" dirty="0"/>
              <a:t>Нефть – черное золото</a:t>
            </a:r>
            <a:r>
              <a:rPr lang="ru-RU" sz="2400" i="1" dirty="0"/>
              <a:t>.</a:t>
            </a:r>
          </a:p>
          <a:p>
            <a:r>
              <a:rPr lang="ru-RU" sz="2400" i="1" dirty="0"/>
              <a:t>Нефть не </a:t>
            </a:r>
            <a:r>
              <a:rPr lang="ru-RU" sz="2400" i="1" dirty="0" smtClean="0"/>
              <a:t>горит.</a:t>
            </a:r>
            <a:endParaRPr lang="ru-RU" sz="2400" b="0" i="1" dirty="0">
              <a:effectLst/>
            </a:endParaRPr>
          </a:p>
        </p:txBody>
      </p:sp>
      <p:sp>
        <p:nvSpPr>
          <p:cNvPr id="7" name="Прямоугольник 6"/>
          <p:cNvSpPr/>
          <p:nvPr/>
        </p:nvSpPr>
        <p:spPr>
          <a:xfrm>
            <a:off x="194185" y="1200329"/>
            <a:ext cx="8954043" cy="1200329"/>
          </a:xfrm>
          <a:prstGeom prst="rect">
            <a:avLst/>
          </a:prstGeom>
        </p:spPr>
        <p:txBody>
          <a:bodyPr wrap="square">
            <a:spAutoFit/>
          </a:bodyPr>
          <a:lstStyle/>
          <a:p>
            <a:r>
              <a:rPr lang="ru-RU" sz="2400" dirty="0" smtClean="0"/>
              <a:t>В приведенных примерах понятие, занимающее место субъекта в </a:t>
            </a:r>
            <a:r>
              <a:rPr lang="ru-RU" sz="2400" dirty="0"/>
              <a:t>большей посылке и место предиката в меньшей посылке, берется в двух различных значениях: прямом и переносном.</a:t>
            </a:r>
            <a:r>
              <a:rPr lang="ru-RU" dirty="0">
                <a:solidFill>
                  <a:srgbClr val="555555"/>
                </a:solidFill>
                <a:latin typeface="Roboto"/>
              </a:rPr>
              <a:t> </a:t>
            </a:r>
            <a:endParaRPr lang="ru-RU" dirty="0"/>
          </a:p>
        </p:txBody>
      </p:sp>
      <p:sp>
        <p:nvSpPr>
          <p:cNvPr id="3" name="TextBox 2"/>
          <p:cNvSpPr txBox="1"/>
          <p:nvPr/>
        </p:nvSpPr>
        <p:spPr>
          <a:xfrm>
            <a:off x="339634" y="5475467"/>
            <a:ext cx="8741098" cy="1200329"/>
          </a:xfrm>
          <a:prstGeom prst="rect">
            <a:avLst/>
          </a:prstGeom>
          <a:noFill/>
        </p:spPr>
        <p:txBody>
          <a:bodyPr wrap="square" rtlCol="0">
            <a:spAutoFit/>
          </a:bodyPr>
          <a:lstStyle/>
          <a:p>
            <a:r>
              <a:rPr lang="ru-RU" sz="2400" dirty="0"/>
              <a:t>Все законы объективны, т.е. не зависят от людей.</a:t>
            </a:r>
          </a:p>
          <a:p>
            <a:r>
              <a:rPr lang="ru-RU" sz="2400" u="sng" dirty="0"/>
              <a:t>Конституция России — закон</a:t>
            </a:r>
            <a:r>
              <a:rPr lang="ru-RU" sz="2400" dirty="0"/>
              <a:t>.</a:t>
            </a:r>
          </a:p>
          <a:p>
            <a:r>
              <a:rPr lang="ru-RU" sz="2400" dirty="0" smtClean="0"/>
              <a:t>Конституция </a:t>
            </a:r>
            <a:r>
              <a:rPr lang="ru-RU" sz="2400" dirty="0"/>
              <a:t>России не зависит от людей</a:t>
            </a:r>
            <a:r>
              <a:rPr lang="ru-RU" sz="2400" dirty="0" smtClean="0"/>
              <a:t>.</a:t>
            </a:r>
            <a:endParaRPr lang="ru-RU" sz="2400" dirty="0"/>
          </a:p>
        </p:txBody>
      </p:sp>
    </p:spTree>
    <p:extLst>
      <p:ext uri="{BB962C8B-B14F-4D97-AF65-F5344CB8AC3E}">
        <p14:creationId xmlns:p14="http://schemas.microsoft.com/office/powerpoint/2010/main" val="144321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682" y="1109174"/>
            <a:ext cx="8597153" cy="830997"/>
          </a:xfrm>
          <a:prstGeom prst="rect">
            <a:avLst/>
          </a:prstGeom>
          <a:noFill/>
        </p:spPr>
        <p:txBody>
          <a:bodyPr wrap="square" rtlCol="0">
            <a:spAutoFit/>
          </a:bodyPr>
          <a:lstStyle/>
          <a:p>
            <a:r>
              <a:rPr lang="ru-RU" sz="2400" dirty="0" smtClean="0"/>
              <a:t>Рассмотрим правило о </a:t>
            </a:r>
            <a:r>
              <a:rPr lang="ru-RU" sz="2400" dirty="0" err="1" smtClean="0"/>
              <a:t>распределенности</a:t>
            </a:r>
            <a:r>
              <a:rPr lang="ru-RU" sz="2400" dirty="0" smtClean="0"/>
              <a:t> среднего термина на примерах:</a:t>
            </a:r>
            <a:endParaRPr lang="ru-RU" sz="2400" dirty="0"/>
          </a:p>
        </p:txBody>
      </p:sp>
      <p:sp>
        <p:nvSpPr>
          <p:cNvPr id="3" name="Прямоугольник 2"/>
          <p:cNvSpPr/>
          <p:nvPr/>
        </p:nvSpPr>
        <p:spPr>
          <a:xfrm>
            <a:off x="207390" y="1919823"/>
            <a:ext cx="4572000" cy="1200329"/>
          </a:xfrm>
          <a:prstGeom prst="rect">
            <a:avLst/>
          </a:prstGeom>
        </p:spPr>
        <p:txBody>
          <a:bodyPr>
            <a:spAutoFit/>
          </a:bodyPr>
          <a:lstStyle/>
          <a:p>
            <a:pPr algn="just"/>
            <a:r>
              <a:rPr lang="ru-RU" sz="2400" dirty="0" smtClean="0">
                <a:solidFill>
                  <a:srgbClr val="2C2C2C"/>
                </a:solidFill>
              </a:rPr>
              <a:t>Собака </a:t>
            </a:r>
            <a:r>
              <a:rPr lang="ru-RU" sz="2400" dirty="0">
                <a:solidFill>
                  <a:srgbClr val="2C2C2C"/>
                </a:solidFill>
              </a:rPr>
              <a:t>― друг человека.</a:t>
            </a:r>
          </a:p>
          <a:p>
            <a:pPr algn="just"/>
            <a:r>
              <a:rPr lang="ru-RU" sz="2400" u="sng" dirty="0" smtClean="0">
                <a:solidFill>
                  <a:srgbClr val="2C2C2C"/>
                </a:solidFill>
              </a:rPr>
              <a:t>Профессор студенту не враг.</a:t>
            </a:r>
            <a:endParaRPr lang="ru-RU" sz="2400" u="sng" dirty="0">
              <a:solidFill>
                <a:srgbClr val="2C2C2C"/>
              </a:solidFill>
            </a:endParaRPr>
          </a:p>
          <a:p>
            <a:pPr algn="just"/>
            <a:r>
              <a:rPr lang="ru-RU" sz="2400" dirty="0" smtClean="0">
                <a:solidFill>
                  <a:srgbClr val="2C2C2C"/>
                </a:solidFill>
              </a:rPr>
              <a:t>Профессор </a:t>
            </a:r>
            <a:r>
              <a:rPr lang="ru-RU" sz="2400" dirty="0">
                <a:solidFill>
                  <a:srgbClr val="2C2C2C"/>
                </a:solidFill>
              </a:rPr>
              <a:t>― </a:t>
            </a:r>
            <a:r>
              <a:rPr lang="ru-RU" sz="2400" dirty="0" smtClean="0">
                <a:solidFill>
                  <a:srgbClr val="2C2C2C"/>
                </a:solidFill>
              </a:rPr>
              <a:t>собака.</a:t>
            </a:r>
            <a:endParaRPr lang="ru-RU" sz="2400" b="0" i="0" dirty="0">
              <a:solidFill>
                <a:srgbClr val="2C2C2C"/>
              </a:solidFill>
              <a:effectLst/>
            </a:endParaRPr>
          </a:p>
        </p:txBody>
      </p:sp>
      <p:sp>
        <p:nvSpPr>
          <p:cNvPr id="4" name="Прямоугольник 3"/>
          <p:cNvSpPr/>
          <p:nvPr/>
        </p:nvSpPr>
        <p:spPr>
          <a:xfrm>
            <a:off x="207390" y="4189497"/>
            <a:ext cx="5620755" cy="1200329"/>
          </a:xfrm>
          <a:prstGeom prst="rect">
            <a:avLst/>
          </a:prstGeom>
        </p:spPr>
        <p:txBody>
          <a:bodyPr wrap="square">
            <a:spAutoFit/>
          </a:bodyPr>
          <a:lstStyle/>
          <a:p>
            <a:r>
              <a:rPr lang="ru-RU" sz="2400" dirty="0">
                <a:solidFill>
                  <a:srgbClr val="444444"/>
                </a:solidFill>
              </a:rPr>
              <a:t>Все кошки – это живые существа.</a:t>
            </a:r>
          </a:p>
          <a:p>
            <a:r>
              <a:rPr lang="ru-RU" sz="2400" u="sng" dirty="0">
                <a:solidFill>
                  <a:srgbClr val="444444"/>
                </a:solidFill>
              </a:rPr>
              <a:t>Сократ – это тоже живое существо</a:t>
            </a:r>
            <a:r>
              <a:rPr lang="ru-RU" sz="2400" dirty="0" smtClean="0">
                <a:solidFill>
                  <a:srgbClr val="444444"/>
                </a:solidFill>
              </a:rPr>
              <a:t>.</a:t>
            </a:r>
          </a:p>
          <a:p>
            <a:r>
              <a:rPr lang="ru-RU" sz="2400" dirty="0"/>
              <a:t>Сократ – это кошка</a:t>
            </a:r>
            <a:r>
              <a:rPr lang="ru-RU" sz="2000" dirty="0"/>
              <a:t>.</a:t>
            </a:r>
            <a:endParaRPr lang="ru-RU" sz="2000" b="0" dirty="0">
              <a:solidFill>
                <a:srgbClr val="444444"/>
              </a:solidFill>
              <a:effectLst/>
            </a:endParaRPr>
          </a:p>
        </p:txBody>
      </p:sp>
      <p:sp>
        <p:nvSpPr>
          <p:cNvPr id="5" name="Прямоугольник 4"/>
          <p:cNvSpPr/>
          <p:nvPr/>
        </p:nvSpPr>
        <p:spPr>
          <a:xfrm>
            <a:off x="131975" y="5529504"/>
            <a:ext cx="8936610" cy="1200329"/>
          </a:xfrm>
          <a:prstGeom prst="rect">
            <a:avLst/>
          </a:prstGeom>
        </p:spPr>
        <p:txBody>
          <a:bodyPr wrap="square">
            <a:spAutoFit/>
          </a:bodyPr>
          <a:lstStyle/>
          <a:p>
            <a:r>
              <a:rPr lang="ru-RU" sz="2400" dirty="0">
                <a:solidFill>
                  <a:srgbClr val="444444"/>
                </a:solidFill>
              </a:rPr>
              <a:t>Из двух истинных посылок вытекает ложный вывод</a:t>
            </a:r>
            <a:r>
              <a:rPr lang="ru-RU" sz="2400" dirty="0" smtClean="0">
                <a:solidFill>
                  <a:srgbClr val="444444"/>
                </a:solidFill>
              </a:rPr>
              <a:t>.</a:t>
            </a:r>
          </a:p>
          <a:p>
            <a:r>
              <a:rPr lang="ru-RU" sz="2400" dirty="0"/>
              <a:t>Как видим, средний термин (</a:t>
            </a:r>
            <a:r>
              <a:rPr lang="ru-RU" sz="2400" i="1" dirty="0"/>
              <a:t>живые существа</a:t>
            </a:r>
            <a:r>
              <a:rPr lang="ru-RU" sz="2400" dirty="0" smtClean="0"/>
              <a:t>), </a:t>
            </a:r>
            <a:r>
              <a:rPr lang="ru-RU" sz="2400" dirty="0"/>
              <a:t>в данном </a:t>
            </a:r>
            <a:r>
              <a:rPr lang="ru-RU" sz="2400" dirty="0" smtClean="0"/>
              <a:t>случае,  не распределен ни </a:t>
            </a:r>
            <a:r>
              <a:rPr lang="ru-RU" sz="2400" dirty="0"/>
              <a:t>в одной из </a:t>
            </a:r>
            <a:r>
              <a:rPr lang="ru-RU" sz="2400" dirty="0" smtClean="0"/>
              <a:t>посылок. </a:t>
            </a:r>
            <a:endParaRPr lang="ru-RU" sz="2400" dirty="0"/>
          </a:p>
        </p:txBody>
      </p:sp>
      <p:sp>
        <p:nvSpPr>
          <p:cNvPr id="6" name="Прямоугольник 5"/>
          <p:cNvSpPr/>
          <p:nvPr/>
        </p:nvSpPr>
        <p:spPr>
          <a:xfrm>
            <a:off x="207390" y="0"/>
            <a:ext cx="8861195" cy="1200329"/>
          </a:xfrm>
          <a:prstGeom prst="rect">
            <a:avLst/>
          </a:prstGeom>
        </p:spPr>
        <p:txBody>
          <a:bodyPr wrap="square">
            <a:spAutoFit/>
          </a:bodyPr>
          <a:lstStyle/>
          <a:p>
            <a:r>
              <a:rPr lang="ru-RU" sz="2400" b="1" dirty="0" smtClean="0"/>
              <a:t>Второе правило терминов</a:t>
            </a:r>
          </a:p>
          <a:p>
            <a:r>
              <a:rPr lang="ru-RU" sz="2400" b="1" dirty="0" smtClean="0"/>
              <a:t>2.</a:t>
            </a:r>
            <a:r>
              <a:rPr lang="ru-RU" sz="2400" dirty="0" smtClean="0"/>
              <a:t> </a:t>
            </a:r>
            <a:r>
              <a:rPr lang="ru-RU" sz="2400" b="1" dirty="0" smtClean="0"/>
              <a:t>Средний </a:t>
            </a:r>
            <a:r>
              <a:rPr lang="ru-RU" sz="2400" b="1" dirty="0"/>
              <a:t>термин должен быть распределён хотя бы в одной из посылок</a:t>
            </a:r>
            <a:r>
              <a:rPr lang="ru-RU" sz="2400" dirty="0" smtClean="0"/>
              <a:t>.</a:t>
            </a:r>
            <a:endParaRPr lang="ru-RU" sz="2400" dirty="0"/>
          </a:p>
        </p:txBody>
      </p:sp>
      <p:sp>
        <p:nvSpPr>
          <p:cNvPr id="7" name="TextBox 6"/>
          <p:cNvSpPr txBox="1"/>
          <p:nvPr/>
        </p:nvSpPr>
        <p:spPr>
          <a:xfrm>
            <a:off x="207390" y="3210931"/>
            <a:ext cx="8597153" cy="830997"/>
          </a:xfrm>
          <a:prstGeom prst="rect">
            <a:avLst/>
          </a:prstGeom>
          <a:noFill/>
        </p:spPr>
        <p:txBody>
          <a:bodyPr wrap="square" rtlCol="0">
            <a:spAutoFit/>
          </a:bodyPr>
          <a:lstStyle/>
          <a:p>
            <a:r>
              <a:rPr lang="ru-RU" sz="2400" dirty="0" smtClean="0"/>
              <a:t>Средний термин (</a:t>
            </a:r>
            <a:r>
              <a:rPr lang="ru-RU" sz="2400" i="1" dirty="0">
                <a:solidFill>
                  <a:srgbClr val="2C2C2C"/>
                </a:solidFill>
              </a:rPr>
              <a:t>друг человека</a:t>
            </a:r>
            <a:r>
              <a:rPr lang="ru-RU" sz="2400" dirty="0"/>
              <a:t>) </a:t>
            </a:r>
            <a:r>
              <a:rPr lang="ru-RU" sz="2400" dirty="0" smtClean="0"/>
              <a:t>не распределен </a:t>
            </a:r>
            <a:r>
              <a:rPr lang="ru-RU" sz="2400" dirty="0"/>
              <a:t>ни в одной из посылок. </a:t>
            </a:r>
          </a:p>
        </p:txBody>
      </p:sp>
    </p:spTree>
    <p:extLst>
      <p:ext uri="{BB962C8B-B14F-4D97-AF65-F5344CB8AC3E}">
        <p14:creationId xmlns:p14="http://schemas.microsoft.com/office/powerpoint/2010/main" val="257217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6754" y="2641600"/>
            <a:ext cx="8831970" cy="1938992"/>
          </a:xfrm>
          <a:prstGeom prst="rect">
            <a:avLst/>
          </a:prstGeom>
        </p:spPr>
        <p:txBody>
          <a:bodyPr wrap="square">
            <a:spAutoFit/>
          </a:bodyPr>
          <a:lstStyle/>
          <a:p>
            <a:r>
              <a:rPr lang="ru-RU" sz="2400" dirty="0">
                <a:solidFill>
                  <a:srgbClr val="555555"/>
                </a:solidFill>
              </a:rPr>
              <a:t>Некоторые студенты – мастера </a:t>
            </a:r>
            <a:r>
              <a:rPr lang="ru-RU" sz="2400" dirty="0" smtClean="0">
                <a:solidFill>
                  <a:srgbClr val="555555"/>
                </a:solidFill>
              </a:rPr>
              <a:t>спорта.</a:t>
            </a:r>
          </a:p>
          <a:p>
            <a:r>
              <a:rPr lang="ru-RU" sz="2400" u="sng" dirty="0" smtClean="0">
                <a:solidFill>
                  <a:srgbClr val="555555"/>
                </a:solidFill>
              </a:rPr>
              <a:t>Все </a:t>
            </a:r>
            <a:r>
              <a:rPr lang="ru-RU" sz="2400" u="sng" dirty="0">
                <a:solidFill>
                  <a:srgbClr val="555555"/>
                </a:solidFill>
              </a:rPr>
              <a:t>старосты учебных групп </a:t>
            </a:r>
            <a:r>
              <a:rPr lang="ru-RU" sz="2400" u="sng" dirty="0" smtClean="0">
                <a:solidFill>
                  <a:srgbClr val="555555"/>
                </a:solidFill>
              </a:rPr>
              <a:t>– студенты.</a:t>
            </a:r>
          </a:p>
          <a:p>
            <a:r>
              <a:rPr lang="ru-RU" sz="2400" dirty="0" smtClean="0">
                <a:solidFill>
                  <a:srgbClr val="555555"/>
                </a:solidFill>
              </a:rPr>
              <a:t>средний </a:t>
            </a:r>
            <a:r>
              <a:rPr lang="ru-RU" sz="2400" dirty="0">
                <a:solidFill>
                  <a:srgbClr val="555555"/>
                </a:solidFill>
              </a:rPr>
              <a:t>термин «студенты» не распределен, поэтому сделать вывод, есть ли мастера спорта среди старост групп не представляется возможным.</a:t>
            </a:r>
            <a:endParaRPr lang="ru-RU" sz="2400" dirty="0"/>
          </a:p>
        </p:txBody>
      </p:sp>
      <p:sp>
        <p:nvSpPr>
          <p:cNvPr id="5" name="Прямоугольник 4"/>
          <p:cNvSpPr/>
          <p:nvPr/>
        </p:nvSpPr>
        <p:spPr>
          <a:xfrm>
            <a:off x="156754" y="73569"/>
            <a:ext cx="8742134" cy="1200329"/>
          </a:xfrm>
          <a:prstGeom prst="rect">
            <a:avLst/>
          </a:prstGeom>
        </p:spPr>
        <p:txBody>
          <a:bodyPr wrap="square">
            <a:spAutoFit/>
          </a:bodyPr>
          <a:lstStyle/>
          <a:p>
            <a:r>
              <a:rPr lang="ru-RU" sz="2400" dirty="0">
                <a:solidFill>
                  <a:srgbClr val="555555"/>
                </a:solidFill>
              </a:rPr>
              <a:t>Шкаф стоит в углу.</a:t>
            </a:r>
          </a:p>
          <a:p>
            <a:r>
              <a:rPr lang="ru-RU" sz="2400" u="sng" dirty="0">
                <a:solidFill>
                  <a:srgbClr val="555555"/>
                </a:solidFill>
              </a:rPr>
              <a:t>Студент стоит в углу.</a:t>
            </a:r>
            <a:endParaRPr lang="ru-RU" sz="2400" dirty="0">
              <a:solidFill>
                <a:srgbClr val="555555"/>
              </a:solidFill>
            </a:endParaRPr>
          </a:p>
          <a:p>
            <a:r>
              <a:rPr lang="ru-RU" sz="2400" dirty="0">
                <a:solidFill>
                  <a:srgbClr val="555555"/>
                </a:solidFill>
              </a:rPr>
              <a:t>Следовательно, студент – </a:t>
            </a:r>
            <a:r>
              <a:rPr lang="ru-RU" sz="2400" dirty="0" smtClean="0">
                <a:solidFill>
                  <a:srgbClr val="555555"/>
                </a:solidFill>
              </a:rPr>
              <a:t>шкаф.</a:t>
            </a:r>
            <a:endParaRPr lang="ru-RU" sz="2400" dirty="0">
              <a:solidFill>
                <a:srgbClr val="555555"/>
              </a:solidFill>
            </a:endParaRPr>
          </a:p>
        </p:txBody>
      </p:sp>
      <p:sp>
        <p:nvSpPr>
          <p:cNvPr id="6" name="Прямоугольник 5"/>
          <p:cNvSpPr/>
          <p:nvPr/>
        </p:nvSpPr>
        <p:spPr>
          <a:xfrm>
            <a:off x="156754" y="4473047"/>
            <a:ext cx="8831970" cy="1200329"/>
          </a:xfrm>
          <a:prstGeom prst="rect">
            <a:avLst/>
          </a:prstGeom>
        </p:spPr>
        <p:txBody>
          <a:bodyPr wrap="square">
            <a:spAutoFit/>
          </a:bodyPr>
          <a:lstStyle/>
          <a:p>
            <a:r>
              <a:rPr lang="ru-RU" sz="2400" dirty="0">
                <a:solidFill>
                  <a:srgbClr val="444444"/>
                </a:solidFill>
              </a:rPr>
              <a:t>Все художники тонко чувствуют природу.</a:t>
            </a:r>
          </a:p>
          <a:p>
            <a:r>
              <a:rPr lang="ru-RU" sz="2400" u="sng" dirty="0">
                <a:solidFill>
                  <a:srgbClr val="444444"/>
                </a:solidFill>
              </a:rPr>
              <a:t>Демин тонко чувствует природу.</a:t>
            </a:r>
          </a:p>
          <a:p>
            <a:r>
              <a:rPr lang="ru-RU" sz="2400" dirty="0">
                <a:solidFill>
                  <a:srgbClr val="444444"/>
                </a:solidFill>
              </a:rPr>
              <a:t>Следовательно, Демин — художник</a:t>
            </a:r>
            <a:r>
              <a:rPr lang="ru-RU" sz="2400" dirty="0" smtClean="0">
                <a:solidFill>
                  <a:srgbClr val="444444"/>
                </a:solidFill>
              </a:rPr>
              <a:t>.</a:t>
            </a:r>
            <a:endParaRPr lang="ru-RU" sz="2400" dirty="0">
              <a:solidFill>
                <a:srgbClr val="444444"/>
              </a:solidFill>
            </a:endParaRPr>
          </a:p>
        </p:txBody>
      </p:sp>
      <p:sp>
        <p:nvSpPr>
          <p:cNvPr id="2" name="TextBox 1"/>
          <p:cNvSpPr txBox="1"/>
          <p:nvPr/>
        </p:nvSpPr>
        <p:spPr>
          <a:xfrm>
            <a:off x="156754" y="1173426"/>
            <a:ext cx="8482421" cy="1938992"/>
          </a:xfrm>
          <a:prstGeom prst="rect">
            <a:avLst/>
          </a:prstGeom>
          <a:noFill/>
        </p:spPr>
        <p:txBody>
          <a:bodyPr wrap="square" rtlCol="0">
            <a:spAutoFit/>
          </a:bodyPr>
          <a:lstStyle/>
          <a:p>
            <a:r>
              <a:rPr lang="ru-RU" sz="2400" dirty="0">
                <a:solidFill>
                  <a:srgbClr val="555555"/>
                </a:solidFill>
              </a:rPr>
              <a:t>Понятие «стоит в углу», выполняющее функцию среднего термина в силлогизме, не распределено ни в большей, ни в меньшей посылке. В результате – ложное отождествление сущности студента и шкафа</a:t>
            </a:r>
            <a:r>
              <a:rPr lang="ru-RU" sz="2400" dirty="0">
                <a:solidFill>
                  <a:srgbClr val="555555"/>
                </a:solidFill>
                <a:latin typeface="Roboto"/>
              </a:rPr>
              <a:t>.</a:t>
            </a:r>
          </a:p>
          <a:p>
            <a:endParaRPr lang="ru-RU" sz="2400" dirty="0"/>
          </a:p>
        </p:txBody>
      </p:sp>
      <p:sp>
        <p:nvSpPr>
          <p:cNvPr id="4" name="TextBox 3"/>
          <p:cNvSpPr txBox="1"/>
          <p:nvPr/>
        </p:nvSpPr>
        <p:spPr>
          <a:xfrm>
            <a:off x="156754" y="5587651"/>
            <a:ext cx="8831970" cy="1200329"/>
          </a:xfrm>
          <a:prstGeom prst="rect">
            <a:avLst/>
          </a:prstGeom>
          <a:noFill/>
        </p:spPr>
        <p:txBody>
          <a:bodyPr wrap="square" rtlCol="0">
            <a:spAutoFit/>
          </a:bodyPr>
          <a:lstStyle/>
          <a:p>
            <a:r>
              <a:rPr lang="ru-RU" sz="2400" dirty="0">
                <a:solidFill>
                  <a:srgbClr val="444444"/>
                </a:solidFill>
              </a:rPr>
              <a:t>Вывод неопределенный, так как Демин может и не быть художником. Причина неопределенности в том, что средний термин не распределен. </a:t>
            </a:r>
          </a:p>
        </p:txBody>
      </p:sp>
    </p:spTree>
    <p:extLst>
      <p:ext uri="{BB962C8B-B14F-4D97-AF65-F5344CB8AC3E}">
        <p14:creationId xmlns:p14="http://schemas.microsoft.com/office/powerpoint/2010/main" val="317299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05507" y="0"/>
            <a:ext cx="9038493" cy="461665"/>
          </a:xfrm>
          <a:prstGeom prst="rect">
            <a:avLst/>
          </a:prstGeom>
        </p:spPr>
        <p:txBody>
          <a:bodyPr wrap="square">
            <a:spAutoFit/>
          </a:bodyPr>
          <a:lstStyle/>
          <a:p>
            <a:r>
              <a:rPr lang="ru-RU" sz="2400" dirty="0">
                <a:solidFill>
                  <a:srgbClr val="000000"/>
                </a:solidFill>
              </a:rPr>
              <a:t>Простые рассуждения делятся на сравнимые и несравнимые.</a:t>
            </a:r>
            <a:endParaRPr lang="ru-RU" sz="2400" dirty="0"/>
          </a:p>
        </p:txBody>
      </p:sp>
      <p:sp>
        <p:nvSpPr>
          <p:cNvPr id="6" name="Прямоугольник 5"/>
          <p:cNvSpPr/>
          <p:nvPr/>
        </p:nvSpPr>
        <p:spPr>
          <a:xfrm>
            <a:off x="105507" y="556010"/>
            <a:ext cx="8871441" cy="1200329"/>
          </a:xfrm>
          <a:prstGeom prst="rect">
            <a:avLst/>
          </a:prstGeom>
        </p:spPr>
        <p:txBody>
          <a:bodyPr wrap="square">
            <a:spAutoFit/>
          </a:bodyPr>
          <a:lstStyle/>
          <a:p>
            <a:r>
              <a:rPr lang="ru-RU" sz="2400" b="1" dirty="0">
                <a:solidFill>
                  <a:srgbClr val="000000"/>
                </a:solidFill>
              </a:rPr>
              <a:t>Сравнимые (идентичные по материалу) </a:t>
            </a:r>
            <a:r>
              <a:rPr lang="ru-RU" sz="2400" dirty="0">
                <a:solidFill>
                  <a:srgbClr val="000000"/>
                </a:solidFill>
              </a:rPr>
              <a:t>суждения имеют одинаковые субъекты и предикаты, но могут отличаться кванторами и связками.</a:t>
            </a:r>
            <a:r>
              <a:rPr lang="ru-RU" sz="2400" dirty="0">
                <a:solidFill>
                  <a:srgbClr val="000000"/>
                </a:solidFill>
                <a:latin typeface="Open Sans"/>
              </a:rPr>
              <a:t> </a:t>
            </a:r>
            <a:endParaRPr lang="ru-RU" sz="2400" dirty="0"/>
          </a:p>
        </p:txBody>
      </p:sp>
      <p:sp>
        <p:nvSpPr>
          <p:cNvPr id="7" name="Прямоугольник 6"/>
          <p:cNvSpPr/>
          <p:nvPr/>
        </p:nvSpPr>
        <p:spPr>
          <a:xfrm>
            <a:off x="105507" y="1850685"/>
            <a:ext cx="8686800" cy="1569660"/>
          </a:xfrm>
          <a:prstGeom prst="rect">
            <a:avLst/>
          </a:prstGeom>
        </p:spPr>
        <p:txBody>
          <a:bodyPr wrap="square">
            <a:spAutoFit/>
          </a:bodyPr>
          <a:lstStyle/>
          <a:p>
            <a:pPr algn="just"/>
            <a:r>
              <a:rPr lang="ru-RU" sz="2400" dirty="0">
                <a:solidFill>
                  <a:srgbClr val="000000"/>
                </a:solidFill>
              </a:rPr>
              <a:t>Например, суждения: </a:t>
            </a:r>
            <a:r>
              <a:rPr lang="ru-RU" sz="2400" i="1" dirty="0">
                <a:solidFill>
                  <a:srgbClr val="000000"/>
                </a:solidFill>
              </a:rPr>
              <a:t>«Все школьники изучают математику», «Некоторые </a:t>
            </a:r>
            <a:r>
              <a:rPr lang="ru-RU" sz="2400" i="1" dirty="0" smtClean="0">
                <a:solidFill>
                  <a:srgbClr val="000000"/>
                </a:solidFill>
              </a:rPr>
              <a:t>школьники </a:t>
            </a:r>
            <a:r>
              <a:rPr lang="ru-RU" sz="2400" i="1" dirty="0">
                <a:solidFill>
                  <a:srgbClr val="000000"/>
                </a:solidFill>
              </a:rPr>
              <a:t>не изучают математику»</a:t>
            </a:r>
            <a:r>
              <a:rPr lang="ru-RU" sz="2400" dirty="0">
                <a:solidFill>
                  <a:srgbClr val="000000"/>
                </a:solidFill>
              </a:rPr>
              <a:t> являются сравнимыми: у них совпадают субъекты и предикаты, а кванторы и связки различаются.</a:t>
            </a:r>
            <a:endParaRPr lang="ru-RU" sz="2400" b="0" i="0" dirty="0">
              <a:solidFill>
                <a:srgbClr val="000000"/>
              </a:solidFill>
              <a:effectLst/>
            </a:endParaRPr>
          </a:p>
        </p:txBody>
      </p:sp>
      <p:sp>
        <p:nvSpPr>
          <p:cNvPr id="8" name="Прямоугольник 7"/>
          <p:cNvSpPr/>
          <p:nvPr/>
        </p:nvSpPr>
        <p:spPr>
          <a:xfrm>
            <a:off x="153864" y="3420345"/>
            <a:ext cx="8941778" cy="1938992"/>
          </a:xfrm>
          <a:prstGeom prst="rect">
            <a:avLst/>
          </a:prstGeom>
        </p:spPr>
        <p:txBody>
          <a:bodyPr wrap="square">
            <a:spAutoFit/>
          </a:bodyPr>
          <a:lstStyle/>
          <a:p>
            <a:r>
              <a:rPr lang="ru-RU" sz="2400" b="1" dirty="0">
                <a:solidFill>
                  <a:srgbClr val="000000"/>
                </a:solidFill>
              </a:rPr>
              <a:t>Несравнимые</a:t>
            </a:r>
            <a:r>
              <a:rPr lang="ru-RU" sz="2400" dirty="0">
                <a:solidFill>
                  <a:srgbClr val="000000"/>
                </a:solidFill>
              </a:rPr>
              <a:t> рассуждения имеют разные субъекты и предикаты. </a:t>
            </a:r>
            <a:endParaRPr lang="en-US" sz="2400" dirty="0" smtClean="0">
              <a:solidFill>
                <a:srgbClr val="000000"/>
              </a:solidFill>
            </a:endParaRPr>
          </a:p>
          <a:p>
            <a:r>
              <a:rPr lang="ru-RU" sz="2400" dirty="0" smtClean="0">
                <a:solidFill>
                  <a:srgbClr val="000000"/>
                </a:solidFill>
              </a:rPr>
              <a:t>Например</a:t>
            </a:r>
            <a:r>
              <a:rPr lang="ru-RU" sz="2400" dirty="0">
                <a:solidFill>
                  <a:srgbClr val="000000"/>
                </a:solidFill>
              </a:rPr>
              <a:t>, суждения: </a:t>
            </a:r>
            <a:r>
              <a:rPr lang="ru-RU" sz="2400" i="1" dirty="0">
                <a:solidFill>
                  <a:srgbClr val="000000"/>
                </a:solidFill>
              </a:rPr>
              <a:t>«Все школьники изучают математику</a:t>
            </a:r>
            <a:r>
              <a:rPr lang="ru-RU" sz="2400" dirty="0">
                <a:solidFill>
                  <a:srgbClr val="000000"/>
                </a:solidFill>
              </a:rPr>
              <a:t>», </a:t>
            </a:r>
            <a:r>
              <a:rPr lang="ru-RU" sz="2400" i="1" dirty="0">
                <a:solidFill>
                  <a:srgbClr val="000000"/>
                </a:solidFill>
              </a:rPr>
              <a:t>«Некоторые спортсмены — это олимпийские чемпионы»</a:t>
            </a:r>
            <a:r>
              <a:rPr lang="ru-RU" sz="2400" dirty="0">
                <a:solidFill>
                  <a:srgbClr val="000000"/>
                </a:solidFill>
              </a:rPr>
              <a:t> являются несравнимыми: субъекты и предикаты у них не совпадают.</a:t>
            </a:r>
            <a:endParaRPr lang="ru-RU" sz="2400" dirty="0"/>
          </a:p>
        </p:txBody>
      </p:sp>
      <p:sp>
        <p:nvSpPr>
          <p:cNvPr id="9" name="Прямоугольник 8"/>
          <p:cNvSpPr/>
          <p:nvPr/>
        </p:nvSpPr>
        <p:spPr>
          <a:xfrm>
            <a:off x="105507" y="5548029"/>
            <a:ext cx="8686800" cy="1200329"/>
          </a:xfrm>
          <a:prstGeom prst="rect">
            <a:avLst/>
          </a:prstGeom>
        </p:spPr>
        <p:txBody>
          <a:bodyPr wrap="square">
            <a:spAutoFit/>
          </a:bodyPr>
          <a:lstStyle/>
          <a:p>
            <a:r>
              <a:rPr lang="ru-RU" sz="2400" dirty="0">
                <a:solidFill>
                  <a:srgbClr val="000000"/>
                </a:solidFill>
              </a:rPr>
              <a:t>Сравнимые суждения бывают, как и понятия, совместимыми и несовместимыми и могут находиться в различных отношениях между собой.</a:t>
            </a:r>
            <a:endParaRPr lang="ru-RU" sz="2400" dirty="0"/>
          </a:p>
        </p:txBody>
      </p:sp>
    </p:spTree>
    <p:extLst>
      <p:ext uri="{BB962C8B-B14F-4D97-AF65-F5344CB8AC3E}">
        <p14:creationId xmlns:p14="http://schemas.microsoft.com/office/powerpoint/2010/main" val="183165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down)">
                                      <p:cBhvr>
                                        <p:cTn id="19" dur="500"/>
                                        <p:tgtEl>
                                          <p:spTgt spid="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wipe(down)">
                                      <p:cBhvr>
                                        <p:cTn id="24" dur="500"/>
                                        <p:tgtEl>
                                          <p:spTgt spid="8">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4357" y="1433674"/>
            <a:ext cx="8837498" cy="1200329"/>
          </a:xfrm>
          <a:prstGeom prst="rect">
            <a:avLst/>
          </a:prstGeom>
        </p:spPr>
        <p:txBody>
          <a:bodyPr wrap="square">
            <a:spAutoFit/>
          </a:bodyPr>
          <a:lstStyle/>
          <a:p>
            <a:r>
              <a:rPr lang="ru-RU" sz="2400" b="1" dirty="0" smtClean="0">
                <a:solidFill>
                  <a:srgbClr val="444444"/>
                </a:solidFill>
              </a:rPr>
              <a:t>Иначе: термин</a:t>
            </a:r>
            <a:r>
              <a:rPr lang="ru-RU" sz="2400" b="1" dirty="0">
                <a:solidFill>
                  <a:srgbClr val="444444"/>
                </a:solidFill>
              </a:rPr>
              <a:t>, который был </a:t>
            </a:r>
            <a:r>
              <a:rPr lang="ru-RU" sz="2400" b="1" dirty="0" smtClean="0">
                <a:solidFill>
                  <a:srgbClr val="444444"/>
                </a:solidFill>
              </a:rPr>
              <a:t>не распределен </a:t>
            </a:r>
            <a:r>
              <a:rPr lang="ru-RU" sz="2400" b="1" dirty="0">
                <a:solidFill>
                  <a:srgbClr val="444444"/>
                </a:solidFill>
              </a:rPr>
              <a:t>в посылке, не может быть распределен в выводе.</a:t>
            </a:r>
            <a:r>
              <a:rPr lang="ru-RU" sz="2400" dirty="0">
                <a:solidFill>
                  <a:srgbClr val="444444"/>
                </a:solidFill>
              </a:rPr>
              <a:t> Обратимся к следующему примеру</a:t>
            </a:r>
            <a:r>
              <a:rPr lang="ru-RU" sz="2400" dirty="0" smtClean="0">
                <a:solidFill>
                  <a:srgbClr val="444444"/>
                </a:solidFill>
              </a:rPr>
              <a:t>:</a:t>
            </a:r>
            <a:endParaRPr lang="ru-RU" sz="2400" dirty="0">
              <a:solidFill>
                <a:srgbClr val="444444"/>
              </a:solidFill>
            </a:endParaRPr>
          </a:p>
        </p:txBody>
      </p:sp>
      <p:sp>
        <p:nvSpPr>
          <p:cNvPr id="3" name="Прямоугольник 2"/>
          <p:cNvSpPr/>
          <p:nvPr/>
        </p:nvSpPr>
        <p:spPr>
          <a:xfrm>
            <a:off x="244357" y="116673"/>
            <a:ext cx="8837498" cy="1200329"/>
          </a:xfrm>
          <a:prstGeom prst="rect">
            <a:avLst/>
          </a:prstGeom>
        </p:spPr>
        <p:txBody>
          <a:bodyPr wrap="square">
            <a:spAutoFit/>
          </a:bodyPr>
          <a:lstStyle/>
          <a:p>
            <a:r>
              <a:rPr lang="ru-RU" sz="2400" b="1" dirty="0" smtClean="0"/>
              <a:t>3. Третье правило терминов</a:t>
            </a:r>
          </a:p>
          <a:p>
            <a:r>
              <a:rPr lang="ru-RU" sz="2400" b="1" dirty="0" smtClean="0"/>
              <a:t>Если </a:t>
            </a:r>
            <a:r>
              <a:rPr lang="ru-RU" sz="2400" b="1" dirty="0"/>
              <a:t>больший или меньший термин не распределён в посылке, то он должен быть не</a:t>
            </a:r>
            <a:r>
              <a:rPr lang="en-US" sz="2400" b="1" dirty="0"/>
              <a:t> </a:t>
            </a:r>
            <a:r>
              <a:rPr lang="ru-RU" sz="2400" b="1" dirty="0"/>
              <a:t>распределён и в заключении</a:t>
            </a:r>
            <a:r>
              <a:rPr lang="ru-RU" sz="2400" dirty="0"/>
              <a:t>.</a:t>
            </a:r>
          </a:p>
        </p:txBody>
      </p:sp>
      <p:sp>
        <p:nvSpPr>
          <p:cNvPr id="4" name="Прямоугольник 3"/>
          <p:cNvSpPr/>
          <p:nvPr/>
        </p:nvSpPr>
        <p:spPr>
          <a:xfrm>
            <a:off x="186430" y="2634003"/>
            <a:ext cx="8682361" cy="1200329"/>
          </a:xfrm>
          <a:prstGeom prst="rect">
            <a:avLst/>
          </a:prstGeom>
        </p:spPr>
        <p:txBody>
          <a:bodyPr wrap="square">
            <a:spAutoFit/>
          </a:bodyPr>
          <a:lstStyle/>
          <a:p>
            <a:r>
              <a:rPr lang="ru-RU" sz="2400" i="1" dirty="0">
                <a:solidFill>
                  <a:srgbClr val="444444"/>
                </a:solidFill>
              </a:rPr>
              <a:t>Все яблоки съедобны.</a:t>
            </a:r>
            <a:endParaRPr lang="ru-RU" sz="2400" dirty="0">
              <a:solidFill>
                <a:srgbClr val="444444"/>
              </a:solidFill>
            </a:endParaRPr>
          </a:p>
          <a:p>
            <a:r>
              <a:rPr lang="ru-RU" sz="2400" i="1" u="sng" dirty="0">
                <a:solidFill>
                  <a:srgbClr val="444444"/>
                </a:solidFill>
              </a:rPr>
              <a:t>Все груши – это не яблоки</a:t>
            </a:r>
            <a:r>
              <a:rPr lang="ru-RU" sz="2400" i="1" dirty="0">
                <a:solidFill>
                  <a:srgbClr val="444444"/>
                </a:solidFill>
              </a:rPr>
              <a:t>.</a:t>
            </a:r>
            <a:endParaRPr lang="ru-RU" sz="2400" dirty="0">
              <a:solidFill>
                <a:srgbClr val="444444"/>
              </a:solidFill>
            </a:endParaRPr>
          </a:p>
          <a:p>
            <a:r>
              <a:rPr lang="ru-RU" sz="2400" i="1" dirty="0">
                <a:solidFill>
                  <a:srgbClr val="444444"/>
                </a:solidFill>
              </a:rPr>
              <a:t>Все груши несъедобны</a:t>
            </a:r>
            <a:r>
              <a:rPr lang="ru-RU" sz="2400" i="1" dirty="0" smtClean="0">
                <a:solidFill>
                  <a:srgbClr val="444444"/>
                </a:solidFill>
              </a:rPr>
              <a:t>.</a:t>
            </a:r>
            <a:endParaRPr lang="ru-RU" sz="2400" dirty="0">
              <a:solidFill>
                <a:srgbClr val="444444"/>
              </a:solidFill>
            </a:endParaRPr>
          </a:p>
        </p:txBody>
      </p:sp>
      <p:sp>
        <p:nvSpPr>
          <p:cNvPr id="5" name="Прямоугольник 4"/>
          <p:cNvSpPr/>
          <p:nvPr/>
        </p:nvSpPr>
        <p:spPr>
          <a:xfrm>
            <a:off x="186430" y="4067677"/>
            <a:ext cx="8895425" cy="2677656"/>
          </a:xfrm>
          <a:prstGeom prst="rect">
            <a:avLst/>
          </a:prstGeom>
        </p:spPr>
        <p:txBody>
          <a:bodyPr wrap="square">
            <a:spAutoFit/>
          </a:bodyPr>
          <a:lstStyle/>
          <a:p>
            <a:r>
              <a:rPr lang="ru-RU" sz="2400" dirty="0">
                <a:solidFill>
                  <a:srgbClr val="444444"/>
                </a:solidFill>
              </a:rPr>
              <a:t>Посылки силлогизма являются истинными суждениями, а вывод – </a:t>
            </a:r>
            <a:r>
              <a:rPr lang="ru-RU" sz="2400" dirty="0" smtClean="0">
                <a:solidFill>
                  <a:srgbClr val="444444"/>
                </a:solidFill>
              </a:rPr>
              <a:t>ложным.</a:t>
            </a:r>
            <a:endParaRPr lang="ru-RU" sz="2400" dirty="0">
              <a:solidFill>
                <a:srgbClr val="444444"/>
              </a:solidFill>
            </a:endParaRPr>
          </a:p>
          <a:p>
            <a:r>
              <a:rPr lang="ru-RU" sz="2400" dirty="0"/>
              <a:t>В данном случае предикат вывода, или больший термин </a:t>
            </a:r>
            <a:r>
              <a:rPr lang="ru-RU" sz="2400" dirty="0" err="1"/>
              <a:t>силлогиз-ма</a:t>
            </a:r>
            <a:r>
              <a:rPr lang="ru-RU" sz="2400" dirty="0"/>
              <a:t> (</a:t>
            </a:r>
            <a:r>
              <a:rPr lang="ru-RU" sz="2400" i="1" dirty="0"/>
              <a:t>съедобные предметы</a:t>
            </a:r>
            <a:r>
              <a:rPr lang="ru-RU" sz="2400" dirty="0"/>
              <a:t>) в первой посылке является </a:t>
            </a:r>
            <a:r>
              <a:rPr lang="ru-RU" sz="2400" dirty="0" smtClean="0"/>
              <a:t>не распре-деленным</a:t>
            </a:r>
            <a:r>
              <a:rPr lang="ru-RU" sz="2400" dirty="0"/>
              <a:t>, а в выводе – распределенным, что запрещается рассматриваемым правилом. Ошибка, возникающая при его нарушении, называется </a:t>
            </a:r>
            <a:r>
              <a:rPr lang="ru-RU" sz="2400" b="1" dirty="0"/>
              <a:t>расширением большего термина</a:t>
            </a:r>
            <a:r>
              <a:rPr lang="ru-RU" sz="2400" dirty="0"/>
              <a:t>.</a:t>
            </a:r>
            <a:endParaRPr lang="ru-RU" sz="2400" dirty="0">
              <a:solidFill>
                <a:srgbClr val="444444"/>
              </a:solidFill>
            </a:endParaRPr>
          </a:p>
        </p:txBody>
      </p:sp>
    </p:spTree>
    <p:extLst>
      <p:ext uri="{BB962C8B-B14F-4D97-AF65-F5344CB8AC3E}">
        <p14:creationId xmlns:p14="http://schemas.microsoft.com/office/powerpoint/2010/main" val="389031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1000"/>
                                        <p:tgtEl>
                                          <p:spTgt spid="4">
                                            <p:txEl>
                                              <p:pRg st="2" end="2"/>
                                            </p:txEl>
                                          </p:spTgt>
                                        </p:tgtEl>
                                      </p:cBhvr>
                                    </p:animEffect>
                                    <p:anim calcmode="lin" valueType="num">
                                      <p:cBhvr>
                                        <p:cTn id="2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129" y="0"/>
            <a:ext cx="8901953" cy="1421928"/>
          </a:xfrm>
          <a:prstGeom prst="rect">
            <a:avLst/>
          </a:prstGeom>
          <a:noFill/>
        </p:spPr>
        <p:txBody>
          <a:bodyPr wrap="square" rtlCol="0">
            <a:spAutoFit/>
          </a:bodyPr>
          <a:lstStyle/>
          <a:p>
            <a:pPr>
              <a:lnSpc>
                <a:spcPct val="90000"/>
              </a:lnSpc>
            </a:pPr>
            <a:r>
              <a:rPr lang="ru-RU" sz="2400" dirty="0" smtClean="0"/>
              <a:t>И еще:</a:t>
            </a:r>
          </a:p>
          <a:p>
            <a:pPr>
              <a:lnSpc>
                <a:spcPct val="90000"/>
              </a:lnSpc>
            </a:pPr>
            <a:r>
              <a:rPr lang="ru-RU" sz="2400" dirty="0" smtClean="0"/>
              <a:t>Все мои друзья – студенты.</a:t>
            </a:r>
          </a:p>
          <a:p>
            <a:pPr>
              <a:lnSpc>
                <a:spcPct val="90000"/>
              </a:lnSpc>
            </a:pPr>
            <a:r>
              <a:rPr lang="ru-RU" sz="2400" u="sng" dirty="0" smtClean="0"/>
              <a:t>Колесников не является моим другом.</a:t>
            </a:r>
          </a:p>
          <a:p>
            <a:pPr>
              <a:lnSpc>
                <a:spcPct val="90000"/>
              </a:lnSpc>
            </a:pPr>
            <a:r>
              <a:rPr lang="ru-RU" sz="2400" dirty="0" smtClean="0"/>
              <a:t>Колесников не является студентом.</a:t>
            </a:r>
            <a:endParaRPr lang="ru-RU" sz="2400" dirty="0"/>
          </a:p>
        </p:txBody>
      </p:sp>
      <p:sp>
        <p:nvSpPr>
          <p:cNvPr id="3" name="Прямоугольник 2"/>
          <p:cNvSpPr/>
          <p:nvPr/>
        </p:nvSpPr>
        <p:spPr>
          <a:xfrm>
            <a:off x="94129" y="3608250"/>
            <a:ext cx="9018494" cy="2086725"/>
          </a:xfrm>
          <a:prstGeom prst="rect">
            <a:avLst/>
          </a:prstGeom>
        </p:spPr>
        <p:txBody>
          <a:bodyPr wrap="square">
            <a:spAutoFit/>
          </a:bodyPr>
          <a:lstStyle/>
          <a:p>
            <a:pPr>
              <a:lnSpc>
                <a:spcPct val="90000"/>
              </a:lnSpc>
            </a:pPr>
            <a:r>
              <a:rPr lang="ru-RU" sz="2400" dirty="0">
                <a:solidFill>
                  <a:srgbClr val="333333"/>
                </a:solidFill>
              </a:rPr>
              <a:t>Во всех городах за Полярным кругом есть белые ночи.</a:t>
            </a:r>
          </a:p>
          <a:p>
            <a:pPr>
              <a:lnSpc>
                <a:spcPct val="90000"/>
              </a:lnSpc>
            </a:pPr>
            <a:r>
              <a:rPr lang="ru-RU" sz="2400" u="sng" dirty="0">
                <a:solidFill>
                  <a:srgbClr val="333333"/>
                </a:solidFill>
              </a:rPr>
              <a:t>Санкт-Петербург не за Полярным кругом.</a:t>
            </a:r>
            <a:endParaRPr lang="ru-RU" sz="2400" dirty="0">
              <a:solidFill>
                <a:srgbClr val="333333"/>
              </a:solidFill>
            </a:endParaRPr>
          </a:p>
          <a:p>
            <a:pPr>
              <a:lnSpc>
                <a:spcPct val="90000"/>
              </a:lnSpc>
            </a:pPr>
            <a:r>
              <a:rPr lang="ru-RU" sz="2400" dirty="0">
                <a:solidFill>
                  <a:srgbClr val="333333"/>
                </a:solidFill>
              </a:rPr>
              <a:t>В Санкт-Петербурге нет белых ночей.</a:t>
            </a:r>
          </a:p>
          <a:p>
            <a:pPr>
              <a:lnSpc>
                <a:spcPct val="90000"/>
              </a:lnSpc>
            </a:pPr>
            <a:r>
              <a:rPr lang="ru-RU" sz="2400" dirty="0" smtClean="0">
                <a:solidFill>
                  <a:srgbClr val="333333"/>
                </a:solidFill>
              </a:rPr>
              <a:t>Заключения </a:t>
            </a:r>
            <a:r>
              <a:rPr lang="ru-RU" sz="2400" dirty="0">
                <a:solidFill>
                  <a:srgbClr val="333333"/>
                </a:solidFill>
              </a:rPr>
              <a:t>здесь </a:t>
            </a:r>
            <a:r>
              <a:rPr lang="ru-RU" sz="2400" dirty="0" smtClean="0">
                <a:solidFill>
                  <a:srgbClr val="333333"/>
                </a:solidFill>
              </a:rPr>
              <a:t>ложные</a:t>
            </a:r>
            <a:r>
              <a:rPr lang="ru-RU" sz="2400" dirty="0">
                <a:solidFill>
                  <a:srgbClr val="333333"/>
                </a:solidFill>
              </a:rPr>
              <a:t>, т.к. нарушено данное правило. Предикат вывода в заключении оказался распределен, следовательно произошло </a:t>
            </a:r>
            <a:r>
              <a:rPr lang="ru-RU" sz="2400" b="1" dirty="0">
                <a:solidFill>
                  <a:srgbClr val="333333"/>
                </a:solidFill>
              </a:rPr>
              <a:t>расширение большего </a:t>
            </a:r>
            <a:r>
              <a:rPr lang="ru-RU" sz="2400" b="1" dirty="0" smtClean="0">
                <a:solidFill>
                  <a:srgbClr val="333333"/>
                </a:solidFill>
              </a:rPr>
              <a:t>термина</a:t>
            </a:r>
            <a:r>
              <a:rPr lang="ru-RU" sz="2400" dirty="0" smtClean="0">
                <a:solidFill>
                  <a:srgbClr val="333333"/>
                </a:solidFill>
              </a:rPr>
              <a:t>.</a:t>
            </a:r>
            <a:endParaRPr lang="ru-RU" sz="2400" b="0" i="0" dirty="0">
              <a:solidFill>
                <a:srgbClr val="333333"/>
              </a:solidFill>
              <a:effectLst/>
            </a:endParaRPr>
          </a:p>
        </p:txBody>
      </p:sp>
      <p:sp>
        <p:nvSpPr>
          <p:cNvPr id="4" name="Прямоугольник 3"/>
          <p:cNvSpPr/>
          <p:nvPr/>
        </p:nvSpPr>
        <p:spPr>
          <a:xfrm>
            <a:off x="94129" y="1355697"/>
            <a:ext cx="8736106" cy="1089529"/>
          </a:xfrm>
          <a:prstGeom prst="rect">
            <a:avLst/>
          </a:prstGeom>
        </p:spPr>
        <p:txBody>
          <a:bodyPr wrap="square">
            <a:spAutoFit/>
          </a:bodyPr>
          <a:lstStyle/>
          <a:p>
            <a:pPr algn="just">
              <a:lnSpc>
                <a:spcPct val="90000"/>
              </a:lnSpc>
            </a:pPr>
            <a:r>
              <a:rPr lang="ru-RU" sz="2400" dirty="0">
                <a:solidFill>
                  <a:srgbClr val="000000"/>
                </a:solidFill>
              </a:rPr>
              <a:t>Я человек.</a:t>
            </a:r>
          </a:p>
          <a:p>
            <a:pPr algn="just">
              <a:lnSpc>
                <a:spcPct val="90000"/>
              </a:lnSpc>
            </a:pPr>
            <a:r>
              <a:rPr lang="ru-RU" sz="2400" u="sng" dirty="0">
                <a:solidFill>
                  <a:srgbClr val="000000"/>
                </a:solidFill>
              </a:rPr>
              <a:t>Вы не я.</a:t>
            </a:r>
          </a:p>
          <a:p>
            <a:pPr algn="just">
              <a:lnSpc>
                <a:spcPct val="90000"/>
              </a:lnSpc>
            </a:pPr>
            <a:r>
              <a:rPr lang="ru-RU" sz="2400" dirty="0">
                <a:solidFill>
                  <a:srgbClr val="000000"/>
                </a:solidFill>
              </a:rPr>
              <a:t>Вы не люди.</a:t>
            </a:r>
            <a:endParaRPr lang="ru-RU" sz="2400" b="0" i="0" dirty="0">
              <a:solidFill>
                <a:srgbClr val="000000"/>
              </a:solidFill>
              <a:effectLst/>
            </a:endParaRPr>
          </a:p>
        </p:txBody>
      </p:sp>
      <p:sp>
        <p:nvSpPr>
          <p:cNvPr id="5" name="Прямоугольник 4"/>
          <p:cNvSpPr/>
          <p:nvPr/>
        </p:nvSpPr>
        <p:spPr>
          <a:xfrm>
            <a:off x="125506" y="2445226"/>
            <a:ext cx="8870576" cy="1089529"/>
          </a:xfrm>
          <a:prstGeom prst="rect">
            <a:avLst/>
          </a:prstGeom>
        </p:spPr>
        <p:txBody>
          <a:bodyPr wrap="square">
            <a:spAutoFit/>
          </a:bodyPr>
          <a:lstStyle/>
          <a:p>
            <a:pPr>
              <a:lnSpc>
                <a:spcPct val="90000"/>
              </a:lnSpc>
            </a:pPr>
            <a:r>
              <a:rPr lang="ru-RU" sz="2400" dirty="0">
                <a:solidFill>
                  <a:srgbClr val="000000"/>
                </a:solidFill>
              </a:rPr>
              <a:t>Все розы </a:t>
            </a:r>
            <a:r>
              <a:rPr lang="ru-RU" sz="2400" dirty="0" smtClean="0">
                <a:solidFill>
                  <a:srgbClr val="000000"/>
                </a:solidFill>
              </a:rPr>
              <a:t>являются цветами. </a:t>
            </a:r>
          </a:p>
          <a:p>
            <a:pPr>
              <a:lnSpc>
                <a:spcPct val="90000"/>
              </a:lnSpc>
            </a:pPr>
            <a:r>
              <a:rPr lang="ru-RU" sz="2400" u="sng" dirty="0" smtClean="0">
                <a:solidFill>
                  <a:srgbClr val="000000"/>
                </a:solidFill>
              </a:rPr>
              <a:t>Ни </a:t>
            </a:r>
            <a:r>
              <a:rPr lang="ru-RU" sz="2400" u="sng" dirty="0">
                <a:solidFill>
                  <a:srgbClr val="000000"/>
                </a:solidFill>
              </a:rPr>
              <a:t>одна фиалка </a:t>
            </a:r>
            <a:r>
              <a:rPr lang="ru-RU" sz="2400" u="sng" dirty="0" smtClean="0">
                <a:solidFill>
                  <a:srgbClr val="000000"/>
                </a:solidFill>
              </a:rPr>
              <a:t>не </a:t>
            </a:r>
            <a:r>
              <a:rPr lang="ru-RU" sz="2400" u="sng" dirty="0">
                <a:solidFill>
                  <a:srgbClr val="000000"/>
                </a:solidFill>
              </a:rPr>
              <a:t>является </a:t>
            </a:r>
            <a:r>
              <a:rPr lang="ru-RU" sz="2400" u="sng" dirty="0" smtClean="0">
                <a:solidFill>
                  <a:srgbClr val="000000"/>
                </a:solidFill>
              </a:rPr>
              <a:t>розой.</a:t>
            </a:r>
            <a:endParaRPr lang="ru-RU" sz="2400" u="sng" dirty="0">
              <a:solidFill>
                <a:srgbClr val="000000"/>
              </a:solidFill>
            </a:endParaRPr>
          </a:p>
          <a:p>
            <a:pPr>
              <a:lnSpc>
                <a:spcPct val="90000"/>
              </a:lnSpc>
            </a:pPr>
            <a:r>
              <a:rPr lang="ru-RU" sz="2400" dirty="0">
                <a:solidFill>
                  <a:srgbClr val="000000"/>
                </a:solidFill>
              </a:rPr>
              <a:t>Ни одна фиалка </a:t>
            </a:r>
            <a:r>
              <a:rPr lang="ru-RU" sz="2400" dirty="0" smtClean="0">
                <a:solidFill>
                  <a:srgbClr val="000000"/>
                </a:solidFill>
              </a:rPr>
              <a:t>не </a:t>
            </a:r>
            <a:r>
              <a:rPr lang="ru-RU" sz="2400" dirty="0">
                <a:solidFill>
                  <a:srgbClr val="000000"/>
                </a:solidFill>
              </a:rPr>
              <a:t>является </a:t>
            </a:r>
            <a:r>
              <a:rPr lang="ru-RU" sz="2400" dirty="0" smtClean="0">
                <a:solidFill>
                  <a:srgbClr val="000000"/>
                </a:solidFill>
              </a:rPr>
              <a:t>цветком.</a:t>
            </a:r>
            <a:endParaRPr lang="ru-RU" sz="2400" b="0" i="0" dirty="0">
              <a:solidFill>
                <a:srgbClr val="000000"/>
              </a:solidFill>
              <a:effectLst/>
            </a:endParaRPr>
          </a:p>
        </p:txBody>
      </p:sp>
      <p:sp>
        <p:nvSpPr>
          <p:cNvPr id="6" name="TextBox 5"/>
          <p:cNvSpPr txBox="1"/>
          <p:nvPr/>
        </p:nvSpPr>
        <p:spPr>
          <a:xfrm>
            <a:off x="125506" y="5768471"/>
            <a:ext cx="8726750" cy="1089529"/>
          </a:xfrm>
          <a:prstGeom prst="rect">
            <a:avLst/>
          </a:prstGeom>
          <a:noFill/>
        </p:spPr>
        <p:txBody>
          <a:bodyPr wrap="square" rtlCol="0">
            <a:spAutoFit/>
          </a:bodyPr>
          <a:lstStyle/>
          <a:p>
            <a:pPr>
              <a:lnSpc>
                <a:spcPct val="90000"/>
              </a:lnSpc>
            </a:pPr>
            <a:r>
              <a:rPr lang="ru-RU" sz="2400" dirty="0" smtClean="0"/>
              <a:t>Все люди с повышенной температурой – больные.</a:t>
            </a:r>
          </a:p>
          <a:p>
            <a:pPr>
              <a:lnSpc>
                <a:spcPct val="90000"/>
              </a:lnSpc>
            </a:pPr>
            <a:r>
              <a:rPr lang="ru-RU" sz="2400" u="sng" dirty="0" smtClean="0"/>
              <a:t>Этот человек не имеет повышенной температуры.</a:t>
            </a:r>
          </a:p>
          <a:p>
            <a:pPr>
              <a:lnSpc>
                <a:spcPct val="90000"/>
              </a:lnSpc>
            </a:pPr>
            <a:r>
              <a:rPr lang="ru-RU" sz="2400" dirty="0" smtClean="0"/>
              <a:t>Этот человек не болен. </a:t>
            </a:r>
            <a:endParaRPr lang="ru-RU" sz="2400" dirty="0"/>
          </a:p>
        </p:txBody>
      </p:sp>
    </p:spTree>
    <p:extLst>
      <p:ext uri="{BB962C8B-B14F-4D97-AF65-F5344CB8AC3E}">
        <p14:creationId xmlns:p14="http://schemas.microsoft.com/office/powerpoint/2010/main" val="390693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5506" y="151405"/>
            <a:ext cx="9018494" cy="1938992"/>
          </a:xfrm>
          <a:prstGeom prst="rect">
            <a:avLst/>
          </a:prstGeom>
        </p:spPr>
        <p:txBody>
          <a:bodyPr wrap="square">
            <a:spAutoFit/>
          </a:bodyPr>
          <a:lstStyle/>
          <a:p>
            <a:r>
              <a:rPr lang="ru-RU" sz="2400" b="1" dirty="0" smtClean="0">
                <a:solidFill>
                  <a:srgbClr val="000000"/>
                </a:solidFill>
              </a:rPr>
              <a:t>Правила </a:t>
            </a:r>
            <a:r>
              <a:rPr lang="ru-RU" sz="2400" b="1" dirty="0">
                <a:solidFill>
                  <a:srgbClr val="000000"/>
                </a:solidFill>
              </a:rPr>
              <a:t>посылок:</a:t>
            </a:r>
            <a:endParaRPr lang="en-US" sz="2400" b="1" dirty="0">
              <a:solidFill>
                <a:srgbClr val="000000"/>
              </a:solidFill>
            </a:endParaRPr>
          </a:p>
          <a:p>
            <a:pPr marL="457200" indent="-457200">
              <a:buAutoNum type="arabicPeriod"/>
            </a:pPr>
            <a:r>
              <a:rPr lang="ru-RU" sz="2400" b="1" dirty="0" smtClean="0">
                <a:solidFill>
                  <a:srgbClr val="000000"/>
                </a:solidFill>
              </a:rPr>
              <a:t>Одна </a:t>
            </a:r>
            <a:r>
              <a:rPr lang="ru-RU" sz="2400" b="1" dirty="0">
                <a:solidFill>
                  <a:srgbClr val="000000"/>
                </a:solidFill>
              </a:rPr>
              <a:t>из посылок, по крайней мере, должна </a:t>
            </a:r>
            <a:r>
              <a:rPr lang="ru-RU" sz="2400" b="1" dirty="0" smtClean="0">
                <a:solidFill>
                  <a:srgbClr val="000000"/>
                </a:solidFill>
              </a:rPr>
              <a:t>быть утвердительной</a:t>
            </a:r>
          </a:p>
          <a:p>
            <a:r>
              <a:rPr lang="ru-RU" sz="2400" b="1" dirty="0" smtClean="0">
                <a:solidFill>
                  <a:srgbClr val="000000"/>
                </a:solidFill>
              </a:rPr>
              <a:t>(</a:t>
            </a:r>
            <a:r>
              <a:rPr lang="ru-RU" sz="2400" b="1" dirty="0"/>
              <a:t>Из двух отрицательных посылок нельзя сделать никакого заключения</a:t>
            </a:r>
            <a:r>
              <a:rPr lang="ru-RU" sz="2400" b="1" dirty="0" smtClean="0">
                <a:solidFill>
                  <a:srgbClr val="000000"/>
                </a:solidFill>
              </a:rPr>
              <a:t>).</a:t>
            </a:r>
            <a:endParaRPr lang="ru-RU" sz="2400" b="1" dirty="0">
              <a:solidFill>
                <a:srgbClr val="000000"/>
              </a:solidFill>
            </a:endParaRPr>
          </a:p>
        </p:txBody>
      </p:sp>
      <p:sp>
        <p:nvSpPr>
          <p:cNvPr id="4" name="TextBox 3"/>
          <p:cNvSpPr txBox="1"/>
          <p:nvPr/>
        </p:nvSpPr>
        <p:spPr>
          <a:xfrm>
            <a:off x="125506" y="2523784"/>
            <a:ext cx="8695765" cy="1569660"/>
          </a:xfrm>
          <a:prstGeom prst="rect">
            <a:avLst/>
          </a:prstGeom>
          <a:noFill/>
        </p:spPr>
        <p:txBody>
          <a:bodyPr wrap="square" rtlCol="0">
            <a:spAutoFit/>
          </a:bodyPr>
          <a:lstStyle/>
          <a:p>
            <a:r>
              <a:rPr lang="ru-RU" sz="2400" dirty="0" smtClean="0"/>
              <a:t>Примеры:</a:t>
            </a:r>
          </a:p>
          <a:p>
            <a:r>
              <a:rPr lang="ru-RU" sz="2400" i="1" dirty="0"/>
              <a:t>Снайперы не могут иметь плохое зрение.</a:t>
            </a:r>
            <a:endParaRPr lang="ru-RU" sz="2400" dirty="0"/>
          </a:p>
          <a:p>
            <a:r>
              <a:rPr lang="ru-RU" sz="2400" i="1" u="sng" dirty="0"/>
              <a:t>Все мои друзья – не снайперы</a:t>
            </a:r>
            <a:r>
              <a:rPr lang="ru-RU" sz="2400" i="1" dirty="0"/>
              <a:t>.</a:t>
            </a:r>
            <a:endParaRPr lang="ru-RU" sz="2400" dirty="0"/>
          </a:p>
          <a:p>
            <a:r>
              <a:rPr lang="ru-RU" sz="2400" i="1" dirty="0"/>
              <a:t>Все мои друзья имеют плохое зрение</a:t>
            </a:r>
            <a:r>
              <a:rPr lang="ru-RU" sz="2400" i="1" dirty="0" smtClean="0"/>
              <a:t>.</a:t>
            </a:r>
            <a:endParaRPr lang="ru-RU" sz="2400" dirty="0"/>
          </a:p>
        </p:txBody>
      </p:sp>
      <p:sp>
        <p:nvSpPr>
          <p:cNvPr id="5" name="TextBox 4"/>
          <p:cNvSpPr txBox="1"/>
          <p:nvPr/>
        </p:nvSpPr>
        <p:spPr>
          <a:xfrm>
            <a:off x="125506" y="4526832"/>
            <a:ext cx="8805430" cy="1569660"/>
          </a:xfrm>
          <a:prstGeom prst="rect">
            <a:avLst/>
          </a:prstGeom>
          <a:noFill/>
        </p:spPr>
        <p:txBody>
          <a:bodyPr wrap="square" rtlCol="0">
            <a:spAutoFit/>
          </a:bodyPr>
          <a:lstStyle/>
          <a:p>
            <a:r>
              <a:rPr lang="ru-RU" sz="2400" dirty="0"/>
              <a:t>Обе посылки в силлогизме являются отрицательными суждениями и, несмотря на их истинность, из них вытекает ложный вывод. Ошибка, которая возникает в данном случае, так и называется – </a:t>
            </a:r>
            <a:r>
              <a:rPr lang="ru-RU" sz="2400" b="1" dirty="0"/>
              <a:t>две отрицательные посылки</a:t>
            </a:r>
            <a:r>
              <a:rPr lang="ru-RU" sz="2400" dirty="0"/>
              <a:t>.</a:t>
            </a:r>
          </a:p>
        </p:txBody>
      </p:sp>
    </p:spTree>
    <p:extLst>
      <p:ext uri="{BB962C8B-B14F-4D97-AF65-F5344CB8AC3E}">
        <p14:creationId xmlns:p14="http://schemas.microsoft.com/office/powerpoint/2010/main" val="27109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8573" y="14976"/>
            <a:ext cx="8735627" cy="1200329"/>
          </a:xfrm>
          <a:prstGeom prst="rect">
            <a:avLst/>
          </a:prstGeom>
          <a:noFill/>
        </p:spPr>
        <p:txBody>
          <a:bodyPr wrap="square" rtlCol="0">
            <a:spAutoFit/>
          </a:bodyPr>
          <a:lstStyle/>
          <a:p>
            <a:r>
              <a:rPr lang="ru-RU" sz="2400" dirty="0" smtClean="0"/>
              <a:t>Ни один дельфин не является рыбой.</a:t>
            </a:r>
          </a:p>
          <a:p>
            <a:r>
              <a:rPr lang="ru-RU" sz="2400" u="sng" dirty="0" smtClean="0"/>
              <a:t>Это животное, живущее в воде, не является дельфином.</a:t>
            </a:r>
          </a:p>
          <a:p>
            <a:r>
              <a:rPr lang="ru-RU" sz="2400" dirty="0" smtClean="0"/>
              <a:t>Это животное – рыба.</a:t>
            </a:r>
            <a:endParaRPr lang="ru-RU" sz="2400" dirty="0"/>
          </a:p>
        </p:txBody>
      </p:sp>
      <p:sp>
        <p:nvSpPr>
          <p:cNvPr id="5" name="Прямоугольник 4"/>
          <p:cNvSpPr/>
          <p:nvPr/>
        </p:nvSpPr>
        <p:spPr>
          <a:xfrm>
            <a:off x="248573" y="1120700"/>
            <a:ext cx="8566951" cy="1200329"/>
          </a:xfrm>
          <a:prstGeom prst="rect">
            <a:avLst/>
          </a:prstGeom>
        </p:spPr>
        <p:txBody>
          <a:bodyPr wrap="square">
            <a:spAutoFit/>
          </a:bodyPr>
          <a:lstStyle/>
          <a:p>
            <a:pPr fontAlgn="base"/>
            <a:r>
              <a:rPr lang="ru-RU" sz="2400" dirty="0">
                <a:solidFill>
                  <a:srgbClr val="000000"/>
                </a:solidFill>
              </a:rPr>
              <a:t>Благотворительные организации не облагаются налогом.</a:t>
            </a:r>
          </a:p>
          <a:p>
            <a:pPr fontAlgn="base"/>
            <a:r>
              <a:rPr lang="ru-RU" sz="2400" u="sng" dirty="0">
                <a:solidFill>
                  <a:srgbClr val="000000"/>
                </a:solidFill>
              </a:rPr>
              <a:t>Данная организация не облагается налогом.</a:t>
            </a:r>
          </a:p>
          <a:p>
            <a:pPr fontAlgn="base"/>
            <a:r>
              <a:rPr lang="ru-RU" sz="2400" dirty="0">
                <a:solidFill>
                  <a:srgbClr val="000000"/>
                </a:solidFill>
              </a:rPr>
              <a:t>Данная организация - благотворительная.</a:t>
            </a:r>
            <a:endParaRPr lang="ru-RU" sz="2400" b="0" i="0" dirty="0">
              <a:solidFill>
                <a:srgbClr val="000000"/>
              </a:solidFill>
              <a:effectLst/>
            </a:endParaRPr>
          </a:p>
        </p:txBody>
      </p:sp>
      <p:sp>
        <p:nvSpPr>
          <p:cNvPr id="6" name="TextBox 5"/>
          <p:cNvSpPr txBox="1"/>
          <p:nvPr/>
        </p:nvSpPr>
        <p:spPr>
          <a:xfrm>
            <a:off x="177552" y="2310307"/>
            <a:ext cx="8806648" cy="1938992"/>
          </a:xfrm>
          <a:prstGeom prst="rect">
            <a:avLst/>
          </a:prstGeom>
          <a:noFill/>
        </p:spPr>
        <p:txBody>
          <a:bodyPr wrap="square" rtlCol="0">
            <a:spAutoFit/>
          </a:bodyPr>
          <a:lstStyle/>
          <a:p>
            <a:r>
              <a:rPr lang="ru-RU" sz="2400" dirty="0"/>
              <a:t>Ни один главный бухгалтер не подпишет непрочитанного </a:t>
            </a:r>
            <a:r>
              <a:rPr lang="ru-RU" sz="2400" dirty="0" smtClean="0"/>
              <a:t>отчета. </a:t>
            </a:r>
            <a:r>
              <a:rPr lang="ru-RU" sz="2400" u="sng" dirty="0" smtClean="0"/>
              <a:t>Б</a:t>
            </a:r>
            <a:r>
              <a:rPr lang="ru-RU" sz="2400" u="sng" dirty="0"/>
              <a:t>. не является главным </a:t>
            </a:r>
            <a:r>
              <a:rPr lang="ru-RU" sz="2400" u="sng" dirty="0" smtClean="0"/>
              <a:t>бухгалтером. </a:t>
            </a:r>
          </a:p>
          <a:p>
            <a:r>
              <a:rPr lang="ru-RU" sz="2400" dirty="0" smtClean="0"/>
              <a:t>нельзя </a:t>
            </a:r>
            <a:r>
              <a:rPr lang="ru-RU" sz="2400" dirty="0"/>
              <a:t>сделать вывод "Б. не подпишет непрочитанного отчета". В то же время из этих посылок нельзя сделать вывод "Б. подпишет непрочитанный отчет". </a:t>
            </a:r>
          </a:p>
        </p:txBody>
      </p:sp>
      <p:sp>
        <p:nvSpPr>
          <p:cNvPr id="9" name="TextBox 8"/>
          <p:cNvSpPr txBox="1"/>
          <p:nvPr/>
        </p:nvSpPr>
        <p:spPr>
          <a:xfrm>
            <a:off x="248572" y="4238577"/>
            <a:ext cx="8735627" cy="1200329"/>
          </a:xfrm>
          <a:prstGeom prst="rect">
            <a:avLst/>
          </a:prstGeom>
          <a:noFill/>
        </p:spPr>
        <p:txBody>
          <a:bodyPr wrap="square" rtlCol="0">
            <a:spAutoFit/>
          </a:bodyPr>
          <a:lstStyle/>
          <a:p>
            <a:r>
              <a:rPr lang="ru-RU" sz="2400" dirty="0"/>
              <a:t>Стекло </a:t>
            </a:r>
            <a:r>
              <a:rPr lang="ru-RU" sz="2400" dirty="0" smtClean="0"/>
              <a:t>не </a:t>
            </a:r>
            <a:r>
              <a:rPr lang="ru-RU" sz="2400" dirty="0"/>
              <a:t>проводит </a:t>
            </a:r>
            <a:r>
              <a:rPr lang="ru-RU" sz="2400" dirty="0" smtClean="0"/>
              <a:t>электричества.</a:t>
            </a:r>
            <a:endParaRPr lang="ru-RU" sz="2400" dirty="0"/>
          </a:p>
          <a:p>
            <a:r>
              <a:rPr lang="ru-RU" sz="2400" u="sng" dirty="0"/>
              <a:t>Резина </a:t>
            </a:r>
            <a:r>
              <a:rPr lang="ru-RU" sz="2400" u="sng" dirty="0" smtClean="0"/>
              <a:t>— </a:t>
            </a:r>
            <a:r>
              <a:rPr lang="ru-RU" sz="2400" u="sng" dirty="0"/>
              <a:t>не </a:t>
            </a:r>
            <a:r>
              <a:rPr lang="ru-RU" sz="2400" u="sng" dirty="0" smtClean="0"/>
              <a:t>стекло.</a:t>
            </a:r>
            <a:endParaRPr lang="ru-RU" sz="2400" u="sng" dirty="0"/>
          </a:p>
          <a:p>
            <a:r>
              <a:rPr lang="ru-RU" sz="2400" dirty="0" smtClean="0"/>
              <a:t>Резина </a:t>
            </a:r>
            <a:r>
              <a:rPr lang="ru-RU" sz="2400" dirty="0"/>
              <a:t>проводит </a:t>
            </a:r>
            <a:r>
              <a:rPr lang="ru-RU" sz="2400" dirty="0" smtClean="0"/>
              <a:t>электричество.</a:t>
            </a:r>
            <a:endParaRPr lang="ru-RU" sz="2400" dirty="0"/>
          </a:p>
        </p:txBody>
      </p:sp>
      <p:sp>
        <p:nvSpPr>
          <p:cNvPr id="10" name="TextBox 9"/>
          <p:cNvSpPr txBox="1"/>
          <p:nvPr/>
        </p:nvSpPr>
        <p:spPr>
          <a:xfrm>
            <a:off x="248572" y="5438906"/>
            <a:ext cx="8806648" cy="1200329"/>
          </a:xfrm>
          <a:prstGeom prst="rect">
            <a:avLst/>
          </a:prstGeom>
          <a:noFill/>
        </p:spPr>
        <p:txBody>
          <a:bodyPr wrap="square" rtlCol="0">
            <a:spAutoFit/>
          </a:bodyPr>
          <a:lstStyle/>
          <a:p>
            <a:r>
              <a:rPr lang="ru-RU" sz="2400" dirty="0" smtClean="0"/>
              <a:t>Ни </a:t>
            </a:r>
            <a:r>
              <a:rPr lang="ru-RU" sz="2400" dirty="0"/>
              <a:t>один треугольник не есть </a:t>
            </a:r>
            <a:r>
              <a:rPr lang="ru-RU" sz="2400" dirty="0" smtClean="0"/>
              <a:t>квадрат. </a:t>
            </a:r>
          </a:p>
          <a:p>
            <a:r>
              <a:rPr lang="ru-RU" sz="2400" u="sng" dirty="0" smtClean="0"/>
              <a:t>Эта </a:t>
            </a:r>
            <a:r>
              <a:rPr lang="ru-RU" sz="2400" u="sng" dirty="0"/>
              <a:t>фигура – не </a:t>
            </a:r>
            <a:r>
              <a:rPr lang="ru-RU" sz="2400" u="sng" dirty="0" smtClean="0"/>
              <a:t>квадрат. </a:t>
            </a:r>
          </a:p>
          <a:p>
            <a:r>
              <a:rPr lang="ru-RU" sz="2400" dirty="0" smtClean="0"/>
              <a:t>Данная </a:t>
            </a:r>
            <a:r>
              <a:rPr lang="ru-RU" sz="2400" dirty="0"/>
              <a:t>фигура </a:t>
            </a:r>
            <a:r>
              <a:rPr lang="ru-RU" sz="2400" dirty="0" smtClean="0"/>
              <a:t>треугольник.</a:t>
            </a:r>
            <a:endParaRPr lang="ru-RU" sz="2400" dirty="0"/>
          </a:p>
        </p:txBody>
      </p:sp>
    </p:spTree>
    <p:extLst>
      <p:ext uri="{BB962C8B-B14F-4D97-AF65-F5344CB8AC3E}">
        <p14:creationId xmlns:p14="http://schemas.microsoft.com/office/powerpoint/2010/main" val="33703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933752"/>
            <a:ext cx="9022976"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333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33350" algn="just" defTabSz="914400" rtl="0" eaLnBrk="0" fontAlgn="base" latinLnBrk="0" hangingPunct="0">
              <a:lnSpc>
                <a:spcPct val="9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mn-lt"/>
              </a:rPr>
              <a:t>Некоторые студенты — отличники.</a:t>
            </a:r>
            <a:endParaRPr kumimoji="0" lang="ru-RU" altLang="ru-RU" sz="2400" b="0" i="0" u="none" strike="noStrike" cap="none" normalizeH="0" baseline="0" dirty="0" smtClean="0">
              <a:ln>
                <a:noFill/>
              </a:ln>
              <a:solidFill>
                <a:schemeClr val="tx1"/>
              </a:solidFill>
              <a:effectLst/>
              <a:latin typeface="+mn-lt"/>
            </a:endParaRPr>
          </a:p>
          <a:p>
            <a:pPr marL="0" marR="0" lvl="0" indent="133350" algn="just" defTabSz="914400" rtl="0" eaLnBrk="0" fontAlgn="base" latinLnBrk="0" hangingPunct="0">
              <a:lnSpc>
                <a:spcPct val="90000"/>
              </a:lnSpc>
              <a:spcBef>
                <a:spcPct val="0"/>
              </a:spcBef>
              <a:spcAft>
                <a:spcPct val="0"/>
              </a:spcAft>
              <a:buClrTx/>
              <a:buSzTx/>
              <a:buFontTx/>
              <a:buNone/>
              <a:tabLst/>
            </a:pPr>
            <a:r>
              <a:rPr kumimoji="0" lang="ru-RU" altLang="ru-RU" sz="2400" b="0" i="0" u="sng" strike="noStrike" cap="none" normalizeH="0" baseline="0" dirty="0" smtClean="0">
                <a:ln>
                  <a:noFill/>
                </a:ln>
                <a:solidFill>
                  <a:srgbClr val="000000"/>
                </a:solidFill>
                <a:effectLst/>
                <a:latin typeface="+mn-lt"/>
              </a:rPr>
              <a:t>Некоторые студенты — двоечники</a:t>
            </a:r>
            <a:r>
              <a:rPr kumimoji="0" lang="ru-RU" altLang="ru-RU" sz="2400" b="0" i="0" u="none" strike="noStrike" cap="none" normalizeH="0" baseline="0" dirty="0" smtClean="0">
                <a:ln>
                  <a:noFill/>
                </a:ln>
                <a:solidFill>
                  <a:srgbClr val="000000"/>
                </a:solidFill>
                <a:effectLst/>
                <a:latin typeface="+mn-lt"/>
              </a:rPr>
              <a:t>.</a:t>
            </a:r>
            <a:endParaRPr kumimoji="0" lang="ru-RU" altLang="ru-RU" sz="2400" b="0" i="0" u="none" strike="noStrike" cap="none" normalizeH="0" baseline="0" dirty="0" smtClean="0">
              <a:ln>
                <a:noFill/>
              </a:ln>
              <a:solidFill>
                <a:schemeClr val="tx1"/>
              </a:solidFill>
              <a:effectLst/>
              <a:latin typeface="+mn-lt"/>
            </a:endParaRPr>
          </a:p>
          <a:p>
            <a:pPr marL="0" marR="0" lvl="0" indent="133350" algn="just" defTabSz="914400" rtl="0" eaLnBrk="0" fontAlgn="base" latinLnBrk="0" hangingPunct="0">
              <a:lnSpc>
                <a:spcPct val="9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mn-lt"/>
              </a:rPr>
              <a:t>Некоторые двоечники — отличники.</a:t>
            </a:r>
            <a:endParaRPr kumimoji="0" lang="ru-RU" altLang="ru-RU" sz="2400" b="0" i="0" u="none" strike="noStrike" cap="none" normalizeH="0" baseline="0" dirty="0" smtClean="0">
              <a:ln>
                <a:noFill/>
              </a:ln>
              <a:solidFill>
                <a:schemeClr val="tx1"/>
              </a:solidFill>
              <a:effectLst/>
              <a:latin typeface="+mn-lt"/>
            </a:endParaRPr>
          </a:p>
          <a:p>
            <a:pPr marL="0" marR="0" lvl="0" indent="133350" algn="just" defTabSz="914400" rtl="0" eaLnBrk="0" fontAlgn="base" latinLnBrk="0" hangingPunct="0">
              <a:lnSpc>
                <a:spcPct val="9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mn-lt"/>
              </a:rPr>
              <a:t>Вывод является абсурдным.</a:t>
            </a:r>
            <a:endParaRPr kumimoji="0" lang="ru-RU" altLang="ru-RU" sz="2400" b="0" i="0" u="none" strike="noStrike" cap="none" normalizeH="0" baseline="0" dirty="0" smtClean="0">
              <a:ln>
                <a:noFill/>
              </a:ln>
              <a:solidFill>
                <a:schemeClr val="tx1"/>
              </a:solidFill>
              <a:effectLst/>
              <a:latin typeface="+mn-lt"/>
            </a:endParaRPr>
          </a:p>
        </p:txBody>
      </p:sp>
      <p:sp>
        <p:nvSpPr>
          <p:cNvPr id="3" name="TextBox 2"/>
          <p:cNvSpPr txBox="1"/>
          <p:nvPr/>
        </p:nvSpPr>
        <p:spPr>
          <a:xfrm>
            <a:off x="124285" y="2405122"/>
            <a:ext cx="8898689" cy="1421928"/>
          </a:xfrm>
          <a:prstGeom prst="rect">
            <a:avLst/>
          </a:prstGeom>
          <a:noFill/>
        </p:spPr>
        <p:txBody>
          <a:bodyPr wrap="square" rtlCol="0">
            <a:spAutoFit/>
          </a:bodyPr>
          <a:lstStyle/>
          <a:p>
            <a:pPr>
              <a:lnSpc>
                <a:spcPct val="90000"/>
              </a:lnSpc>
            </a:pPr>
            <a:r>
              <a:rPr lang="ru-RU" sz="2400" dirty="0"/>
              <a:t>Некоторые депутаты </a:t>
            </a:r>
            <a:r>
              <a:rPr lang="ru-RU" sz="2400" dirty="0" smtClean="0"/>
              <a:t>Госдумы </a:t>
            </a:r>
            <a:r>
              <a:rPr lang="ru-RU" sz="2400" dirty="0"/>
              <a:t>— </a:t>
            </a:r>
            <a:r>
              <a:rPr lang="ru-RU" sz="2400" dirty="0" smtClean="0"/>
              <a:t>юристы.</a:t>
            </a:r>
            <a:endParaRPr lang="ru-RU" sz="2400" dirty="0"/>
          </a:p>
          <a:p>
            <a:pPr>
              <a:lnSpc>
                <a:spcPct val="90000"/>
              </a:lnSpc>
            </a:pPr>
            <a:r>
              <a:rPr lang="ru-RU" sz="2400" u="sng" dirty="0"/>
              <a:t>Некоторые артисты </a:t>
            </a:r>
            <a:r>
              <a:rPr lang="ru-RU" sz="2400" u="sng" dirty="0" smtClean="0"/>
              <a:t>— </a:t>
            </a:r>
            <a:r>
              <a:rPr lang="ru-RU" sz="2400" u="sng" dirty="0"/>
              <a:t>депутаты </a:t>
            </a:r>
            <a:r>
              <a:rPr lang="ru-RU" sz="2400" u="sng" dirty="0" smtClean="0"/>
              <a:t>Госдумы</a:t>
            </a:r>
            <a:r>
              <a:rPr lang="ru-RU" sz="2400" dirty="0" smtClean="0"/>
              <a:t>.</a:t>
            </a:r>
            <a:endParaRPr lang="ru-RU" sz="2400" dirty="0"/>
          </a:p>
          <a:p>
            <a:pPr>
              <a:lnSpc>
                <a:spcPct val="90000"/>
              </a:lnSpc>
            </a:pPr>
            <a:r>
              <a:rPr lang="ru-RU" sz="2400" dirty="0" smtClean="0"/>
              <a:t>Некоторые </a:t>
            </a:r>
            <a:r>
              <a:rPr lang="ru-RU" sz="2400" dirty="0"/>
              <a:t>артисты </a:t>
            </a:r>
            <a:r>
              <a:rPr lang="ru-RU" sz="2400" dirty="0" smtClean="0"/>
              <a:t>— юристы.</a:t>
            </a:r>
            <a:endParaRPr lang="ru-RU" sz="2400" dirty="0"/>
          </a:p>
          <a:p>
            <a:pPr>
              <a:lnSpc>
                <a:spcPct val="90000"/>
              </a:lnSpc>
            </a:pPr>
            <a:r>
              <a:rPr lang="ru-RU" sz="2400" dirty="0"/>
              <a:t>А может быть, «ни один»? А почему не «все</a:t>
            </a:r>
            <a:r>
              <a:rPr lang="ru-RU" sz="2400" dirty="0" smtClean="0"/>
              <a:t>»?</a:t>
            </a:r>
            <a:endParaRPr lang="ru-RU" sz="2400" dirty="0"/>
          </a:p>
        </p:txBody>
      </p:sp>
      <p:sp>
        <p:nvSpPr>
          <p:cNvPr id="4" name="Прямоугольник 3"/>
          <p:cNvSpPr/>
          <p:nvPr/>
        </p:nvSpPr>
        <p:spPr>
          <a:xfrm>
            <a:off x="124285" y="3900151"/>
            <a:ext cx="8898689" cy="1754326"/>
          </a:xfrm>
          <a:prstGeom prst="rect">
            <a:avLst/>
          </a:prstGeom>
        </p:spPr>
        <p:txBody>
          <a:bodyPr wrap="square">
            <a:spAutoFit/>
          </a:bodyPr>
          <a:lstStyle/>
          <a:p>
            <a:pPr>
              <a:lnSpc>
                <a:spcPct val="90000"/>
              </a:lnSpc>
            </a:pPr>
            <a:r>
              <a:rPr lang="ru-RU" sz="2400" dirty="0"/>
              <a:t>Некоторые спортсмены – шахматисты</a:t>
            </a:r>
          </a:p>
          <a:p>
            <a:pPr>
              <a:lnSpc>
                <a:spcPct val="90000"/>
              </a:lnSpc>
            </a:pPr>
            <a:r>
              <a:rPr lang="ru-RU" sz="2400" u="sng" dirty="0"/>
              <a:t>Некоторые шахматисты - мастера спорта </a:t>
            </a:r>
            <a:endParaRPr lang="ru-RU" sz="2400" dirty="0"/>
          </a:p>
          <a:p>
            <a:pPr>
              <a:lnSpc>
                <a:spcPct val="90000"/>
              </a:lnSpc>
            </a:pPr>
            <a:r>
              <a:rPr lang="ru-RU" sz="2400" dirty="0"/>
              <a:t>нельзя вывести ни заключения "Некоторые спортсмены не являются мастерами спорта", ни заключения "Некоторые спортсмены являются мастерами спорта".</a:t>
            </a:r>
          </a:p>
        </p:txBody>
      </p:sp>
      <p:sp>
        <p:nvSpPr>
          <p:cNvPr id="5" name="TextBox 4"/>
          <p:cNvSpPr txBox="1"/>
          <p:nvPr/>
        </p:nvSpPr>
        <p:spPr>
          <a:xfrm>
            <a:off x="124286" y="88777"/>
            <a:ext cx="8898689" cy="830997"/>
          </a:xfrm>
          <a:prstGeom prst="rect">
            <a:avLst/>
          </a:prstGeom>
          <a:noFill/>
        </p:spPr>
        <p:txBody>
          <a:bodyPr wrap="square" rtlCol="0">
            <a:spAutoFit/>
          </a:bodyPr>
          <a:lstStyle/>
          <a:p>
            <a:r>
              <a:rPr lang="ru-RU" altLang="ru-RU" sz="2400" b="1" dirty="0">
                <a:solidFill>
                  <a:srgbClr val="000000"/>
                </a:solidFill>
              </a:rPr>
              <a:t>2</a:t>
            </a:r>
            <a:r>
              <a:rPr lang="ru-RU" altLang="ru-RU" sz="2400" dirty="0">
                <a:solidFill>
                  <a:srgbClr val="000000"/>
                </a:solidFill>
              </a:rPr>
              <a:t>. </a:t>
            </a:r>
            <a:r>
              <a:rPr lang="ru-RU" altLang="ru-RU" sz="2400" b="1" dirty="0">
                <a:solidFill>
                  <a:srgbClr val="000000"/>
                </a:solidFill>
              </a:rPr>
              <a:t>Из двух частных посылок заключение сделать нельзя</a:t>
            </a:r>
            <a:r>
              <a:rPr lang="ru-RU" altLang="ru-RU" sz="2400" dirty="0">
                <a:solidFill>
                  <a:srgbClr val="000000"/>
                </a:solidFill>
              </a:rPr>
              <a:t> (хотя бы одна из посылок должна быть общим суждением</a:t>
            </a:r>
            <a:r>
              <a:rPr lang="ru-RU" altLang="ru-RU" sz="2400" dirty="0" smtClean="0">
                <a:solidFill>
                  <a:srgbClr val="000000"/>
                </a:solidFill>
              </a:rPr>
              <a:t>).</a:t>
            </a:r>
            <a:endParaRPr lang="ru-RU" sz="2400" dirty="0"/>
          </a:p>
        </p:txBody>
      </p:sp>
      <p:sp>
        <p:nvSpPr>
          <p:cNvPr id="7" name="TextBox 6"/>
          <p:cNvSpPr txBox="1"/>
          <p:nvPr/>
        </p:nvSpPr>
        <p:spPr>
          <a:xfrm>
            <a:off x="108773" y="5727578"/>
            <a:ext cx="8805430" cy="1089529"/>
          </a:xfrm>
          <a:prstGeom prst="rect">
            <a:avLst/>
          </a:prstGeom>
          <a:noFill/>
        </p:spPr>
        <p:txBody>
          <a:bodyPr wrap="square" rtlCol="0">
            <a:spAutoFit/>
          </a:bodyPr>
          <a:lstStyle/>
          <a:p>
            <a:pPr>
              <a:lnSpc>
                <a:spcPct val="90000"/>
              </a:lnSpc>
            </a:pPr>
            <a:r>
              <a:rPr lang="ru-RU" sz="2400" dirty="0" smtClean="0"/>
              <a:t>Некоторые спортсмены – олимпийские чемпионы.</a:t>
            </a:r>
          </a:p>
          <a:p>
            <a:pPr>
              <a:lnSpc>
                <a:spcPct val="90000"/>
              </a:lnSpc>
            </a:pPr>
            <a:r>
              <a:rPr lang="ru-RU" sz="2400" u="sng" dirty="0" smtClean="0"/>
              <a:t>Некоторые студенты Университета ИТМО – спортсмены.</a:t>
            </a:r>
          </a:p>
          <a:p>
            <a:pPr>
              <a:lnSpc>
                <a:spcPct val="90000"/>
              </a:lnSpc>
            </a:pPr>
            <a:r>
              <a:rPr lang="ru-RU" sz="2400" dirty="0" smtClean="0"/>
              <a:t>Некоторые студенты ИТМО – олимпийские чемпионы.</a:t>
            </a:r>
            <a:endParaRPr lang="ru-RU" sz="2400" dirty="0"/>
          </a:p>
        </p:txBody>
      </p:sp>
    </p:spTree>
    <p:extLst>
      <p:ext uri="{BB962C8B-B14F-4D97-AF65-F5344CB8AC3E}">
        <p14:creationId xmlns:p14="http://schemas.microsoft.com/office/powerpoint/2010/main" val="107804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145" y="0"/>
            <a:ext cx="8533449" cy="830997"/>
          </a:xfrm>
          <a:prstGeom prst="rect">
            <a:avLst/>
          </a:prstGeom>
          <a:noFill/>
        </p:spPr>
        <p:txBody>
          <a:bodyPr wrap="square" rtlCol="0">
            <a:spAutoFit/>
          </a:bodyPr>
          <a:lstStyle/>
          <a:p>
            <a:r>
              <a:rPr lang="ru-RU" sz="2400" b="1" dirty="0" smtClean="0"/>
              <a:t>3. </a:t>
            </a:r>
            <a:r>
              <a:rPr lang="ru-RU" sz="2400" b="1" dirty="0">
                <a:solidFill>
                  <a:srgbClr val="444444"/>
                </a:solidFill>
              </a:rPr>
              <a:t>Если одна из посылок частная, то и вывод должен быть частным</a:t>
            </a:r>
            <a:r>
              <a:rPr lang="ru-RU" sz="2400" b="1" dirty="0" smtClean="0">
                <a:solidFill>
                  <a:srgbClr val="444444"/>
                </a:solidFill>
              </a:rPr>
              <a:t>.</a:t>
            </a:r>
            <a:endParaRPr lang="ru-RU" sz="2400" dirty="0"/>
          </a:p>
        </p:txBody>
      </p:sp>
      <p:sp>
        <p:nvSpPr>
          <p:cNvPr id="4" name="TextBox 3"/>
          <p:cNvSpPr txBox="1"/>
          <p:nvPr/>
        </p:nvSpPr>
        <p:spPr>
          <a:xfrm>
            <a:off x="261257" y="692498"/>
            <a:ext cx="8685216" cy="1200329"/>
          </a:xfrm>
          <a:prstGeom prst="rect">
            <a:avLst/>
          </a:prstGeom>
          <a:noFill/>
        </p:spPr>
        <p:txBody>
          <a:bodyPr wrap="square" rtlCol="0">
            <a:spAutoFit/>
          </a:bodyPr>
          <a:lstStyle/>
          <a:p>
            <a:pPr fontAlgn="base"/>
            <a:r>
              <a:rPr lang="ru-RU" sz="2400" dirty="0"/>
              <a:t>Все углеводороды – это органические соединения.</a:t>
            </a:r>
          </a:p>
          <a:p>
            <a:pPr fontAlgn="base"/>
            <a:r>
              <a:rPr lang="ru-RU" sz="2400" u="sng" dirty="0"/>
              <a:t>Некоторые вещества – это углеводороды.</a:t>
            </a:r>
          </a:p>
          <a:p>
            <a:pPr fontAlgn="base"/>
            <a:r>
              <a:rPr lang="ru-RU" sz="2400" dirty="0" smtClean="0"/>
              <a:t>Некоторые </a:t>
            </a:r>
            <a:r>
              <a:rPr lang="ru-RU" sz="2400" dirty="0"/>
              <a:t>вещества – это органические соединения</a:t>
            </a:r>
            <a:r>
              <a:rPr lang="ru-RU" sz="2400" i="1" dirty="0" smtClean="0"/>
              <a:t>.</a:t>
            </a:r>
          </a:p>
        </p:txBody>
      </p:sp>
      <p:sp>
        <p:nvSpPr>
          <p:cNvPr id="5" name="TextBox 4"/>
          <p:cNvSpPr txBox="1"/>
          <p:nvPr/>
        </p:nvSpPr>
        <p:spPr>
          <a:xfrm>
            <a:off x="55483" y="3690162"/>
            <a:ext cx="9001957" cy="830997"/>
          </a:xfrm>
          <a:prstGeom prst="rect">
            <a:avLst/>
          </a:prstGeom>
          <a:noFill/>
        </p:spPr>
        <p:txBody>
          <a:bodyPr wrap="square" rtlCol="0">
            <a:spAutoFit/>
          </a:bodyPr>
          <a:lstStyle/>
          <a:p>
            <a:r>
              <a:rPr lang="ru-RU" sz="2400" b="1" dirty="0" smtClean="0"/>
              <a:t>4. Если </a:t>
            </a:r>
            <a:r>
              <a:rPr lang="ru-RU" sz="2400" b="1" dirty="0"/>
              <a:t>одна из посылок отрицательная, то и вывод должен быть отрицательным.</a:t>
            </a:r>
            <a:endParaRPr lang="ru-RU" sz="2400" dirty="0"/>
          </a:p>
        </p:txBody>
      </p:sp>
      <p:sp>
        <p:nvSpPr>
          <p:cNvPr id="6" name="TextBox 5"/>
          <p:cNvSpPr txBox="1"/>
          <p:nvPr/>
        </p:nvSpPr>
        <p:spPr>
          <a:xfrm>
            <a:off x="261257" y="4521159"/>
            <a:ext cx="8685216" cy="2308324"/>
          </a:xfrm>
          <a:prstGeom prst="rect">
            <a:avLst/>
          </a:prstGeom>
          <a:noFill/>
        </p:spPr>
        <p:txBody>
          <a:bodyPr wrap="square" rtlCol="0">
            <a:spAutoFit/>
          </a:bodyPr>
          <a:lstStyle/>
          <a:p>
            <a:pPr fontAlgn="base"/>
            <a:r>
              <a:rPr lang="ru-RU" sz="2400" dirty="0"/>
              <a:t>Ни один металл не является изолятором.</a:t>
            </a:r>
          </a:p>
          <a:p>
            <a:pPr fontAlgn="base"/>
            <a:r>
              <a:rPr lang="ru-RU" sz="2400" u="sng" dirty="0"/>
              <a:t>Медь – это металл.</a:t>
            </a:r>
          </a:p>
          <a:p>
            <a:pPr fontAlgn="base"/>
            <a:r>
              <a:rPr lang="ru-RU" sz="2400" dirty="0" smtClean="0"/>
              <a:t>Медь </a:t>
            </a:r>
            <a:r>
              <a:rPr lang="ru-RU" sz="2400" dirty="0"/>
              <a:t>не является изолятором</a:t>
            </a:r>
            <a:r>
              <a:rPr lang="ru-RU" sz="2400" dirty="0" smtClean="0"/>
              <a:t>.</a:t>
            </a:r>
          </a:p>
          <a:p>
            <a:pPr fontAlgn="base"/>
            <a:r>
              <a:rPr lang="ru-RU" sz="2400" dirty="0"/>
              <a:t>Как видим, из двух посылок данного силлогизма не может вытекать утвердительный вывод. Он может быть только отрицательным</a:t>
            </a:r>
            <a:r>
              <a:rPr lang="ru-RU" sz="2400" dirty="0" smtClean="0"/>
              <a:t>.</a:t>
            </a:r>
            <a:endParaRPr lang="ru-RU" sz="2400" dirty="0"/>
          </a:p>
        </p:txBody>
      </p:sp>
      <p:sp>
        <p:nvSpPr>
          <p:cNvPr id="7" name="TextBox 6"/>
          <p:cNvSpPr txBox="1"/>
          <p:nvPr/>
        </p:nvSpPr>
        <p:spPr>
          <a:xfrm>
            <a:off x="257661" y="1843502"/>
            <a:ext cx="8533449" cy="1938992"/>
          </a:xfrm>
          <a:prstGeom prst="rect">
            <a:avLst/>
          </a:prstGeom>
          <a:noFill/>
        </p:spPr>
        <p:txBody>
          <a:bodyPr wrap="square" rtlCol="0">
            <a:spAutoFit/>
          </a:bodyPr>
          <a:lstStyle/>
          <a:p>
            <a:r>
              <a:rPr lang="ru-RU" sz="2400" dirty="0" smtClean="0"/>
              <a:t>Все балерины – женщины.</a:t>
            </a:r>
          </a:p>
          <a:p>
            <a:r>
              <a:rPr lang="ru-RU" sz="2400" u="sng" dirty="0" smtClean="0"/>
              <a:t>Некоторые люди – балерины</a:t>
            </a:r>
            <a:r>
              <a:rPr lang="ru-RU" sz="2400" dirty="0" smtClean="0"/>
              <a:t>.</a:t>
            </a:r>
          </a:p>
          <a:p>
            <a:r>
              <a:rPr lang="ru-RU" sz="2400" dirty="0" smtClean="0"/>
              <a:t>Некоторые люди – женщины.</a:t>
            </a:r>
          </a:p>
          <a:p>
            <a:r>
              <a:rPr lang="ru-RU" sz="2400" dirty="0"/>
              <a:t>В </a:t>
            </a:r>
            <a:r>
              <a:rPr lang="ru-RU" sz="2400" dirty="0" smtClean="0"/>
              <a:t>этих силлогизмах </a:t>
            </a:r>
            <a:r>
              <a:rPr lang="ru-RU" sz="2400" dirty="0"/>
              <a:t>из двух посылок не может следовать общий вывод</a:t>
            </a:r>
            <a:r>
              <a:rPr lang="ru-RU" sz="2400" dirty="0" smtClean="0"/>
              <a:t>.</a:t>
            </a:r>
            <a:endParaRPr lang="ru-RU" sz="2400" dirty="0"/>
          </a:p>
        </p:txBody>
      </p:sp>
    </p:spTree>
    <p:extLst>
      <p:ext uri="{BB962C8B-B14F-4D97-AF65-F5344CB8AC3E}">
        <p14:creationId xmlns:p14="http://schemas.microsoft.com/office/powerpoint/2010/main" val="317625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3138" y="0"/>
            <a:ext cx="5821960" cy="523220"/>
          </a:xfrm>
          <a:prstGeom prst="rect">
            <a:avLst/>
          </a:prstGeom>
          <a:noFill/>
        </p:spPr>
        <p:txBody>
          <a:bodyPr wrap="square" rtlCol="0">
            <a:spAutoFit/>
          </a:bodyPr>
          <a:lstStyle/>
          <a:p>
            <a:r>
              <a:rPr lang="ru-RU" sz="2800" b="1" dirty="0"/>
              <a:t>Условно-категорический </a:t>
            </a:r>
            <a:r>
              <a:rPr lang="ru-RU" sz="2800" b="1" dirty="0" smtClean="0"/>
              <a:t>силлогизм</a:t>
            </a:r>
            <a:endParaRPr lang="ru-RU" sz="2800" b="1" dirty="0"/>
          </a:p>
        </p:txBody>
      </p:sp>
      <p:sp>
        <p:nvSpPr>
          <p:cNvPr id="5" name="TextBox 4"/>
          <p:cNvSpPr txBox="1"/>
          <p:nvPr/>
        </p:nvSpPr>
        <p:spPr>
          <a:xfrm>
            <a:off x="202115" y="509783"/>
            <a:ext cx="8741328" cy="1569660"/>
          </a:xfrm>
          <a:prstGeom prst="rect">
            <a:avLst/>
          </a:prstGeom>
          <a:noFill/>
        </p:spPr>
        <p:txBody>
          <a:bodyPr wrap="square" rtlCol="0">
            <a:spAutoFit/>
          </a:bodyPr>
          <a:lstStyle/>
          <a:p>
            <a:r>
              <a:rPr lang="ru-RU" sz="2400" dirty="0" smtClean="0"/>
              <a:t>Широко распространены </a:t>
            </a:r>
            <a:r>
              <a:rPr lang="ru-RU" sz="2400" dirty="0"/>
              <a:t>рассуждения, в которых одна посылка является условным суждением, вторая посылка и вывод – простыми категорическими суждениями. Такое рассуждение называется условно-категорическим силлогизмом. </a:t>
            </a:r>
          </a:p>
        </p:txBody>
      </p:sp>
      <p:sp>
        <p:nvSpPr>
          <p:cNvPr id="6" name="TextBox 5"/>
          <p:cNvSpPr txBox="1"/>
          <p:nvPr/>
        </p:nvSpPr>
        <p:spPr>
          <a:xfrm>
            <a:off x="302004" y="5527042"/>
            <a:ext cx="8741328" cy="1200329"/>
          </a:xfrm>
          <a:prstGeom prst="rect">
            <a:avLst/>
          </a:prstGeom>
          <a:noFill/>
        </p:spPr>
        <p:txBody>
          <a:bodyPr wrap="square" rtlCol="0">
            <a:spAutoFit/>
          </a:bodyPr>
          <a:lstStyle/>
          <a:p>
            <a:r>
              <a:rPr lang="ru-RU" sz="2400" dirty="0"/>
              <a:t>Если у человека повышена температура, то человек болен.</a:t>
            </a:r>
          </a:p>
          <a:p>
            <a:r>
              <a:rPr lang="ru-RU" sz="2400" u="sng" dirty="0"/>
              <a:t>У данного человека повышена температура. </a:t>
            </a:r>
            <a:endParaRPr lang="ru-RU" sz="2400" u="sng" dirty="0" smtClean="0"/>
          </a:p>
          <a:p>
            <a:r>
              <a:rPr lang="ru-RU" sz="2400" dirty="0" smtClean="0"/>
              <a:t>Следовательно</a:t>
            </a:r>
            <a:r>
              <a:rPr lang="ru-RU" sz="2400" dirty="0"/>
              <a:t>, данный человек болен</a:t>
            </a:r>
            <a:r>
              <a:rPr lang="ru-RU" sz="2400" dirty="0" smtClean="0"/>
              <a:t>.</a:t>
            </a:r>
            <a:endParaRPr lang="ru-RU" sz="2400" dirty="0"/>
          </a:p>
        </p:txBody>
      </p:sp>
      <p:sp>
        <p:nvSpPr>
          <p:cNvPr id="2" name="TextBox 1"/>
          <p:cNvSpPr txBox="1"/>
          <p:nvPr/>
        </p:nvSpPr>
        <p:spPr>
          <a:xfrm>
            <a:off x="302004" y="1925765"/>
            <a:ext cx="8541550" cy="3785652"/>
          </a:xfrm>
          <a:prstGeom prst="rect">
            <a:avLst/>
          </a:prstGeom>
          <a:noFill/>
        </p:spPr>
        <p:txBody>
          <a:bodyPr wrap="square" rtlCol="0">
            <a:spAutoFit/>
          </a:bodyPr>
          <a:lstStyle/>
          <a:p>
            <a:r>
              <a:rPr lang="ru-RU" sz="2400" dirty="0"/>
              <a:t>Например, когда вы чувствуете недомогание, то первое, что вы делаете, ставите себе градусник. И когда вы приходите в поликлинику, то вам опять-таки сначала ставят градусник. Мы исходим при этом из посылки: «Если у человека повышена температура, то человек болен». Если у вас действительно обнаруживается повышенная температура, то вас признают больным, освобождают от работы или учебных занятий, ваши домашние ходят вокруг вас на цыпочках и стараются напоить вас чаем с малиной При этом мы рассуждаем следующим образом</a:t>
            </a:r>
            <a:r>
              <a:rPr lang="ru-RU" sz="2400" dirty="0" smtClean="0"/>
              <a:t>:</a:t>
            </a:r>
            <a:endParaRPr lang="ru-RU" sz="2400" dirty="0"/>
          </a:p>
        </p:txBody>
      </p:sp>
    </p:spTree>
    <p:extLst>
      <p:ext uri="{BB962C8B-B14F-4D97-AF65-F5344CB8AC3E}">
        <p14:creationId xmlns:p14="http://schemas.microsoft.com/office/powerpoint/2010/main" val="16070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672" y="58723"/>
            <a:ext cx="8952778" cy="2456057"/>
          </a:xfrm>
          <a:prstGeom prst="rect">
            <a:avLst/>
          </a:prstGeom>
          <a:noFill/>
        </p:spPr>
        <p:txBody>
          <a:bodyPr wrap="square" rtlCol="0">
            <a:spAutoFit/>
          </a:bodyPr>
          <a:lstStyle/>
          <a:p>
            <a:r>
              <a:rPr lang="ru-RU" sz="2400" dirty="0"/>
              <a:t>Представим наше рассуждение в символической форме. Обозначим суждение «У человека повышена температура» буквой A, суждение «Человек болен» – буквой B. Тогда наше рассуждение получит вид</a:t>
            </a:r>
            <a:r>
              <a:rPr lang="ru-RU" sz="2400" dirty="0" smtClean="0"/>
              <a:t>:</a:t>
            </a:r>
          </a:p>
          <a:p>
            <a:pPr indent="1879600">
              <a:lnSpc>
                <a:spcPct val="80000"/>
              </a:lnSpc>
            </a:pPr>
            <a:r>
              <a:rPr lang="ru-RU" sz="2400" dirty="0" smtClean="0"/>
              <a:t>А </a:t>
            </a:r>
            <a:r>
              <a:rPr lang="ru-RU" sz="2400" dirty="0" smtClean="0">
                <a:sym typeface="Symbol" panose="05050102010706020507" pitchFamily="18" charset="2"/>
              </a:rPr>
              <a:t> В</a:t>
            </a:r>
          </a:p>
          <a:p>
            <a:pPr marL="1879600">
              <a:lnSpc>
                <a:spcPct val="80000"/>
              </a:lnSpc>
            </a:pPr>
            <a:r>
              <a:rPr lang="ru-RU" sz="2400" dirty="0" smtClean="0">
                <a:sym typeface="Symbol" panose="05050102010706020507" pitchFamily="18" charset="2"/>
              </a:rPr>
              <a:t>А</a:t>
            </a:r>
            <a:r>
              <a:rPr lang="ru-RU" sz="2400" u="sng" dirty="0" smtClean="0">
                <a:solidFill>
                  <a:schemeClr val="bg1"/>
                </a:solidFill>
                <a:sym typeface="Symbol" panose="05050102010706020507" pitchFamily="18" charset="2"/>
              </a:rPr>
              <a:t>.</a:t>
            </a:r>
            <a:r>
              <a:rPr lang="ru-RU" sz="2400" u="sng" dirty="0" smtClean="0">
                <a:sym typeface="Symbol" panose="05050102010706020507" pitchFamily="18" charset="2"/>
              </a:rPr>
              <a:t>         </a:t>
            </a:r>
          </a:p>
          <a:p>
            <a:pPr marL="1879600" indent="274638">
              <a:lnSpc>
                <a:spcPct val="80000"/>
              </a:lnSpc>
            </a:pPr>
            <a:r>
              <a:rPr lang="ru-RU" sz="2400" dirty="0">
                <a:sym typeface="Symbol" panose="05050102010706020507" pitchFamily="18" charset="2"/>
              </a:rPr>
              <a:t>В</a:t>
            </a:r>
            <a:endParaRPr lang="ru-RU" sz="2400" dirty="0"/>
          </a:p>
        </p:txBody>
      </p:sp>
      <p:cxnSp>
        <p:nvCxnSpPr>
          <p:cNvPr id="4" name="Прямая соединительная линия 3"/>
          <p:cNvCxnSpPr/>
          <p:nvPr/>
        </p:nvCxnSpPr>
        <p:spPr>
          <a:xfrm flipV="1">
            <a:off x="2029116" y="2103128"/>
            <a:ext cx="796954" cy="167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8672" y="2343864"/>
            <a:ext cx="8730587" cy="3046988"/>
          </a:xfrm>
          <a:prstGeom prst="rect">
            <a:avLst/>
          </a:prstGeom>
          <a:noFill/>
        </p:spPr>
        <p:txBody>
          <a:bodyPr wrap="square" rtlCol="0">
            <a:spAutoFit/>
          </a:bodyPr>
          <a:lstStyle/>
          <a:p>
            <a:r>
              <a:rPr lang="ru-RU" sz="2400" dirty="0" smtClean="0"/>
              <a:t>Первая </a:t>
            </a:r>
            <a:r>
              <a:rPr lang="ru-RU" sz="2400" dirty="0"/>
              <a:t>часть условной посылки называется основанием, вторая – следствием. Вторая посылка нашего рассуждения утверждает, что основание имеет место, отсюда мы делаем вывод, что и следствие должно иметь место. Рассуждение, имеющее такой вид, называется </a:t>
            </a:r>
            <a:r>
              <a:rPr lang="ru-RU" sz="2400" b="1" dirty="0"/>
              <a:t>утверждающим модусом </a:t>
            </a:r>
            <a:r>
              <a:rPr lang="ru-RU" sz="2400" dirty="0"/>
              <a:t>условно-категорического силлогизма (или </a:t>
            </a:r>
            <a:r>
              <a:rPr lang="ru-RU" sz="2400" b="1" dirty="0" err="1"/>
              <a:t>modus</a:t>
            </a:r>
            <a:r>
              <a:rPr lang="ru-RU" sz="2400" b="1" dirty="0"/>
              <a:t> </a:t>
            </a:r>
            <a:r>
              <a:rPr lang="ru-RU" sz="2400" b="1" dirty="0" err="1" smtClean="0"/>
              <a:t>ponens</a:t>
            </a:r>
            <a:r>
              <a:rPr lang="ru-RU" sz="2400" dirty="0" smtClean="0"/>
              <a:t>): </a:t>
            </a:r>
            <a:r>
              <a:rPr lang="ru-RU" sz="2400" dirty="0"/>
              <a:t>здесь мы от утверждения основания переходим к утверждению следствия условной посылки.</a:t>
            </a:r>
          </a:p>
        </p:txBody>
      </p:sp>
      <p:sp>
        <p:nvSpPr>
          <p:cNvPr id="6" name="TextBox 5"/>
          <p:cNvSpPr txBox="1"/>
          <p:nvPr/>
        </p:nvSpPr>
        <p:spPr>
          <a:xfrm>
            <a:off x="88672" y="5331031"/>
            <a:ext cx="8828825" cy="1938992"/>
          </a:xfrm>
          <a:prstGeom prst="rect">
            <a:avLst/>
          </a:prstGeom>
          <a:noFill/>
        </p:spPr>
        <p:txBody>
          <a:bodyPr wrap="square" rtlCol="0">
            <a:spAutoFit/>
          </a:bodyPr>
          <a:lstStyle/>
          <a:p>
            <a:r>
              <a:rPr lang="ru-RU" sz="2400" dirty="0"/>
              <a:t>Однако при той же условной посылке рассуждение может протекать иначе. Поставили вам градусник, но температура оказалась нормальной. Отсюда делают вывод, что вы не больны, от занятий вас не освобождают, чаем вас не поят. </a:t>
            </a:r>
            <a:br>
              <a:rPr lang="ru-RU" sz="2400" dirty="0"/>
            </a:br>
            <a:endParaRPr lang="ru-RU" sz="2400" dirty="0"/>
          </a:p>
        </p:txBody>
      </p:sp>
    </p:spTree>
    <p:extLst>
      <p:ext uri="{BB962C8B-B14F-4D97-AF65-F5344CB8AC3E}">
        <p14:creationId xmlns:p14="http://schemas.microsoft.com/office/powerpoint/2010/main" val="23030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794" y="54585"/>
            <a:ext cx="7950200" cy="461665"/>
          </a:xfrm>
          <a:prstGeom prst="rect">
            <a:avLst/>
          </a:prstGeom>
          <a:noFill/>
        </p:spPr>
        <p:txBody>
          <a:bodyPr wrap="square" rtlCol="0">
            <a:spAutoFit/>
          </a:bodyPr>
          <a:lstStyle/>
          <a:p>
            <a:r>
              <a:rPr lang="ru-RU" sz="2400" dirty="0"/>
              <a:t>Рассуждение имеет вид:</a:t>
            </a:r>
          </a:p>
        </p:txBody>
      </p:sp>
      <p:sp>
        <p:nvSpPr>
          <p:cNvPr id="3" name="TextBox 2"/>
          <p:cNvSpPr txBox="1"/>
          <p:nvPr/>
        </p:nvSpPr>
        <p:spPr>
          <a:xfrm>
            <a:off x="760655" y="603992"/>
            <a:ext cx="6554624" cy="978729"/>
          </a:xfrm>
          <a:prstGeom prst="rect">
            <a:avLst/>
          </a:prstGeom>
          <a:noFill/>
        </p:spPr>
        <p:txBody>
          <a:bodyPr wrap="square" rtlCol="0">
            <a:spAutoFit/>
          </a:bodyPr>
          <a:lstStyle/>
          <a:p>
            <a:pPr indent="1879600">
              <a:lnSpc>
                <a:spcPct val="80000"/>
              </a:lnSpc>
            </a:pPr>
            <a:r>
              <a:rPr lang="ru-RU" sz="2400" dirty="0"/>
              <a:t>А </a:t>
            </a:r>
            <a:r>
              <a:rPr lang="ru-RU" sz="2400" dirty="0">
                <a:sym typeface="Symbol" panose="05050102010706020507" pitchFamily="18" charset="2"/>
              </a:rPr>
              <a:t> В</a:t>
            </a:r>
          </a:p>
          <a:p>
            <a:pPr marL="1879600">
              <a:lnSpc>
                <a:spcPct val="80000"/>
              </a:lnSpc>
            </a:pPr>
            <a:r>
              <a:rPr lang="ru-RU" sz="2400" u="sng" dirty="0" smtClean="0">
                <a:sym typeface="Symbol" panose="05050102010706020507" pitchFamily="18" charset="2"/>
              </a:rPr>
              <a:t>Не - А</a:t>
            </a:r>
            <a:endParaRPr lang="ru-RU" sz="2400" u="sng" dirty="0">
              <a:sym typeface="Symbol" panose="05050102010706020507" pitchFamily="18" charset="2"/>
            </a:endParaRPr>
          </a:p>
          <a:p>
            <a:pPr marL="1879600">
              <a:lnSpc>
                <a:spcPct val="80000"/>
              </a:lnSpc>
            </a:pPr>
            <a:r>
              <a:rPr lang="ru-RU" sz="2400" dirty="0" smtClean="0">
                <a:sym typeface="Symbol" panose="05050102010706020507" pitchFamily="18" charset="2"/>
              </a:rPr>
              <a:t>Не - В</a:t>
            </a:r>
            <a:endParaRPr lang="ru-RU" sz="2400" dirty="0"/>
          </a:p>
        </p:txBody>
      </p:sp>
      <p:sp>
        <p:nvSpPr>
          <p:cNvPr id="6" name="TextBox 5"/>
          <p:cNvSpPr txBox="1"/>
          <p:nvPr/>
        </p:nvSpPr>
        <p:spPr>
          <a:xfrm>
            <a:off x="221794" y="1529759"/>
            <a:ext cx="8785077" cy="1200329"/>
          </a:xfrm>
          <a:prstGeom prst="rect">
            <a:avLst/>
          </a:prstGeom>
          <a:noFill/>
        </p:spPr>
        <p:txBody>
          <a:bodyPr wrap="square" rtlCol="0">
            <a:spAutoFit/>
          </a:bodyPr>
          <a:lstStyle/>
          <a:p>
            <a:r>
              <a:rPr lang="ru-RU" sz="2400" dirty="0"/>
              <a:t>При той же условной посылке можно двигаться к выводу, утверждая или отрицая ее следствие. Таким образом, условно-категорический силлогизм имеет всего четыре модуса:</a:t>
            </a:r>
          </a:p>
        </p:txBody>
      </p:sp>
      <p:sp>
        <p:nvSpPr>
          <p:cNvPr id="7" name="TextBox 6"/>
          <p:cNvSpPr txBox="1"/>
          <p:nvPr/>
        </p:nvSpPr>
        <p:spPr>
          <a:xfrm>
            <a:off x="1145136" y="2718599"/>
            <a:ext cx="6331010" cy="978729"/>
          </a:xfrm>
          <a:prstGeom prst="rect">
            <a:avLst/>
          </a:prstGeom>
          <a:noFill/>
        </p:spPr>
        <p:txBody>
          <a:bodyPr wrap="square" rtlCol="0">
            <a:spAutoFit/>
          </a:bodyPr>
          <a:lstStyle/>
          <a:p>
            <a:pPr indent="265113">
              <a:lnSpc>
                <a:spcPct val="80000"/>
              </a:lnSpc>
            </a:pPr>
            <a:r>
              <a:rPr lang="ru-RU" sz="2400" dirty="0"/>
              <a:t>А </a:t>
            </a:r>
            <a:r>
              <a:rPr lang="ru-RU" sz="2400" dirty="0">
                <a:sym typeface="Symbol" panose="05050102010706020507" pitchFamily="18" charset="2"/>
              </a:rPr>
              <a:t> В </a:t>
            </a:r>
            <a:r>
              <a:rPr lang="ru-RU" sz="2400" dirty="0" smtClean="0">
                <a:sym typeface="Symbol" panose="05050102010706020507" pitchFamily="18" charset="2"/>
              </a:rPr>
              <a:t>      </a:t>
            </a:r>
            <a:r>
              <a:rPr lang="ru-RU" sz="1200" dirty="0" smtClean="0">
                <a:sym typeface="Symbol" panose="05050102010706020507" pitchFamily="18" charset="2"/>
              </a:rPr>
              <a:t>  </a:t>
            </a:r>
            <a:r>
              <a:rPr lang="ru-RU" sz="2400" dirty="0" smtClean="0">
                <a:sym typeface="Symbol" panose="05050102010706020507" pitchFamily="18" charset="2"/>
              </a:rPr>
              <a:t> </a:t>
            </a:r>
            <a:r>
              <a:rPr lang="ru-RU" sz="2400" dirty="0" smtClean="0"/>
              <a:t>А </a:t>
            </a:r>
            <a:r>
              <a:rPr lang="ru-RU" sz="2400" dirty="0">
                <a:sym typeface="Symbol" panose="05050102010706020507" pitchFamily="18" charset="2"/>
              </a:rPr>
              <a:t> </a:t>
            </a:r>
            <a:r>
              <a:rPr lang="ru-RU" sz="2400" dirty="0" smtClean="0">
                <a:sym typeface="Symbol" panose="05050102010706020507" pitchFamily="18" charset="2"/>
              </a:rPr>
              <a:t>В         </a:t>
            </a:r>
            <a:r>
              <a:rPr lang="ru-RU" sz="2400" dirty="0"/>
              <a:t>А </a:t>
            </a:r>
            <a:r>
              <a:rPr lang="ru-RU" sz="2400" dirty="0">
                <a:sym typeface="Symbol" panose="05050102010706020507" pitchFamily="18" charset="2"/>
              </a:rPr>
              <a:t> </a:t>
            </a:r>
            <a:r>
              <a:rPr lang="ru-RU" sz="2400" dirty="0" smtClean="0">
                <a:sym typeface="Symbol" panose="05050102010706020507" pitchFamily="18" charset="2"/>
              </a:rPr>
              <a:t>В       </a:t>
            </a:r>
            <a:r>
              <a:rPr lang="ru-RU" sz="2400" dirty="0" smtClean="0"/>
              <a:t>А </a:t>
            </a:r>
            <a:r>
              <a:rPr lang="ru-RU" sz="2400" dirty="0">
                <a:sym typeface="Symbol" panose="05050102010706020507" pitchFamily="18" charset="2"/>
              </a:rPr>
              <a:t> В</a:t>
            </a:r>
            <a:r>
              <a:rPr lang="ru-RU" sz="2400" dirty="0" smtClean="0">
                <a:sym typeface="Symbol" panose="05050102010706020507" pitchFamily="18" charset="2"/>
              </a:rPr>
              <a:t>         </a:t>
            </a:r>
            <a:endParaRPr lang="ru-RU" sz="2400" dirty="0">
              <a:sym typeface="Symbol" panose="05050102010706020507" pitchFamily="18" charset="2"/>
            </a:endParaRPr>
          </a:p>
          <a:p>
            <a:pPr indent="265113">
              <a:lnSpc>
                <a:spcPct val="80000"/>
              </a:lnSpc>
            </a:pPr>
            <a:r>
              <a:rPr lang="ru-RU" sz="2400" dirty="0" smtClean="0">
                <a:sym typeface="Symbol" panose="05050102010706020507" pitchFamily="18" charset="2"/>
              </a:rPr>
              <a:t>А                  </a:t>
            </a:r>
            <a:r>
              <a:rPr lang="ru-RU" sz="2400" u="sng" dirty="0" smtClean="0">
                <a:sym typeface="Symbol" panose="05050102010706020507" pitchFamily="18" charset="2"/>
              </a:rPr>
              <a:t>Не </a:t>
            </a:r>
            <a:r>
              <a:rPr lang="ru-RU" sz="2400" u="sng" dirty="0">
                <a:sym typeface="Symbol" panose="05050102010706020507" pitchFamily="18" charset="2"/>
              </a:rPr>
              <a:t>– </a:t>
            </a:r>
            <a:r>
              <a:rPr lang="ru-RU" sz="2400" u="sng" dirty="0" smtClean="0">
                <a:sym typeface="Symbol" panose="05050102010706020507" pitchFamily="18" charset="2"/>
              </a:rPr>
              <a:t>А </a:t>
            </a:r>
            <a:r>
              <a:rPr lang="ru-RU" sz="2400" dirty="0" smtClean="0">
                <a:sym typeface="Symbol" panose="05050102010706020507" pitchFamily="18" charset="2"/>
              </a:rPr>
              <a:t>         В               </a:t>
            </a:r>
            <a:r>
              <a:rPr lang="ru-RU" sz="2400" u="sng" dirty="0" smtClean="0">
                <a:sym typeface="Symbol" panose="05050102010706020507" pitchFamily="18" charset="2"/>
              </a:rPr>
              <a:t>Не </a:t>
            </a:r>
            <a:r>
              <a:rPr lang="ru-RU" sz="2400" u="sng" dirty="0">
                <a:sym typeface="Symbol" panose="05050102010706020507" pitchFamily="18" charset="2"/>
              </a:rPr>
              <a:t>– </a:t>
            </a:r>
            <a:r>
              <a:rPr lang="ru-RU" sz="2400" u="sng" dirty="0" smtClean="0">
                <a:sym typeface="Symbol" panose="05050102010706020507" pitchFamily="18" charset="2"/>
              </a:rPr>
              <a:t>В </a:t>
            </a:r>
            <a:endParaRPr lang="ru-RU" sz="2400" dirty="0">
              <a:sym typeface="Symbol" panose="05050102010706020507" pitchFamily="18" charset="2"/>
            </a:endParaRPr>
          </a:p>
          <a:p>
            <a:pPr marL="85725" indent="358775">
              <a:lnSpc>
                <a:spcPct val="80000"/>
              </a:lnSpc>
            </a:pPr>
            <a:r>
              <a:rPr lang="ru-RU" sz="2400" dirty="0" smtClean="0">
                <a:sym typeface="Symbol" panose="05050102010706020507" pitchFamily="18" charset="2"/>
              </a:rPr>
              <a:t>  В             Не – В              А           Не – А</a:t>
            </a:r>
            <a:endParaRPr lang="ru-RU" sz="2400" dirty="0"/>
          </a:p>
        </p:txBody>
      </p:sp>
      <p:cxnSp>
        <p:nvCxnSpPr>
          <p:cNvPr id="9" name="Прямая соединительная линия 8"/>
          <p:cNvCxnSpPr/>
          <p:nvPr/>
        </p:nvCxnSpPr>
        <p:spPr>
          <a:xfrm flipV="1">
            <a:off x="4310641" y="3311634"/>
            <a:ext cx="828942" cy="170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463690" y="3303089"/>
            <a:ext cx="828942" cy="170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6333" y="3696440"/>
            <a:ext cx="8636000" cy="1938992"/>
          </a:xfrm>
          <a:prstGeom prst="rect">
            <a:avLst/>
          </a:prstGeom>
          <a:noFill/>
        </p:spPr>
        <p:txBody>
          <a:bodyPr wrap="square" rtlCol="0">
            <a:spAutoFit/>
          </a:bodyPr>
          <a:lstStyle/>
          <a:p>
            <a:r>
              <a:rPr lang="ru-RU" sz="2400" dirty="0"/>
              <a:t>Первый и последний называются «правильными» модусами: они обеспечивают достоверный вывод; второй и третий – «неправильными» модусами: они не дают достоверного вывода – так рассуждать нельзя, это приведет к ошибке, в чем нетрудно убедиться.</a:t>
            </a:r>
          </a:p>
        </p:txBody>
      </p:sp>
      <p:sp>
        <p:nvSpPr>
          <p:cNvPr id="12" name="TextBox 11"/>
          <p:cNvSpPr txBox="1"/>
          <p:nvPr/>
        </p:nvSpPr>
        <p:spPr>
          <a:xfrm>
            <a:off x="296333" y="5598197"/>
            <a:ext cx="8551333" cy="1200329"/>
          </a:xfrm>
          <a:prstGeom prst="rect">
            <a:avLst/>
          </a:prstGeom>
          <a:noFill/>
        </p:spPr>
        <p:txBody>
          <a:bodyPr wrap="square" rtlCol="0">
            <a:spAutoFit/>
          </a:bodyPr>
          <a:lstStyle/>
          <a:p>
            <a:r>
              <a:rPr lang="ru-RU" sz="2400" dirty="0"/>
              <a:t>Повышенной температуры у вас не обнаружили, но каждый из нас знает, что это вовсе не означает, что вы не больны: многие болезни не сопровождаются повышением температуры.</a:t>
            </a:r>
          </a:p>
        </p:txBody>
      </p:sp>
    </p:spTree>
    <p:extLst>
      <p:ext uri="{BB962C8B-B14F-4D97-AF65-F5344CB8AC3E}">
        <p14:creationId xmlns:p14="http://schemas.microsoft.com/office/powerpoint/2010/main" val="114510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11" grpId="0"/>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667" y="76200"/>
            <a:ext cx="8720666" cy="1938992"/>
          </a:xfrm>
          <a:prstGeom prst="rect">
            <a:avLst/>
          </a:prstGeom>
          <a:noFill/>
        </p:spPr>
        <p:txBody>
          <a:bodyPr wrap="square" rtlCol="0">
            <a:spAutoFit/>
          </a:bodyPr>
          <a:lstStyle/>
          <a:p>
            <a:r>
              <a:rPr lang="ru-RU" sz="2400" dirty="0"/>
              <a:t>Поэтому вывод о том, что человек не болен, может оказаться ошибочным. </a:t>
            </a:r>
            <a:endParaRPr lang="ru-RU" sz="2400" dirty="0" smtClean="0"/>
          </a:p>
          <a:p>
            <a:r>
              <a:rPr lang="ru-RU" sz="2400" dirty="0" smtClean="0"/>
              <a:t>В </a:t>
            </a:r>
            <a:r>
              <a:rPr lang="ru-RU" sz="2400" dirty="0"/>
              <a:t>третьем модусе из того, что человек болен, мы делаем вывод о том, что у него должна быть повышена температура. По тем же самым причинам этот вывод может оказаться ошибочным. </a:t>
            </a:r>
          </a:p>
        </p:txBody>
      </p:sp>
      <p:sp>
        <p:nvSpPr>
          <p:cNvPr id="3" name="TextBox 2"/>
          <p:cNvSpPr txBox="1"/>
          <p:nvPr/>
        </p:nvSpPr>
        <p:spPr>
          <a:xfrm>
            <a:off x="177800" y="2015192"/>
            <a:ext cx="8788400" cy="2677656"/>
          </a:xfrm>
          <a:prstGeom prst="rect">
            <a:avLst/>
          </a:prstGeom>
          <a:noFill/>
        </p:spPr>
        <p:txBody>
          <a:bodyPr wrap="square" rtlCol="0">
            <a:spAutoFit/>
          </a:bodyPr>
          <a:lstStyle/>
          <a:p>
            <a:r>
              <a:rPr lang="ru-RU" sz="2400" dirty="0" smtClean="0"/>
              <a:t>Наконец, четвертый модус говорит нам, что если человек не болен, то у него нет температуры. Этот вывод вполне достоверен: если вы здоровы, то температура у вас нормальная. Кстати, четвертый модус называют </a:t>
            </a:r>
            <a:r>
              <a:rPr lang="ru-RU" sz="2400" b="1" dirty="0" smtClean="0"/>
              <a:t>отрицающим модусом </a:t>
            </a:r>
            <a:r>
              <a:rPr lang="ru-RU" sz="2400" dirty="0"/>
              <a:t>(</a:t>
            </a:r>
            <a:r>
              <a:rPr lang="ru-RU" sz="2400" b="1" i="1" dirty="0" err="1"/>
              <a:t>modus</a:t>
            </a:r>
            <a:r>
              <a:rPr lang="ru-RU" sz="2400" b="1" i="1" dirty="0"/>
              <a:t> </a:t>
            </a:r>
            <a:r>
              <a:rPr lang="ru-RU" sz="2400" b="1" i="1" dirty="0" err="1"/>
              <a:t>tollens</a:t>
            </a:r>
            <a:r>
              <a:rPr lang="ru-RU" sz="2400" dirty="0" smtClean="0"/>
              <a:t>)– это такое умозаключение, в котором категорическая посылка отрицает истинность следствия, а заключение отрицает истинность основания.</a:t>
            </a:r>
          </a:p>
        </p:txBody>
      </p:sp>
      <p:sp>
        <p:nvSpPr>
          <p:cNvPr id="4" name="TextBox 3"/>
          <p:cNvSpPr txBox="1"/>
          <p:nvPr/>
        </p:nvSpPr>
        <p:spPr>
          <a:xfrm>
            <a:off x="177800" y="4777514"/>
            <a:ext cx="8873067" cy="461665"/>
          </a:xfrm>
          <a:prstGeom prst="rect">
            <a:avLst/>
          </a:prstGeom>
          <a:noFill/>
        </p:spPr>
        <p:txBody>
          <a:bodyPr wrap="square" rtlCol="0">
            <a:spAutoFit/>
          </a:bodyPr>
          <a:lstStyle/>
          <a:p>
            <a:r>
              <a:rPr lang="ru-RU" sz="2400" dirty="0" smtClean="0"/>
              <a:t>Еще один пример умозаключения по 4 модусу: </a:t>
            </a:r>
            <a:endParaRPr lang="ru-RU" sz="2400" dirty="0"/>
          </a:p>
        </p:txBody>
      </p:sp>
      <p:sp>
        <p:nvSpPr>
          <p:cNvPr id="5" name="TextBox 4"/>
          <p:cNvSpPr txBox="1"/>
          <p:nvPr/>
        </p:nvSpPr>
        <p:spPr>
          <a:xfrm>
            <a:off x="177800" y="5323846"/>
            <a:ext cx="8661400" cy="1200329"/>
          </a:xfrm>
          <a:prstGeom prst="rect">
            <a:avLst/>
          </a:prstGeom>
          <a:noFill/>
        </p:spPr>
        <p:txBody>
          <a:bodyPr wrap="square" rtlCol="0">
            <a:spAutoFit/>
          </a:bodyPr>
          <a:lstStyle/>
          <a:p>
            <a:r>
              <a:rPr lang="ru-RU" sz="2400" dirty="0"/>
              <a:t>Если растение лишить кислорода (A), то оно погибнет (B).</a:t>
            </a:r>
          </a:p>
          <a:p>
            <a:r>
              <a:rPr lang="ru-RU" sz="2400" u="sng" dirty="0"/>
              <a:t>Растение не погибло (не B).</a:t>
            </a:r>
          </a:p>
          <a:p>
            <a:r>
              <a:rPr lang="ru-RU" sz="2400" dirty="0"/>
              <a:t>Растение не было лишено кислорода (не A</a:t>
            </a:r>
            <a:r>
              <a:rPr lang="ru-RU" sz="2400" dirty="0" smtClean="0"/>
              <a:t>)</a:t>
            </a:r>
            <a:endParaRPr lang="ru-RU" sz="2400" dirty="0"/>
          </a:p>
        </p:txBody>
      </p:sp>
    </p:spTree>
    <p:extLst>
      <p:ext uri="{BB962C8B-B14F-4D97-AF65-F5344CB8AC3E}">
        <p14:creationId xmlns:p14="http://schemas.microsoft.com/office/powerpoint/2010/main" val="378506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74175" y="283674"/>
            <a:ext cx="8475534" cy="1938992"/>
          </a:xfrm>
          <a:prstGeom prst="rect">
            <a:avLst/>
          </a:prstGeom>
        </p:spPr>
        <p:txBody>
          <a:bodyPr wrap="square">
            <a:spAutoFit/>
          </a:bodyPr>
          <a:lstStyle/>
          <a:p>
            <a:r>
              <a:rPr lang="ru-RU" sz="2400" b="1" dirty="0">
                <a:solidFill>
                  <a:srgbClr val="000000"/>
                </a:solidFill>
              </a:rPr>
              <a:t>Совместимыми</a:t>
            </a:r>
            <a:r>
              <a:rPr lang="ru-RU" sz="2400" dirty="0">
                <a:solidFill>
                  <a:srgbClr val="000000"/>
                </a:solidFill>
              </a:rPr>
              <a:t> называются суждения, которые могут быть одновременно истинными. Например, суждения «</a:t>
            </a:r>
            <a:r>
              <a:rPr lang="ru-RU" sz="2400" i="1" dirty="0">
                <a:solidFill>
                  <a:srgbClr val="000000"/>
                </a:solidFill>
              </a:rPr>
              <a:t>Некоторые люди — это спортсмены</a:t>
            </a:r>
            <a:r>
              <a:rPr lang="ru-RU" sz="2400" dirty="0">
                <a:solidFill>
                  <a:srgbClr val="000000"/>
                </a:solidFill>
              </a:rPr>
              <a:t>», </a:t>
            </a:r>
            <a:r>
              <a:rPr lang="ru-RU" sz="2400" i="1" dirty="0">
                <a:solidFill>
                  <a:srgbClr val="000000"/>
                </a:solidFill>
              </a:rPr>
              <a:t>«Некоторые люди — это не спортсмены»</a:t>
            </a:r>
            <a:r>
              <a:rPr lang="ru-RU" sz="2400" dirty="0">
                <a:solidFill>
                  <a:srgbClr val="000000"/>
                </a:solidFill>
              </a:rPr>
              <a:t> являются одновременно истинными и представляют собой совместимые суждения.</a:t>
            </a:r>
            <a:endParaRPr lang="ru-RU" sz="2400" dirty="0"/>
          </a:p>
        </p:txBody>
      </p:sp>
      <p:sp>
        <p:nvSpPr>
          <p:cNvPr id="3" name="Прямоугольник 2"/>
          <p:cNvSpPr/>
          <p:nvPr/>
        </p:nvSpPr>
        <p:spPr>
          <a:xfrm>
            <a:off x="404948" y="2516682"/>
            <a:ext cx="8475533" cy="3046988"/>
          </a:xfrm>
          <a:prstGeom prst="rect">
            <a:avLst/>
          </a:prstGeom>
        </p:spPr>
        <p:txBody>
          <a:bodyPr wrap="square">
            <a:spAutoFit/>
          </a:bodyPr>
          <a:lstStyle/>
          <a:p>
            <a:r>
              <a:rPr lang="ru-RU" sz="2400" b="1" dirty="0">
                <a:solidFill>
                  <a:srgbClr val="000000"/>
                </a:solidFill>
              </a:rPr>
              <a:t>Несовместимыми</a:t>
            </a:r>
            <a:r>
              <a:rPr lang="ru-RU" sz="2400" dirty="0">
                <a:solidFill>
                  <a:srgbClr val="000000"/>
                </a:solidFill>
              </a:rPr>
              <a:t> называются суждения, которые не могут быть одновременно истинными: истинность одного из них обязательно означает ложность другого. Например, суждения «</a:t>
            </a:r>
            <a:r>
              <a:rPr lang="ru-RU" sz="2400" i="1" dirty="0">
                <a:solidFill>
                  <a:srgbClr val="000000"/>
                </a:solidFill>
              </a:rPr>
              <a:t>Все школьники изучают математику</a:t>
            </a:r>
            <a:r>
              <a:rPr lang="ru-RU" sz="2400" dirty="0">
                <a:solidFill>
                  <a:srgbClr val="000000"/>
                </a:solidFill>
              </a:rPr>
              <a:t>», «</a:t>
            </a:r>
            <a:r>
              <a:rPr lang="ru-RU" sz="2400" i="1" dirty="0">
                <a:solidFill>
                  <a:srgbClr val="000000"/>
                </a:solidFill>
              </a:rPr>
              <a:t>Некоторые школьники не изучают математику»</a:t>
            </a:r>
            <a:r>
              <a:rPr lang="ru-RU" sz="2400" dirty="0">
                <a:solidFill>
                  <a:srgbClr val="000000"/>
                </a:solidFill>
              </a:rPr>
              <a:t> не могут быть одновременно истинными и являются несовместимыми (истинность первого суждения с неизбежностью приводит к ложности второго).</a:t>
            </a:r>
            <a:endParaRPr lang="ru-RU" sz="2400" dirty="0"/>
          </a:p>
        </p:txBody>
      </p:sp>
      <p:sp>
        <p:nvSpPr>
          <p:cNvPr id="4" name="Прямоугольник 3"/>
          <p:cNvSpPr/>
          <p:nvPr/>
        </p:nvSpPr>
        <p:spPr>
          <a:xfrm>
            <a:off x="404948" y="5740121"/>
            <a:ext cx="8413988" cy="830997"/>
          </a:xfrm>
          <a:prstGeom prst="rect">
            <a:avLst/>
          </a:prstGeom>
        </p:spPr>
        <p:txBody>
          <a:bodyPr wrap="square">
            <a:spAutoFit/>
          </a:bodyPr>
          <a:lstStyle/>
          <a:p>
            <a:r>
              <a:rPr lang="ru-RU" sz="2400" dirty="0">
                <a:solidFill>
                  <a:srgbClr val="000000"/>
                </a:solidFill>
              </a:rPr>
              <a:t>Совместимые суждения могут находиться в следующих отношениях.</a:t>
            </a:r>
            <a:endParaRPr lang="ru-RU" sz="2400" dirty="0"/>
          </a:p>
        </p:txBody>
      </p:sp>
    </p:spTree>
    <p:extLst>
      <p:ext uri="{BB962C8B-B14F-4D97-AF65-F5344CB8AC3E}">
        <p14:creationId xmlns:p14="http://schemas.microsoft.com/office/powerpoint/2010/main" val="146274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000" y="59267"/>
            <a:ext cx="8695267" cy="830997"/>
          </a:xfrm>
          <a:prstGeom prst="rect">
            <a:avLst/>
          </a:prstGeom>
          <a:noFill/>
        </p:spPr>
        <p:txBody>
          <a:bodyPr wrap="square" rtlCol="0">
            <a:spAutoFit/>
          </a:bodyPr>
          <a:lstStyle/>
          <a:p>
            <a:r>
              <a:rPr lang="ru-RU" sz="2400" dirty="0"/>
              <a:t>Примеры ошибочных умозаключений, которые построены в соответствии </a:t>
            </a:r>
            <a:r>
              <a:rPr lang="ru-RU" sz="2400" dirty="0" smtClean="0"/>
              <a:t>с </a:t>
            </a:r>
            <a:r>
              <a:rPr lang="ru-RU" sz="2400" dirty="0" smtClean="0"/>
              <a:t>2 и 3  модусами.</a:t>
            </a:r>
            <a:endParaRPr lang="ru-RU" sz="2400" dirty="0"/>
          </a:p>
        </p:txBody>
      </p:sp>
      <p:sp>
        <p:nvSpPr>
          <p:cNvPr id="3" name="TextBox 2"/>
          <p:cNvSpPr txBox="1"/>
          <p:nvPr/>
        </p:nvSpPr>
        <p:spPr>
          <a:xfrm>
            <a:off x="84667" y="1117481"/>
            <a:ext cx="8974666" cy="2431435"/>
          </a:xfrm>
          <a:prstGeom prst="rect">
            <a:avLst/>
          </a:prstGeom>
          <a:noFill/>
        </p:spPr>
        <p:txBody>
          <a:bodyPr wrap="square" rtlCol="0">
            <a:spAutoFit/>
          </a:bodyPr>
          <a:lstStyle/>
          <a:p>
            <a:r>
              <a:rPr lang="ru-RU" sz="2400" dirty="0"/>
              <a:t>Если человек болен гриппом (A), то у него высокая температура (B).</a:t>
            </a:r>
          </a:p>
          <a:p>
            <a:r>
              <a:rPr lang="ru-RU" sz="2400" u="sng" dirty="0"/>
              <a:t>Данный человек не болен гриппом</a:t>
            </a:r>
            <a:r>
              <a:rPr lang="ru-RU" sz="2400" dirty="0"/>
              <a:t> (не A).</a:t>
            </a:r>
          </a:p>
          <a:p>
            <a:r>
              <a:rPr lang="ru-RU" sz="2400" dirty="0"/>
              <a:t>У данного человека не высокая температура (не B</a:t>
            </a:r>
            <a:r>
              <a:rPr lang="ru-RU" sz="2400" dirty="0" smtClean="0"/>
              <a:t>).</a:t>
            </a:r>
          </a:p>
          <a:p>
            <a:endParaRPr lang="ru-RU" sz="800" dirty="0"/>
          </a:p>
          <a:p>
            <a:r>
              <a:rPr lang="ru-RU" sz="2400" dirty="0" smtClean="0"/>
              <a:t>Если </a:t>
            </a:r>
            <a:r>
              <a:rPr lang="ru-RU" sz="2400" dirty="0"/>
              <a:t>идет дождь (А), то на улице мокро (В).</a:t>
            </a:r>
          </a:p>
          <a:p>
            <a:r>
              <a:rPr lang="ru-RU" sz="2400" u="sng" dirty="0"/>
              <a:t>На улице мокро</a:t>
            </a:r>
            <a:r>
              <a:rPr lang="ru-RU" sz="2400" dirty="0"/>
              <a:t> (В).</a:t>
            </a:r>
          </a:p>
          <a:p>
            <a:r>
              <a:rPr lang="ru-RU" sz="2400" dirty="0"/>
              <a:t>На улице идет дождь (А</a:t>
            </a:r>
            <a:r>
              <a:rPr lang="ru-RU" sz="2400" dirty="0" smtClean="0"/>
              <a:t>).</a:t>
            </a:r>
            <a:endParaRPr lang="ru-RU" sz="2400" dirty="0"/>
          </a:p>
        </p:txBody>
      </p:sp>
      <p:sp>
        <p:nvSpPr>
          <p:cNvPr id="4" name="TextBox 3"/>
          <p:cNvSpPr txBox="1"/>
          <p:nvPr/>
        </p:nvSpPr>
        <p:spPr>
          <a:xfrm>
            <a:off x="224367" y="3776133"/>
            <a:ext cx="8695267" cy="2739211"/>
          </a:xfrm>
          <a:prstGeom prst="rect">
            <a:avLst/>
          </a:prstGeom>
          <a:noFill/>
        </p:spPr>
        <p:txBody>
          <a:bodyPr wrap="square" rtlCol="0">
            <a:spAutoFit/>
          </a:bodyPr>
          <a:lstStyle/>
          <a:p>
            <a:r>
              <a:rPr lang="ru-RU" sz="2800" b="1" dirty="0"/>
              <a:t>Разделительно-категорический силлогизм</a:t>
            </a:r>
            <a:r>
              <a:rPr lang="ru-RU" sz="2400" dirty="0"/>
              <a:t> – это умозаключение, в котором первая посылка является разделительным суждением, а вторая посылка и заключение – простыми категорическими суждениями. Разделительно-категорический силлогизм имеет четыре правильных модуса, два из которых являются утверждающе-отрицающими, а два других – </a:t>
            </a:r>
            <a:r>
              <a:rPr lang="ru-RU" sz="2400" dirty="0" err="1"/>
              <a:t>отрицающе</a:t>
            </a:r>
            <a:r>
              <a:rPr lang="ru-RU" sz="2400" dirty="0"/>
              <a:t>-утверждающими:</a:t>
            </a:r>
          </a:p>
        </p:txBody>
      </p:sp>
    </p:spTree>
    <p:extLst>
      <p:ext uri="{BB962C8B-B14F-4D97-AF65-F5344CB8AC3E}">
        <p14:creationId xmlns:p14="http://schemas.microsoft.com/office/powerpoint/2010/main" val="9264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4267" y="67734"/>
            <a:ext cx="6502400" cy="1200329"/>
          </a:xfrm>
          <a:prstGeom prst="rect">
            <a:avLst/>
          </a:prstGeom>
          <a:noFill/>
        </p:spPr>
        <p:txBody>
          <a:bodyPr wrap="square" rtlCol="0">
            <a:spAutoFit/>
          </a:bodyPr>
          <a:lstStyle/>
          <a:p>
            <a:r>
              <a:rPr lang="ru-RU" sz="2400" dirty="0" smtClean="0"/>
              <a:t>А либо В       </a:t>
            </a:r>
            <a:r>
              <a:rPr lang="ru-RU" sz="2400" dirty="0"/>
              <a:t>А либо </a:t>
            </a:r>
            <a:r>
              <a:rPr lang="ru-RU" sz="2400" dirty="0" smtClean="0"/>
              <a:t>В       </a:t>
            </a:r>
            <a:r>
              <a:rPr lang="ru-RU" sz="2400" dirty="0"/>
              <a:t>А либо </a:t>
            </a:r>
            <a:r>
              <a:rPr lang="ru-RU" sz="2400" dirty="0" smtClean="0"/>
              <a:t>В        </a:t>
            </a:r>
            <a:r>
              <a:rPr lang="ru-RU" sz="2400" dirty="0"/>
              <a:t>А либо В</a:t>
            </a:r>
          </a:p>
          <a:p>
            <a:r>
              <a:rPr lang="ru-RU" sz="2400" dirty="0" smtClean="0"/>
              <a:t>А                     В                     </a:t>
            </a:r>
            <a:r>
              <a:rPr lang="ru-RU" sz="2400" u="sng" dirty="0" smtClean="0"/>
              <a:t>Не – А</a:t>
            </a:r>
            <a:r>
              <a:rPr lang="ru-RU" sz="2400" dirty="0" smtClean="0"/>
              <a:t>            </a:t>
            </a:r>
            <a:r>
              <a:rPr lang="ru-RU" sz="2400" u="sng" dirty="0" smtClean="0"/>
              <a:t>НЕ - В</a:t>
            </a:r>
            <a:endParaRPr lang="ru-RU" sz="2400" u="sng" dirty="0"/>
          </a:p>
          <a:p>
            <a:r>
              <a:rPr lang="ru-RU" sz="2400" dirty="0" smtClean="0"/>
              <a:t>Не – В            Не – А            В                      А</a:t>
            </a:r>
            <a:endParaRPr lang="ru-RU" sz="2400" dirty="0"/>
          </a:p>
        </p:txBody>
      </p:sp>
      <p:cxnSp>
        <p:nvCxnSpPr>
          <p:cNvPr id="4" name="Прямая соединительная линия 3"/>
          <p:cNvCxnSpPr/>
          <p:nvPr/>
        </p:nvCxnSpPr>
        <p:spPr>
          <a:xfrm>
            <a:off x="753534" y="864358"/>
            <a:ext cx="889000" cy="2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Прямая соединительная линия 4"/>
          <p:cNvCxnSpPr/>
          <p:nvPr/>
        </p:nvCxnSpPr>
        <p:spPr>
          <a:xfrm>
            <a:off x="2387607" y="864358"/>
            <a:ext cx="889000" cy="2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70933" y="1268063"/>
            <a:ext cx="8763000" cy="1569660"/>
          </a:xfrm>
          <a:prstGeom prst="rect">
            <a:avLst/>
          </a:prstGeom>
          <a:noFill/>
        </p:spPr>
        <p:txBody>
          <a:bodyPr wrap="square" rtlCol="0">
            <a:spAutoFit/>
          </a:bodyPr>
          <a:lstStyle/>
          <a:p>
            <a:r>
              <a:rPr lang="ru-RU" sz="2400" dirty="0"/>
              <a:t>Пример умозаключения по утверждающе-отрицающему модусу:</a:t>
            </a:r>
          </a:p>
          <a:p>
            <a:r>
              <a:rPr lang="ru-RU" sz="2400" dirty="0"/>
              <a:t>Фильмы бывают или цветные (A) или черно-белые (B).</a:t>
            </a:r>
          </a:p>
          <a:p>
            <a:r>
              <a:rPr lang="ru-RU" sz="2400" u="sng" dirty="0"/>
              <a:t>Данный фильм цветной (A).</a:t>
            </a:r>
            <a:endParaRPr lang="ru-RU" sz="2400" dirty="0"/>
          </a:p>
          <a:p>
            <a:r>
              <a:rPr lang="ru-RU" sz="2400" dirty="0"/>
              <a:t>Данный фильм не черно-белый (не B</a:t>
            </a:r>
            <a:r>
              <a:rPr lang="ru-RU" sz="2400" dirty="0" smtClean="0"/>
              <a:t>).</a:t>
            </a:r>
            <a:endParaRPr lang="ru-RU" sz="2400" dirty="0"/>
          </a:p>
        </p:txBody>
      </p:sp>
      <p:sp>
        <p:nvSpPr>
          <p:cNvPr id="7" name="TextBox 6"/>
          <p:cNvSpPr txBox="1"/>
          <p:nvPr/>
        </p:nvSpPr>
        <p:spPr>
          <a:xfrm>
            <a:off x="25401" y="2837723"/>
            <a:ext cx="9008532" cy="1569660"/>
          </a:xfrm>
          <a:prstGeom prst="rect">
            <a:avLst/>
          </a:prstGeom>
          <a:noFill/>
        </p:spPr>
        <p:txBody>
          <a:bodyPr wrap="square" rtlCol="0">
            <a:spAutoFit/>
          </a:bodyPr>
          <a:lstStyle/>
          <a:p>
            <a:r>
              <a:rPr lang="ru-RU" sz="2400" dirty="0"/>
              <a:t>Пример умозаключения по </a:t>
            </a:r>
            <a:r>
              <a:rPr lang="ru-RU" sz="2400" dirty="0" err="1"/>
              <a:t>отрицающе</a:t>
            </a:r>
            <a:r>
              <a:rPr lang="ru-RU" sz="2400" dirty="0"/>
              <a:t>-утверждающему модусу:</a:t>
            </a:r>
          </a:p>
          <a:p>
            <a:r>
              <a:rPr lang="ru-RU" sz="2400" dirty="0"/>
              <a:t>В стрессовой ситуации человек испытывает страх (A) или ярость (B</a:t>
            </a:r>
            <a:r>
              <a:rPr lang="ru-RU" sz="2400" dirty="0" smtClean="0"/>
              <a:t>).</a:t>
            </a:r>
          </a:p>
          <a:p>
            <a:r>
              <a:rPr lang="ru-RU" sz="2400" u="sng" dirty="0"/>
              <a:t>Этот человек не испытывает в стрессовой ситуации страх (не A).</a:t>
            </a:r>
            <a:endParaRPr lang="ru-RU" sz="2400" dirty="0"/>
          </a:p>
          <a:p>
            <a:r>
              <a:rPr lang="ru-RU" sz="2400" dirty="0"/>
              <a:t>Этот человек в стрессовой ситуации испытывает ярость (B</a:t>
            </a:r>
            <a:r>
              <a:rPr lang="ru-RU" sz="2400" dirty="0" smtClean="0"/>
              <a:t>)</a:t>
            </a:r>
            <a:endParaRPr lang="ru-RU" sz="2400" dirty="0"/>
          </a:p>
        </p:txBody>
      </p:sp>
      <p:sp>
        <p:nvSpPr>
          <p:cNvPr id="8" name="TextBox 7"/>
          <p:cNvSpPr txBox="1"/>
          <p:nvPr/>
        </p:nvSpPr>
        <p:spPr>
          <a:xfrm>
            <a:off x="190500" y="4559783"/>
            <a:ext cx="8923866" cy="2000548"/>
          </a:xfrm>
          <a:prstGeom prst="rect">
            <a:avLst/>
          </a:prstGeom>
          <a:noFill/>
        </p:spPr>
        <p:txBody>
          <a:bodyPr wrap="square" rtlCol="0">
            <a:spAutoFit/>
          </a:bodyPr>
          <a:lstStyle/>
          <a:p>
            <a:r>
              <a:rPr lang="ru-RU" sz="2800" b="1" dirty="0"/>
              <a:t>Условно-разделительный силлогизм</a:t>
            </a:r>
            <a:r>
              <a:rPr lang="ru-RU" sz="2400" dirty="0"/>
              <a:t> – </a:t>
            </a:r>
            <a:r>
              <a:rPr lang="ru-RU" sz="2400" dirty="0" smtClean="0"/>
              <a:t>это умозаключение</a:t>
            </a:r>
            <a:r>
              <a:rPr lang="ru-RU" sz="2400" dirty="0"/>
              <a:t>, в котором одна посылка является условным суждением, другая посылка – </a:t>
            </a:r>
            <a:r>
              <a:rPr lang="ru-RU" sz="2400" dirty="0" smtClean="0"/>
              <a:t>разделительным суждением</a:t>
            </a:r>
            <a:r>
              <a:rPr lang="ru-RU" sz="2400" dirty="0"/>
              <a:t>. Заключение является простым категорическим суждением либо разделительным суждением</a:t>
            </a:r>
            <a:r>
              <a:rPr lang="ru-RU" sz="2400" dirty="0" smtClean="0"/>
              <a:t>.</a:t>
            </a:r>
            <a:endParaRPr lang="ru-RU" sz="2400" dirty="0"/>
          </a:p>
        </p:txBody>
      </p:sp>
    </p:spTree>
    <p:extLst>
      <p:ext uri="{BB962C8B-B14F-4D97-AF65-F5344CB8AC3E}">
        <p14:creationId xmlns:p14="http://schemas.microsoft.com/office/powerpoint/2010/main" val="371001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733" y="127000"/>
            <a:ext cx="9008534" cy="1569660"/>
          </a:xfrm>
          <a:prstGeom prst="rect">
            <a:avLst/>
          </a:prstGeom>
          <a:noFill/>
        </p:spPr>
        <p:txBody>
          <a:bodyPr wrap="square" rtlCol="0">
            <a:spAutoFit/>
          </a:bodyPr>
          <a:lstStyle/>
          <a:p>
            <a:r>
              <a:rPr lang="ru-RU" sz="2400" dirty="0"/>
              <a:t>Наиболее распространенной разновидностью данного силлогизма является дилемма, в которой разделительное суждение содержит две альтернативы. Различают </a:t>
            </a:r>
            <a:r>
              <a:rPr lang="ru-RU" sz="2400" b="1" dirty="0" smtClean="0"/>
              <a:t>конструктивную </a:t>
            </a:r>
            <a:r>
              <a:rPr lang="ru-RU" sz="2400" dirty="0" smtClean="0"/>
              <a:t>и </a:t>
            </a:r>
            <a:r>
              <a:rPr lang="ru-RU" sz="2400" b="1" dirty="0" smtClean="0"/>
              <a:t>деструктивную </a:t>
            </a:r>
            <a:r>
              <a:rPr lang="ru-RU" sz="2400" b="1" dirty="0"/>
              <a:t>дилеммы</a:t>
            </a:r>
            <a:r>
              <a:rPr lang="ru-RU" sz="2400" dirty="0"/>
              <a:t>, каждая из которых делится на </a:t>
            </a:r>
            <a:r>
              <a:rPr lang="ru-RU" sz="2400" b="1" dirty="0" smtClean="0"/>
              <a:t>простую </a:t>
            </a:r>
            <a:r>
              <a:rPr lang="ru-RU" sz="2400" dirty="0" smtClean="0"/>
              <a:t>и </a:t>
            </a:r>
            <a:r>
              <a:rPr lang="ru-RU" sz="2400" b="1" dirty="0" smtClean="0"/>
              <a:t>сложную</a:t>
            </a:r>
            <a:r>
              <a:rPr lang="ru-RU" sz="2400" dirty="0" smtClean="0"/>
              <a:t>.</a:t>
            </a:r>
            <a:endParaRPr lang="ru-RU" sz="2400" dirty="0"/>
          </a:p>
        </p:txBody>
      </p:sp>
      <p:sp>
        <p:nvSpPr>
          <p:cNvPr id="3" name="TextBox 2"/>
          <p:cNvSpPr txBox="1"/>
          <p:nvPr/>
        </p:nvSpPr>
        <p:spPr>
          <a:xfrm>
            <a:off x="270934" y="1696660"/>
            <a:ext cx="7738533" cy="1569660"/>
          </a:xfrm>
          <a:prstGeom prst="rect">
            <a:avLst/>
          </a:prstGeom>
          <a:noFill/>
        </p:spPr>
        <p:txBody>
          <a:bodyPr wrap="square" rtlCol="0">
            <a:spAutoFit/>
          </a:bodyPr>
          <a:lstStyle/>
          <a:p>
            <a:r>
              <a:rPr lang="ru-RU" sz="2400" dirty="0"/>
              <a:t>Схема простой конструктивной дилеммы:</a:t>
            </a:r>
          </a:p>
          <a:p>
            <a:r>
              <a:rPr lang="ru-RU" sz="2400" dirty="0"/>
              <a:t>(Если А, то С) и (Если В, то С)</a:t>
            </a:r>
          </a:p>
          <a:p>
            <a:r>
              <a:rPr lang="ru-RU" sz="2400" u="sng" dirty="0"/>
              <a:t>А либо В</a:t>
            </a:r>
            <a:endParaRPr lang="ru-RU" sz="2400" dirty="0"/>
          </a:p>
          <a:p>
            <a:r>
              <a:rPr lang="ru-RU" sz="2400" dirty="0" smtClean="0"/>
              <a:t>С</a:t>
            </a:r>
            <a:endParaRPr lang="ru-RU" sz="2400" dirty="0"/>
          </a:p>
        </p:txBody>
      </p:sp>
      <p:sp>
        <p:nvSpPr>
          <p:cNvPr id="4" name="TextBox 3"/>
          <p:cNvSpPr txBox="1"/>
          <p:nvPr/>
        </p:nvSpPr>
        <p:spPr>
          <a:xfrm>
            <a:off x="67733" y="3181653"/>
            <a:ext cx="8932334" cy="1938992"/>
          </a:xfrm>
          <a:prstGeom prst="rect">
            <a:avLst/>
          </a:prstGeom>
          <a:noFill/>
        </p:spPr>
        <p:txBody>
          <a:bodyPr wrap="square" rtlCol="0">
            <a:spAutoFit/>
          </a:bodyPr>
          <a:lstStyle/>
          <a:p>
            <a:r>
              <a:rPr lang="ru-RU" sz="2400" dirty="0"/>
              <a:t>Пример простой конструктивной дилеммы:</a:t>
            </a:r>
          </a:p>
          <a:p>
            <a:r>
              <a:rPr lang="ru-RU" sz="2400" dirty="0"/>
              <a:t>Если у меня болит голова (А), то я принимаю аспирин (С).</a:t>
            </a:r>
          </a:p>
          <a:p>
            <a:r>
              <a:rPr lang="ru-RU" sz="2400" dirty="0"/>
              <a:t>Если у меня болит зуб (В), то я принимаю аспирин (С).</a:t>
            </a:r>
          </a:p>
          <a:p>
            <a:r>
              <a:rPr lang="ru-RU" sz="2400" u="sng" dirty="0"/>
              <a:t>У меня болит голова (А) или болит зуб (В).</a:t>
            </a:r>
            <a:endParaRPr lang="ru-RU" sz="2400" dirty="0"/>
          </a:p>
          <a:p>
            <a:r>
              <a:rPr lang="ru-RU" sz="2400" dirty="0"/>
              <a:t>Я принимаю аспирин (С</a:t>
            </a:r>
            <a:r>
              <a:rPr lang="ru-RU" sz="2400" dirty="0" smtClean="0"/>
              <a:t>).</a:t>
            </a:r>
            <a:endParaRPr lang="ru-RU" sz="2400" dirty="0"/>
          </a:p>
        </p:txBody>
      </p:sp>
      <p:sp>
        <p:nvSpPr>
          <p:cNvPr id="5" name="TextBox 4"/>
          <p:cNvSpPr txBox="1"/>
          <p:nvPr/>
        </p:nvSpPr>
        <p:spPr>
          <a:xfrm>
            <a:off x="143933" y="5120645"/>
            <a:ext cx="8779933" cy="1569660"/>
          </a:xfrm>
          <a:prstGeom prst="rect">
            <a:avLst/>
          </a:prstGeom>
          <a:noFill/>
        </p:spPr>
        <p:txBody>
          <a:bodyPr wrap="square" rtlCol="0">
            <a:spAutoFit/>
          </a:bodyPr>
          <a:lstStyle/>
          <a:p>
            <a:r>
              <a:rPr lang="ru-RU" sz="2400" dirty="0"/>
              <a:t>Схема сложной конструктивной дилеммы:</a:t>
            </a:r>
          </a:p>
          <a:p>
            <a:r>
              <a:rPr lang="ru-RU" sz="2400" dirty="0"/>
              <a:t>(Если А, то B) и (Если C, то D)</a:t>
            </a:r>
          </a:p>
          <a:p>
            <a:r>
              <a:rPr lang="ru-RU" sz="2400" u="sng" dirty="0"/>
              <a:t>A либо C</a:t>
            </a:r>
            <a:endParaRPr lang="ru-RU" sz="2400" dirty="0"/>
          </a:p>
          <a:p>
            <a:r>
              <a:rPr lang="ru-RU" sz="2400" dirty="0"/>
              <a:t>B либо </a:t>
            </a:r>
            <a:r>
              <a:rPr lang="ru-RU" sz="2400" dirty="0" smtClean="0"/>
              <a:t>D</a:t>
            </a:r>
            <a:endParaRPr lang="ru-RU" sz="2400" dirty="0"/>
          </a:p>
        </p:txBody>
      </p:sp>
    </p:spTree>
    <p:extLst>
      <p:ext uri="{BB962C8B-B14F-4D97-AF65-F5344CB8AC3E}">
        <p14:creationId xmlns:p14="http://schemas.microsoft.com/office/powerpoint/2010/main" val="2949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067" y="254000"/>
            <a:ext cx="8940800" cy="3416320"/>
          </a:xfrm>
          <a:prstGeom prst="rect">
            <a:avLst/>
          </a:prstGeom>
          <a:noFill/>
        </p:spPr>
        <p:txBody>
          <a:bodyPr wrap="square" rtlCol="0">
            <a:spAutoFit/>
          </a:bodyPr>
          <a:lstStyle/>
          <a:p>
            <a:r>
              <a:rPr lang="ru-RU" sz="2400" dirty="0"/>
              <a:t>Пример сложной конструктивной дилеммы:</a:t>
            </a:r>
          </a:p>
          <a:p>
            <a:r>
              <a:rPr lang="ru-RU" sz="2400" dirty="0"/>
              <a:t>Если я буду изучать французский язык (A), то смогу читать произведения Бальзака в оригинале (B).</a:t>
            </a:r>
          </a:p>
          <a:p>
            <a:r>
              <a:rPr lang="ru-RU" sz="2400" dirty="0"/>
              <a:t>Если я буду изучать английский язык (C), то смогу читать произведения Голсуорси в оригинале (D).</a:t>
            </a:r>
          </a:p>
          <a:p>
            <a:r>
              <a:rPr lang="ru-RU" sz="2400" u="sng" dirty="0"/>
              <a:t>Я буду изучать французский язык (A) либо буду изучать английский язык (C).</a:t>
            </a:r>
            <a:endParaRPr lang="ru-RU" sz="2400" dirty="0"/>
          </a:p>
          <a:p>
            <a:r>
              <a:rPr lang="ru-RU" sz="2400" dirty="0"/>
              <a:t>Я смогу читать произведения Бальзака в оригинале (B) либо смогу читать произведения Голсуорси в оригинале (D</a:t>
            </a:r>
            <a:r>
              <a:rPr lang="ru-RU" sz="2400" dirty="0" smtClean="0"/>
              <a:t>).</a:t>
            </a:r>
            <a:endParaRPr lang="ru-RU" sz="2400" dirty="0"/>
          </a:p>
        </p:txBody>
      </p:sp>
      <p:sp>
        <p:nvSpPr>
          <p:cNvPr id="3" name="TextBox 2"/>
          <p:cNvSpPr txBox="1"/>
          <p:nvPr/>
        </p:nvSpPr>
        <p:spPr>
          <a:xfrm>
            <a:off x="237065" y="4068254"/>
            <a:ext cx="6510867" cy="1569660"/>
          </a:xfrm>
          <a:prstGeom prst="rect">
            <a:avLst/>
          </a:prstGeom>
          <a:noFill/>
        </p:spPr>
        <p:txBody>
          <a:bodyPr wrap="square" rtlCol="0">
            <a:spAutoFit/>
          </a:bodyPr>
          <a:lstStyle/>
          <a:p>
            <a:r>
              <a:rPr lang="ru-RU" sz="2400" dirty="0"/>
              <a:t>Схема простой деструктивной дилеммы:</a:t>
            </a:r>
          </a:p>
          <a:p>
            <a:r>
              <a:rPr lang="ru-RU" sz="2400" dirty="0"/>
              <a:t>(Если А, то B) и (Если А, то C)</a:t>
            </a:r>
          </a:p>
          <a:p>
            <a:r>
              <a:rPr lang="ru-RU" sz="2400" u="sng" dirty="0"/>
              <a:t>либо не В, либо не С</a:t>
            </a:r>
            <a:endParaRPr lang="ru-RU" sz="2400" dirty="0"/>
          </a:p>
          <a:p>
            <a:r>
              <a:rPr lang="ru-RU" sz="2400" dirty="0"/>
              <a:t>не </a:t>
            </a:r>
            <a:r>
              <a:rPr lang="ru-RU" sz="2400" dirty="0" smtClean="0"/>
              <a:t>А</a:t>
            </a:r>
            <a:endParaRPr lang="ru-RU" sz="2400" dirty="0"/>
          </a:p>
        </p:txBody>
      </p:sp>
      <p:sp>
        <p:nvSpPr>
          <p:cNvPr id="4" name="TextBox 3"/>
          <p:cNvSpPr txBox="1"/>
          <p:nvPr/>
        </p:nvSpPr>
        <p:spPr>
          <a:xfrm>
            <a:off x="118533" y="5867400"/>
            <a:ext cx="8932334" cy="461665"/>
          </a:xfrm>
          <a:prstGeom prst="rect">
            <a:avLst/>
          </a:prstGeom>
          <a:noFill/>
        </p:spPr>
        <p:txBody>
          <a:bodyPr wrap="square" rtlCol="0">
            <a:spAutoFit/>
          </a:bodyPr>
          <a:lstStyle/>
          <a:p>
            <a:r>
              <a:rPr lang="ru-RU" sz="2400" dirty="0"/>
              <a:t>Пример простой деструктивной дилеммы</a:t>
            </a:r>
            <a:r>
              <a:rPr lang="ru-RU" sz="2400" dirty="0" smtClean="0"/>
              <a:t>:</a:t>
            </a:r>
            <a:endParaRPr lang="ru-RU" sz="2400" dirty="0"/>
          </a:p>
        </p:txBody>
      </p:sp>
    </p:spTree>
    <p:extLst>
      <p:ext uri="{BB962C8B-B14F-4D97-AF65-F5344CB8AC3E}">
        <p14:creationId xmlns:p14="http://schemas.microsoft.com/office/powerpoint/2010/main" val="10177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84667"/>
            <a:ext cx="8991600" cy="2677656"/>
          </a:xfrm>
          <a:prstGeom prst="rect">
            <a:avLst/>
          </a:prstGeom>
          <a:noFill/>
        </p:spPr>
        <p:txBody>
          <a:bodyPr wrap="square" rtlCol="0">
            <a:spAutoFit/>
          </a:bodyPr>
          <a:lstStyle/>
          <a:p>
            <a:r>
              <a:rPr lang="ru-RU" sz="2400" dirty="0"/>
              <a:t>Если я поеду на юг на поезде (A), то потрачу много времени на дорогу (B).</a:t>
            </a:r>
          </a:p>
          <a:p>
            <a:r>
              <a:rPr lang="ru-RU" sz="2400" dirty="0"/>
              <a:t>Если я поеду на юг на поезде (A), то сэкономлю деньги на билетах (C).</a:t>
            </a:r>
          </a:p>
          <a:p>
            <a:r>
              <a:rPr lang="ru-RU" sz="2400" u="sng" dirty="0"/>
              <a:t>Но я не хочу тратить много времени на дорогу (не B) или не хочу экономить деньги на билетах (не С).</a:t>
            </a:r>
            <a:endParaRPr lang="ru-RU" sz="2400" dirty="0"/>
          </a:p>
          <a:p>
            <a:r>
              <a:rPr lang="ru-RU" sz="2400" dirty="0"/>
              <a:t>Я не поеду на юг на поезде (не А</a:t>
            </a:r>
            <a:r>
              <a:rPr lang="ru-RU" sz="2400" dirty="0" smtClean="0"/>
              <a:t>).</a:t>
            </a:r>
            <a:endParaRPr lang="ru-RU" sz="2400" dirty="0"/>
          </a:p>
        </p:txBody>
      </p:sp>
      <p:sp>
        <p:nvSpPr>
          <p:cNvPr id="3" name="TextBox 2"/>
          <p:cNvSpPr txBox="1"/>
          <p:nvPr/>
        </p:nvSpPr>
        <p:spPr>
          <a:xfrm>
            <a:off x="152400" y="2686504"/>
            <a:ext cx="8864600" cy="1569660"/>
          </a:xfrm>
          <a:prstGeom prst="rect">
            <a:avLst/>
          </a:prstGeom>
          <a:noFill/>
        </p:spPr>
        <p:txBody>
          <a:bodyPr wrap="square" rtlCol="0">
            <a:spAutoFit/>
          </a:bodyPr>
          <a:lstStyle/>
          <a:p>
            <a:r>
              <a:rPr lang="ru-RU" sz="2400" dirty="0"/>
              <a:t>Схема сложной деструктивной дилеммы:</a:t>
            </a:r>
          </a:p>
          <a:p>
            <a:r>
              <a:rPr lang="ru-RU" sz="2400" dirty="0"/>
              <a:t>(Если А, то B) и (Если C, то D)</a:t>
            </a:r>
          </a:p>
          <a:p>
            <a:r>
              <a:rPr lang="ru-RU" sz="2400" u="sng" dirty="0"/>
              <a:t>либо не В, либо не D</a:t>
            </a:r>
            <a:endParaRPr lang="ru-RU" sz="2400" dirty="0"/>
          </a:p>
          <a:p>
            <a:r>
              <a:rPr lang="ru-RU" sz="2400" dirty="0"/>
              <a:t>либо не А, либо не </a:t>
            </a:r>
            <a:r>
              <a:rPr lang="ru-RU" sz="2400" dirty="0" smtClean="0"/>
              <a:t>С</a:t>
            </a:r>
            <a:endParaRPr lang="ru-RU" sz="2400" dirty="0"/>
          </a:p>
        </p:txBody>
      </p:sp>
      <p:sp>
        <p:nvSpPr>
          <p:cNvPr id="4" name="TextBox 3"/>
          <p:cNvSpPr txBox="1"/>
          <p:nvPr/>
        </p:nvSpPr>
        <p:spPr>
          <a:xfrm>
            <a:off x="152400" y="4180344"/>
            <a:ext cx="8864600" cy="2677656"/>
          </a:xfrm>
          <a:prstGeom prst="rect">
            <a:avLst/>
          </a:prstGeom>
          <a:noFill/>
        </p:spPr>
        <p:txBody>
          <a:bodyPr wrap="square" rtlCol="0">
            <a:spAutoFit/>
          </a:bodyPr>
          <a:lstStyle/>
          <a:p>
            <a:r>
              <a:rPr lang="ru-RU" sz="2400" dirty="0"/>
              <a:t>Пример сложной деструктивной дилеммы:</a:t>
            </a:r>
          </a:p>
          <a:p>
            <a:r>
              <a:rPr lang="ru-RU" sz="2400" dirty="0"/>
              <a:t>Если суждение общее (A), то субъект в нем распределен (B).</a:t>
            </a:r>
          </a:p>
          <a:p>
            <a:r>
              <a:rPr lang="ru-RU" sz="2400" dirty="0"/>
              <a:t>Если суждение отрицательное (C), то предикат в нем распределен (D).</a:t>
            </a:r>
          </a:p>
          <a:p>
            <a:r>
              <a:rPr lang="ru-RU" sz="2400" u="sng" dirty="0"/>
              <a:t>В данных суждениях не распределен субъект (не В) или не распределен предикат (не D).</a:t>
            </a:r>
            <a:endParaRPr lang="ru-RU" sz="2400" dirty="0"/>
          </a:p>
          <a:p>
            <a:r>
              <a:rPr lang="ru-RU" sz="2400" dirty="0"/>
              <a:t>Данные суждения не общие (не А) или не отрицательные (не С</a:t>
            </a:r>
            <a:r>
              <a:rPr lang="ru-RU" sz="2400" dirty="0" smtClean="0"/>
              <a:t>).</a:t>
            </a:r>
            <a:endParaRPr lang="ru-RU" sz="2400" dirty="0"/>
          </a:p>
        </p:txBody>
      </p:sp>
    </p:spTree>
    <p:extLst>
      <p:ext uri="{BB962C8B-B14F-4D97-AF65-F5344CB8AC3E}">
        <p14:creationId xmlns:p14="http://schemas.microsoft.com/office/powerpoint/2010/main" val="256269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866" y="0"/>
            <a:ext cx="8906934" cy="3785652"/>
          </a:xfrm>
          <a:prstGeom prst="rect">
            <a:avLst/>
          </a:prstGeom>
          <a:noFill/>
        </p:spPr>
        <p:txBody>
          <a:bodyPr wrap="square" rtlCol="0">
            <a:spAutoFit/>
          </a:bodyPr>
          <a:lstStyle/>
          <a:p>
            <a:r>
              <a:rPr lang="ru-RU" sz="2400" dirty="0"/>
              <a:t>Простые суждения, из которых состоит разделительное (дизъюнктивное) суждение, называются </a:t>
            </a:r>
            <a:r>
              <a:rPr lang="ru-RU" sz="2400" i="1" dirty="0"/>
              <a:t>членами дизъюнкции</a:t>
            </a:r>
            <a:r>
              <a:rPr lang="ru-RU" sz="2400" dirty="0"/>
              <a:t>, или </a:t>
            </a:r>
            <a:r>
              <a:rPr lang="ru-RU" sz="2400" i="1" dirty="0"/>
              <a:t>дизъюнктами.</a:t>
            </a:r>
            <a:r>
              <a:rPr lang="ru-RU" sz="2400" dirty="0"/>
              <a:t> Например, разделительное суждение «Приговор суда может быть обвинительным или оправдательным» состоит из двух суждений-дизъюнктов: «Приговор суда может быть обвинительным» и «Приговор суда может быть оправдательным», соединенных логической связкой «или».</a:t>
            </a:r>
          </a:p>
          <a:p>
            <a:r>
              <a:rPr lang="ru-RU" sz="2400" dirty="0"/>
              <a:t>Утверждая один член дизъюнкции, мы должны отрицать другой и, отрицая один из них, утверждать другой</a:t>
            </a:r>
            <a:r>
              <a:rPr lang="ru-RU" sz="2400" dirty="0" smtClean="0"/>
              <a:t>.</a:t>
            </a:r>
            <a:endParaRPr lang="ru-RU" sz="2400" dirty="0"/>
          </a:p>
        </p:txBody>
      </p:sp>
      <p:sp>
        <p:nvSpPr>
          <p:cNvPr id="3" name="TextBox 2"/>
          <p:cNvSpPr txBox="1"/>
          <p:nvPr/>
        </p:nvSpPr>
        <p:spPr>
          <a:xfrm>
            <a:off x="186267" y="3911600"/>
            <a:ext cx="8873066" cy="2677656"/>
          </a:xfrm>
          <a:prstGeom prst="rect">
            <a:avLst/>
          </a:prstGeom>
          <a:noFill/>
        </p:spPr>
        <p:txBody>
          <a:bodyPr wrap="square" rtlCol="0">
            <a:spAutoFit/>
          </a:bodyPr>
          <a:lstStyle/>
          <a:p>
            <a:r>
              <a:rPr lang="ru-RU" sz="2400" dirty="0"/>
              <a:t>Заключение по этому модусу всегда достоверно, если соблюдается правило: </a:t>
            </a:r>
            <a:r>
              <a:rPr lang="ru-RU" sz="2400" i="1" dirty="0"/>
              <a:t>в большей посылке должны быть перечислены все возможные суждения</a:t>
            </a:r>
            <a:r>
              <a:rPr lang="ru-RU" sz="2400" dirty="0"/>
              <a:t> — </a:t>
            </a:r>
            <a:r>
              <a:rPr lang="ru-RU" sz="2400" i="1" dirty="0"/>
              <a:t>дизъюнкты, иначе говоря, большая посылка должна быть полным (закрытым) дизъюнктивным высказыванием.</a:t>
            </a:r>
            <a:r>
              <a:rPr lang="ru-RU" sz="2400" dirty="0"/>
              <a:t> Применяя неполное (открытое) дизъюнктивное высказывание, достоверного заключения получить нельзя. Например:</a:t>
            </a:r>
          </a:p>
        </p:txBody>
      </p:sp>
    </p:spTree>
    <p:extLst>
      <p:ext uri="{BB962C8B-B14F-4D97-AF65-F5344CB8AC3E}">
        <p14:creationId xmlns:p14="http://schemas.microsoft.com/office/powerpoint/2010/main" val="223486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467" y="84667"/>
            <a:ext cx="8881533" cy="1200329"/>
          </a:xfrm>
          <a:prstGeom prst="rect">
            <a:avLst/>
          </a:prstGeom>
          <a:noFill/>
        </p:spPr>
        <p:txBody>
          <a:bodyPr wrap="square" rtlCol="0">
            <a:spAutoFit/>
          </a:bodyPr>
          <a:lstStyle/>
          <a:p>
            <a:r>
              <a:rPr lang="ru-RU" sz="2400" dirty="0" smtClean="0"/>
              <a:t>Любое тело находится в твердом или жидком состоянии.</a:t>
            </a:r>
          </a:p>
          <a:p>
            <a:r>
              <a:rPr lang="ru-RU" sz="2400" u="sng" dirty="0" smtClean="0"/>
              <a:t>Данное тело не находится в твердом состоянии.</a:t>
            </a:r>
          </a:p>
          <a:p>
            <a:r>
              <a:rPr lang="ru-RU" sz="2400" dirty="0" smtClean="0"/>
              <a:t>Данное тело находится в жидком состоянии.</a:t>
            </a:r>
            <a:endParaRPr lang="ru-RU" sz="2400" dirty="0"/>
          </a:p>
        </p:txBody>
      </p:sp>
      <p:sp>
        <p:nvSpPr>
          <p:cNvPr id="3" name="TextBox 2"/>
          <p:cNvSpPr txBox="1"/>
          <p:nvPr/>
        </p:nvSpPr>
        <p:spPr>
          <a:xfrm>
            <a:off x="135467" y="1274592"/>
            <a:ext cx="8881533" cy="3416320"/>
          </a:xfrm>
          <a:prstGeom prst="rect">
            <a:avLst/>
          </a:prstGeom>
          <a:noFill/>
        </p:spPr>
        <p:txBody>
          <a:bodyPr wrap="square" rtlCol="0">
            <a:spAutoFit/>
          </a:bodyPr>
          <a:lstStyle/>
          <a:p>
            <a:r>
              <a:rPr lang="ru-RU" sz="2400" dirty="0"/>
              <a:t>Разделительная посылка может включать не два, а три и больше членов дизъюнкции. Например, в процессе расследования причин пожара на складе следователь предположил, что пожар мог возникнуть либо вследствие неосторожного обращения с </a:t>
            </a:r>
            <a:r>
              <a:rPr lang="ru-RU" sz="2400" dirty="0" smtClean="0"/>
              <a:t>огнем, </a:t>
            </a:r>
            <a:r>
              <a:rPr lang="ru-RU" sz="2400" dirty="0"/>
              <a:t>либо в результате самовоспламенения хранящихся на складе </a:t>
            </a:r>
            <a:r>
              <a:rPr lang="ru-RU" sz="2400" dirty="0" smtClean="0"/>
              <a:t>материалов, </a:t>
            </a:r>
            <a:r>
              <a:rPr lang="ru-RU" sz="2400" dirty="0"/>
              <a:t>либо в результате </a:t>
            </a:r>
            <a:r>
              <a:rPr lang="ru-RU" sz="2400" dirty="0" smtClean="0"/>
              <a:t>поджога. </a:t>
            </a:r>
            <a:r>
              <a:rPr lang="ru-RU" sz="2400" dirty="0"/>
              <a:t>В ходе расследования было установлено, что пожар возник вследствие неосторожного обращения с </a:t>
            </a:r>
            <a:r>
              <a:rPr lang="ru-RU" sz="2400" dirty="0" smtClean="0"/>
              <a:t>огнем. </a:t>
            </a:r>
            <a:r>
              <a:rPr lang="ru-RU" sz="2400" dirty="0"/>
              <a:t>В этом случае все другие дизъюнкты отрицаются.</a:t>
            </a:r>
          </a:p>
        </p:txBody>
      </p:sp>
      <p:sp>
        <p:nvSpPr>
          <p:cNvPr id="4" name="TextBox 3"/>
          <p:cNvSpPr txBox="1"/>
          <p:nvPr/>
        </p:nvSpPr>
        <p:spPr>
          <a:xfrm>
            <a:off x="135466" y="4690912"/>
            <a:ext cx="8881533" cy="1938992"/>
          </a:xfrm>
          <a:prstGeom prst="rect">
            <a:avLst/>
          </a:prstGeom>
          <a:noFill/>
        </p:spPr>
        <p:txBody>
          <a:bodyPr wrap="square" rtlCol="0">
            <a:spAutoFit/>
          </a:bodyPr>
          <a:lstStyle/>
          <a:p>
            <a:r>
              <a:rPr lang="ru-RU" sz="2400" dirty="0"/>
              <a:t>Возможен и другой ход рассуждения. Допустим, предположение о том, что пожар возник вследствие неосторожного обращения с огнем или в результате самовоспламенения хранящихся на складе материалов, не подтвердилось</a:t>
            </a:r>
            <a:r>
              <a:rPr lang="ru-RU" sz="2400" dirty="0" smtClean="0"/>
              <a:t>. Заключение будет: пожар возник в результате поджога.</a:t>
            </a:r>
            <a:endParaRPr lang="ru-RU" sz="2400" dirty="0"/>
          </a:p>
        </p:txBody>
      </p:sp>
    </p:spTree>
    <p:extLst>
      <p:ext uri="{BB962C8B-B14F-4D97-AF65-F5344CB8AC3E}">
        <p14:creationId xmlns:p14="http://schemas.microsoft.com/office/powerpoint/2010/main" val="201826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467" y="0"/>
            <a:ext cx="8796866" cy="3785652"/>
          </a:xfrm>
          <a:prstGeom prst="rect">
            <a:avLst/>
          </a:prstGeom>
          <a:noFill/>
        </p:spPr>
        <p:txBody>
          <a:bodyPr wrap="square" rtlCol="0">
            <a:spAutoFit/>
          </a:bodyPr>
          <a:lstStyle/>
          <a:p>
            <a:r>
              <a:rPr lang="ru-RU" sz="2400" dirty="0"/>
              <a:t>«Идите сюда, – сказал я как-то трем студентам. – Вот у меня здесь 5 шапок: 3 белые и 2 черные. Закройте глаза, и я надену на каждого из вас шапку. Когда вы откроете глаза, то сможете увидеть, какого цвета шапки на ваших товарищах. Свою собственную шапку вы увидеть не сможете и не увидите, какие шапки остались у меня. Тот, кто догадается, какого цвета на нем шапка, сразу же получит зачет по логике».</a:t>
            </a:r>
          </a:p>
          <a:p>
            <a:r>
              <a:rPr lang="ru-RU" sz="2400" dirty="0"/>
              <a:t>Через некоторое время, не обменявшись ни единым словом, студенты закричали: «На мне белая шапка!» Пришлось мне всем троим поставить зачет. А вы бы догадались</a:t>
            </a:r>
            <a:r>
              <a:rPr lang="ru-RU" sz="2400" dirty="0" smtClean="0"/>
              <a:t>?</a:t>
            </a:r>
            <a:endParaRPr lang="ru-RU" sz="2400" dirty="0"/>
          </a:p>
        </p:txBody>
      </p:sp>
    </p:spTree>
    <p:extLst>
      <p:ext uri="{BB962C8B-B14F-4D97-AF65-F5344CB8AC3E}">
        <p14:creationId xmlns:p14="http://schemas.microsoft.com/office/powerpoint/2010/main" val="23914530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533" y="127000"/>
            <a:ext cx="8763000" cy="461665"/>
          </a:xfrm>
          <a:prstGeom prst="rect">
            <a:avLst/>
          </a:prstGeom>
          <a:noFill/>
        </p:spPr>
        <p:txBody>
          <a:bodyPr wrap="square" rtlCol="0">
            <a:spAutoFit/>
          </a:bodyPr>
          <a:lstStyle/>
          <a:p>
            <a:endParaRPr lang="ru-RU" sz="2400" dirty="0"/>
          </a:p>
        </p:txBody>
      </p:sp>
      <p:sp>
        <p:nvSpPr>
          <p:cNvPr id="5" name="TextBox 4"/>
          <p:cNvSpPr txBox="1"/>
          <p:nvPr/>
        </p:nvSpPr>
        <p:spPr>
          <a:xfrm>
            <a:off x="118533" y="127000"/>
            <a:ext cx="8873067" cy="2585323"/>
          </a:xfrm>
          <a:prstGeom prst="rect">
            <a:avLst/>
          </a:prstGeom>
          <a:noFill/>
        </p:spPr>
        <p:txBody>
          <a:bodyPr wrap="square" rtlCol="0">
            <a:spAutoFit/>
          </a:bodyPr>
          <a:lstStyle/>
          <a:p>
            <a:r>
              <a:rPr lang="ru-RU" i="1" dirty="0"/>
              <a:t>Мама у сына спрашивает: «Ты когда исправишь двойку по физике?»</a:t>
            </a:r>
            <a:endParaRPr lang="ru-RU" dirty="0"/>
          </a:p>
          <a:p>
            <a:r>
              <a:rPr lang="ru-RU" i="1" dirty="0"/>
              <a:t>Сын: «Мам, не знаю. Учитель постоянно носит журнал с собой».</a:t>
            </a:r>
            <a:endParaRPr lang="ru-RU" dirty="0"/>
          </a:p>
          <a:p>
            <a:r>
              <a:rPr lang="ru-RU" i="1" dirty="0"/>
              <a:t>Нарушен закон тождества. В понятие «исправить двойку» мама и сын вкладывают разный смысл. Мама – «выучить и сдать». Сын – «стереть и нарисовать другую оценку».</a:t>
            </a:r>
            <a:endParaRPr lang="ru-RU" dirty="0"/>
          </a:p>
          <a:p>
            <a:r>
              <a:rPr lang="ru-RU" dirty="0"/>
              <a:t>1. – Запомни, сынок, умный человек всегда во всем сомневается. Только дурак может быть полностью уверенным в чем-то...</a:t>
            </a:r>
          </a:p>
          <a:p>
            <a:r>
              <a:rPr lang="ru-RU" dirty="0"/>
              <a:t>– Ты уверен в этом, папа?</a:t>
            </a:r>
          </a:p>
          <a:p>
            <a:r>
              <a:rPr lang="ru-RU" dirty="0"/>
              <a:t>– Абсолютно</a:t>
            </a:r>
            <a:r>
              <a:rPr lang="ru-RU" dirty="0" smtClean="0"/>
              <a:t>!...</a:t>
            </a:r>
            <a:endParaRPr lang="ru-RU" dirty="0"/>
          </a:p>
        </p:txBody>
      </p:sp>
      <p:sp>
        <p:nvSpPr>
          <p:cNvPr id="7" name="Rectangle 3"/>
          <p:cNvSpPr>
            <a:spLocks noChangeArrowheads="1"/>
          </p:cNvSpPr>
          <p:nvPr/>
        </p:nvSpPr>
        <p:spPr bwMode="auto">
          <a:xfrm>
            <a:off x="118533" y="2712323"/>
            <a:ext cx="91440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2. – Папа, я замуж не выйду, я с вами жить буду!...</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 Не смей угрожать отцу!</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 </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3. Я бы не стал пользоваться зубной пастой, рекомендованной лучшими стоматологами, </a:t>
            </a:r>
            <a:endParaRPr kumimoji="0" lang="ru-RU" altLang="ru-RU" b="0" i="0" u="none" strike="noStrike" cap="none" normalizeH="0" baseline="0" dirty="0" smtClean="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исходя </a:t>
            </a:r>
            <a:r>
              <a:rPr kumimoji="0" lang="ru-RU" altLang="ru-RU" b="0" i="0" u="none" strike="noStrike" cap="none" normalizeH="0" baseline="0" dirty="0" smtClean="0">
                <a:ln>
                  <a:noFill/>
                </a:ln>
                <a:solidFill>
                  <a:srgbClr val="222222"/>
                </a:solidFill>
                <a:effectLst/>
                <a:latin typeface="+mn-lt"/>
              </a:rPr>
              <a:t>из тех </a:t>
            </a:r>
            <a:r>
              <a:rPr kumimoji="0" lang="ru-RU" altLang="ru-RU" b="0" i="0" u="none" strike="noStrike" cap="none" normalizeH="0" baseline="0" dirty="0" smtClean="0">
                <a:ln>
                  <a:noFill/>
                </a:ln>
                <a:solidFill>
                  <a:srgbClr val="222222"/>
                </a:solidFill>
                <a:effectLst/>
                <a:latin typeface="+mn-lt"/>
              </a:rPr>
              <a:t>соображений</a:t>
            </a:r>
            <a:r>
              <a:rPr kumimoji="0" lang="ru-RU" altLang="ru-RU" b="0" i="0" u="none" strike="noStrike" cap="none" normalizeH="0" baseline="0" dirty="0" smtClean="0">
                <a:ln>
                  <a:noFill/>
                </a:ln>
                <a:solidFill>
                  <a:srgbClr val="222222"/>
                </a:solidFill>
                <a:effectLst/>
                <a:latin typeface="+mn-lt"/>
              </a:rPr>
              <a:t>, что эти люди кровно заинтересованы, чтобы наши зубы </a:t>
            </a:r>
            <a:endParaRPr kumimoji="0" lang="ru-RU" altLang="ru-RU" b="0" i="0" u="none" strike="noStrike" cap="none" normalizeH="0" baseline="0" dirty="0" smtClean="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болели </a:t>
            </a:r>
            <a:r>
              <a:rPr kumimoji="0" lang="ru-RU" altLang="ru-RU" b="0" i="0" u="none" strike="noStrike" cap="none" normalizeH="0" baseline="0" dirty="0" smtClean="0">
                <a:ln>
                  <a:noFill/>
                </a:ln>
                <a:solidFill>
                  <a:srgbClr val="222222"/>
                </a:solidFill>
                <a:effectLst/>
                <a:latin typeface="+mn-lt"/>
              </a:rPr>
              <a:t>как можно чаще и как </a:t>
            </a:r>
            <a:r>
              <a:rPr kumimoji="0" lang="ru-RU" altLang="ru-RU" b="0" i="0" u="none" strike="noStrike" cap="none" normalizeH="0" baseline="0" dirty="0" smtClean="0">
                <a:ln>
                  <a:noFill/>
                </a:ln>
                <a:solidFill>
                  <a:srgbClr val="222222"/>
                </a:solidFill>
                <a:effectLst/>
                <a:latin typeface="+mn-lt"/>
              </a:rPr>
              <a:t>можно </a:t>
            </a:r>
            <a:r>
              <a:rPr kumimoji="0" lang="ru-RU" altLang="ru-RU" b="0" i="0" u="none" strike="noStrike" cap="none" normalizeH="0" baseline="0" dirty="0" smtClean="0">
                <a:ln>
                  <a:noFill/>
                </a:ln>
                <a:solidFill>
                  <a:srgbClr val="222222"/>
                </a:solidFill>
                <a:effectLst/>
                <a:latin typeface="+mn-lt"/>
              </a:rPr>
              <a:t>сильнее.</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 </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4. Семинар по философии. Преподаватель объясняет разницу между материей и </a:t>
            </a:r>
            <a:endParaRPr kumimoji="0" lang="ru-RU" altLang="ru-RU" b="0" i="0" u="none" strike="noStrike" cap="none" normalizeH="0" baseline="0" dirty="0" smtClean="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сознанием</a:t>
            </a:r>
            <a:r>
              <a:rPr kumimoji="0" lang="ru-RU" altLang="ru-RU" b="0" i="0" u="none" strike="noStrike" cap="none" normalizeH="0" baseline="0" dirty="0" smtClean="0">
                <a:ln>
                  <a:noFill/>
                </a:ln>
                <a:solidFill>
                  <a:srgbClr val="222222"/>
                </a:solidFill>
                <a:effectLst/>
                <a:latin typeface="+mn-lt"/>
              </a:rPr>
              <a:t>:</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 Сознание не обладает протяженностью. Нам не может прийти мысль на 15 сантиметров.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И мы не можем подумать на 2 килограмма!</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Студент:</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 А сообразить на </a:t>
            </a:r>
            <a:r>
              <a:rPr kumimoji="0" lang="ru-RU" altLang="ru-RU" b="0" i="0" u="none" strike="noStrike" cap="none" normalizeH="0" baseline="0" dirty="0" err="1" smtClean="0">
                <a:ln>
                  <a:noFill/>
                </a:ln>
                <a:solidFill>
                  <a:srgbClr val="222222"/>
                </a:solidFill>
                <a:effectLst/>
                <a:latin typeface="+mn-lt"/>
              </a:rPr>
              <a:t>поллитра</a:t>
            </a:r>
            <a:r>
              <a:rPr kumimoji="0" lang="ru-RU" altLang="ru-RU" b="0" i="0" u="none" strike="noStrike" cap="none" normalizeH="0" baseline="0" dirty="0" smtClean="0">
                <a:ln>
                  <a:noFill/>
                </a:ln>
                <a:solidFill>
                  <a:srgbClr val="222222"/>
                </a:solidFill>
                <a:effectLst/>
                <a:latin typeface="+mn-lt"/>
              </a:rPr>
              <a:t> – запросто!</a:t>
            </a:r>
            <a:endParaRPr kumimoji="0" lang="ru-RU" altLang="ru-RU"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31109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108961"/>
            <a:ext cx="858831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5. Приходит Вовочка из школы домой:</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 Пап, а пап, я «тройку» принес!</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 Молодец, поставь в холодильник.</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 </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6. Пришла к подруге поплакаться на жизнь.....Ржали до утра...</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 </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7. Если часто и много употреблять какой-то продукт, то он надоест.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Вопрос: что не так с пивом?</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 </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8. Если верить показаниям спидометра, то Лада-Калина стоит в гараже со скоростью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20 км/час.</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8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 9. Учитель на уроке:</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 Дети, почему мы сначала видим молнию, а потом слышим гром? Кто ответит?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Ну, давай ты, Вова.</a:t>
            </a:r>
            <a:endParaRPr kumimoji="0" lang="ru-RU" altLang="ru-RU"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222222"/>
                </a:solidFill>
                <a:effectLst/>
                <a:latin typeface="+mn-lt"/>
              </a:rPr>
              <a:t>– Потому, что глаза находятся впереди ушей</a:t>
            </a:r>
            <a:r>
              <a:rPr kumimoji="0" lang="ru-RU" altLang="ru-RU" sz="1400" b="0" i="0" u="none" strike="noStrike" cap="none" normalizeH="0" baseline="0" dirty="0" smtClean="0">
                <a:ln>
                  <a:noFill/>
                </a:ln>
                <a:solidFill>
                  <a:srgbClr val="222222"/>
                </a:solidFill>
                <a:effectLst/>
                <a:latin typeface="TimesNewRoman"/>
              </a:rPr>
              <a:t>...</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4" name="TextBox 3"/>
          <p:cNvSpPr txBox="1"/>
          <p:nvPr/>
        </p:nvSpPr>
        <p:spPr>
          <a:xfrm>
            <a:off x="78377" y="4415354"/>
            <a:ext cx="8795657" cy="2308324"/>
          </a:xfrm>
          <a:prstGeom prst="rect">
            <a:avLst/>
          </a:prstGeom>
          <a:noFill/>
        </p:spPr>
        <p:txBody>
          <a:bodyPr wrap="square" rtlCol="0">
            <a:spAutoFit/>
          </a:bodyPr>
          <a:lstStyle/>
          <a:p>
            <a:r>
              <a:rPr lang="ru-RU" dirty="0"/>
              <a:t>10. Парень учит девушку водить машину:</a:t>
            </a:r>
          </a:p>
          <a:p>
            <a:r>
              <a:rPr lang="ru-RU" dirty="0"/>
              <a:t>– Я тебе сказал: тормози, а ты что сделала? </a:t>
            </a:r>
            <a:endParaRPr lang="ru-RU" dirty="0" smtClean="0"/>
          </a:p>
          <a:p>
            <a:r>
              <a:rPr lang="ru-RU" dirty="0" smtClean="0"/>
              <a:t>– </a:t>
            </a:r>
            <a:r>
              <a:rPr lang="ru-RU" dirty="0"/>
              <a:t>Я начала тормозить, но у меня что-то не получилось…</a:t>
            </a:r>
          </a:p>
          <a:p>
            <a:r>
              <a:rPr lang="ru-RU" dirty="0"/>
              <a:t>– Да, правильно: ты начала тормозить, а надо было нажать на тормоз!</a:t>
            </a:r>
          </a:p>
          <a:p>
            <a:r>
              <a:rPr lang="ru-RU" dirty="0"/>
              <a:t> </a:t>
            </a:r>
          </a:p>
          <a:p>
            <a:r>
              <a:rPr lang="ru-RU" dirty="0"/>
              <a:t>11. В одесском магазине у еврея-продавца покупательница спрашивает:</a:t>
            </a:r>
          </a:p>
          <a:p>
            <a:r>
              <a:rPr lang="ru-RU" dirty="0"/>
              <a:t>– Послушайте, вы говорите, что это чистый хлопок, а на бирке написано: «синтетика».</a:t>
            </a:r>
          </a:p>
          <a:p>
            <a:r>
              <a:rPr lang="ru-RU" dirty="0"/>
              <a:t>– Мадам, это же мы моль обманываем</a:t>
            </a:r>
            <a:r>
              <a:rPr lang="ru-RU" dirty="0" smtClean="0"/>
              <a:t>!</a:t>
            </a:r>
            <a:endParaRPr lang="ru-RU" dirty="0"/>
          </a:p>
        </p:txBody>
      </p:sp>
    </p:spTree>
    <p:extLst>
      <p:ext uri="{BB962C8B-B14F-4D97-AF65-F5344CB8AC3E}">
        <p14:creationId xmlns:p14="http://schemas.microsoft.com/office/powerpoint/2010/main" val="5822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79130" y="0"/>
            <a:ext cx="8695593" cy="1938992"/>
          </a:xfrm>
          <a:prstGeom prst="rect">
            <a:avLst/>
          </a:prstGeom>
        </p:spPr>
        <p:txBody>
          <a:bodyPr wrap="square">
            <a:spAutoFit/>
          </a:bodyPr>
          <a:lstStyle/>
          <a:p>
            <a:r>
              <a:rPr lang="ru-RU" sz="2400" dirty="0">
                <a:solidFill>
                  <a:srgbClr val="242424"/>
                </a:solidFill>
              </a:rPr>
              <a:t>1. </a:t>
            </a:r>
            <a:r>
              <a:rPr lang="ru-RU" sz="2400" b="1" dirty="0">
                <a:solidFill>
                  <a:srgbClr val="242424"/>
                </a:solidFill>
              </a:rPr>
              <a:t>Равнозначность</a:t>
            </a:r>
            <a:r>
              <a:rPr lang="ru-RU" sz="2400" dirty="0">
                <a:solidFill>
                  <a:srgbClr val="242424"/>
                </a:solidFill>
              </a:rPr>
              <a:t> — это отношение между двумя суждениями, у которых и субъекты, и предикаты, и связки, и кванторы совпадают. Например, суждения «</a:t>
            </a:r>
            <a:r>
              <a:rPr lang="ru-RU" sz="2400" i="1" dirty="0">
                <a:solidFill>
                  <a:srgbClr val="242424"/>
                </a:solidFill>
              </a:rPr>
              <a:t>Москва является древним городом</a:t>
            </a:r>
            <a:r>
              <a:rPr lang="ru-RU" sz="2400" dirty="0">
                <a:solidFill>
                  <a:srgbClr val="242424"/>
                </a:solidFill>
              </a:rPr>
              <a:t>», «</a:t>
            </a:r>
            <a:r>
              <a:rPr lang="ru-RU" sz="2400" i="1" dirty="0">
                <a:solidFill>
                  <a:srgbClr val="242424"/>
                </a:solidFill>
              </a:rPr>
              <a:t>Столица России является древним городом»</a:t>
            </a:r>
            <a:r>
              <a:rPr lang="ru-RU" sz="2400" dirty="0">
                <a:solidFill>
                  <a:srgbClr val="242424"/>
                </a:solidFill>
              </a:rPr>
              <a:t> находятся в отношении равнозначности.</a:t>
            </a:r>
            <a:endParaRPr lang="ru-RU" sz="2400" dirty="0"/>
          </a:p>
        </p:txBody>
      </p:sp>
      <p:sp>
        <p:nvSpPr>
          <p:cNvPr id="4" name="Прямоугольник 3"/>
          <p:cNvSpPr/>
          <p:nvPr/>
        </p:nvSpPr>
        <p:spPr>
          <a:xfrm>
            <a:off x="79130" y="2431416"/>
            <a:ext cx="8757139" cy="2308324"/>
          </a:xfrm>
          <a:prstGeom prst="rect">
            <a:avLst/>
          </a:prstGeom>
        </p:spPr>
        <p:txBody>
          <a:bodyPr wrap="square">
            <a:spAutoFit/>
          </a:bodyPr>
          <a:lstStyle/>
          <a:p>
            <a:r>
              <a:rPr lang="ru-RU" sz="2400" dirty="0">
                <a:solidFill>
                  <a:srgbClr val="242424"/>
                </a:solidFill>
              </a:rPr>
              <a:t>2.</a:t>
            </a:r>
            <a:r>
              <a:rPr lang="ru-RU" sz="2400" b="1" dirty="0">
                <a:solidFill>
                  <a:srgbClr val="242424"/>
                </a:solidFill>
              </a:rPr>
              <a:t> Подчинение </a:t>
            </a:r>
            <a:r>
              <a:rPr lang="ru-RU" sz="2400" dirty="0">
                <a:solidFill>
                  <a:srgbClr val="242424"/>
                </a:solidFill>
              </a:rPr>
              <a:t>— это отношение между двумя суждениями, у которых предикаты и связки совпадают, а субъекты находятся в отношении вида и рода. Например, суждения «</a:t>
            </a:r>
            <a:r>
              <a:rPr lang="ru-RU" sz="2400" i="1" dirty="0">
                <a:solidFill>
                  <a:srgbClr val="242424"/>
                </a:solidFill>
              </a:rPr>
              <a:t>Все растения являются живыми организмами</a:t>
            </a:r>
            <a:r>
              <a:rPr lang="ru-RU" sz="2400" dirty="0">
                <a:solidFill>
                  <a:srgbClr val="242424"/>
                </a:solidFill>
              </a:rPr>
              <a:t>», </a:t>
            </a:r>
            <a:r>
              <a:rPr lang="ru-RU" sz="2400" i="1" dirty="0">
                <a:solidFill>
                  <a:srgbClr val="242424"/>
                </a:solidFill>
              </a:rPr>
              <a:t>«</a:t>
            </a:r>
            <a:r>
              <a:rPr lang="ru-RU" sz="2400" i="1" dirty="0" smtClean="0">
                <a:solidFill>
                  <a:srgbClr val="242424"/>
                </a:solidFill>
              </a:rPr>
              <a:t>Все цветы (</a:t>
            </a:r>
            <a:r>
              <a:rPr lang="ru-RU" sz="2400" i="1" dirty="0">
                <a:solidFill>
                  <a:srgbClr val="242424"/>
                </a:solidFill>
              </a:rPr>
              <a:t>некоторые растения) являются </a:t>
            </a:r>
            <a:r>
              <a:rPr lang="ru-RU" sz="2400" i="1" dirty="0" smtClean="0">
                <a:solidFill>
                  <a:srgbClr val="242424"/>
                </a:solidFill>
              </a:rPr>
              <a:t>живыми </a:t>
            </a:r>
            <a:r>
              <a:rPr lang="ru-RU" sz="2400" i="1" dirty="0">
                <a:solidFill>
                  <a:srgbClr val="242424"/>
                </a:solidFill>
              </a:rPr>
              <a:t>организмами» </a:t>
            </a:r>
            <a:r>
              <a:rPr lang="ru-RU" sz="2400" dirty="0">
                <a:solidFill>
                  <a:srgbClr val="242424"/>
                </a:solidFill>
              </a:rPr>
              <a:t>находятся в отношении подчинения.</a:t>
            </a:r>
            <a:endParaRPr lang="ru-RU" sz="2400" dirty="0"/>
          </a:p>
        </p:txBody>
      </p:sp>
      <p:sp>
        <p:nvSpPr>
          <p:cNvPr id="5" name="Прямоугольник 4"/>
          <p:cNvSpPr/>
          <p:nvPr/>
        </p:nvSpPr>
        <p:spPr>
          <a:xfrm>
            <a:off x="79130" y="5390426"/>
            <a:ext cx="8836270" cy="1200329"/>
          </a:xfrm>
          <a:prstGeom prst="rect">
            <a:avLst/>
          </a:prstGeom>
        </p:spPr>
        <p:txBody>
          <a:bodyPr wrap="square">
            <a:spAutoFit/>
          </a:bodyPr>
          <a:lstStyle/>
          <a:p>
            <a:r>
              <a:rPr lang="ru-RU" sz="2400" dirty="0">
                <a:solidFill>
                  <a:srgbClr val="242424"/>
                </a:solidFill>
              </a:rPr>
              <a:t>3. </a:t>
            </a:r>
            <a:r>
              <a:rPr lang="ru-RU" sz="2400" b="1" dirty="0">
                <a:solidFill>
                  <a:srgbClr val="242424"/>
                </a:solidFill>
              </a:rPr>
              <a:t>Частичное совпадение (</a:t>
            </a:r>
            <a:r>
              <a:rPr lang="ru-RU" sz="2400" b="1" dirty="0" err="1">
                <a:solidFill>
                  <a:srgbClr val="242424"/>
                </a:solidFill>
              </a:rPr>
              <a:t>субконтрарность</a:t>
            </a:r>
            <a:r>
              <a:rPr lang="ru-RU" sz="2400" b="1" dirty="0">
                <a:solidFill>
                  <a:srgbClr val="242424"/>
                </a:solidFill>
              </a:rPr>
              <a:t>) </a:t>
            </a:r>
            <a:r>
              <a:rPr lang="ru-RU" sz="2400" dirty="0">
                <a:solidFill>
                  <a:srgbClr val="242424"/>
                </a:solidFill>
              </a:rPr>
              <a:t>— это отношение между двумя суждениями, у которых субъекты и предикаты совпадают, а связки различаются. </a:t>
            </a:r>
            <a:endParaRPr lang="ru-RU" sz="2400" dirty="0"/>
          </a:p>
        </p:txBody>
      </p:sp>
    </p:spTree>
    <p:extLst>
      <p:ext uri="{BB962C8B-B14F-4D97-AF65-F5344CB8AC3E}">
        <p14:creationId xmlns:p14="http://schemas.microsoft.com/office/powerpoint/2010/main" val="407337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31073" y="203200"/>
            <a:ext cx="8545873" cy="2308324"/>
          </a:xfrm>
          <a:prstGeom prst="rect">
            <a:avLst/>
          </a:prstGeom>
        </p:spPr>
        <p:txBody>
          <a:bodyPr wrap="square">
            <a:spAutoFit/>
          </a:bodyPr>
          <a:lstStyle/>
          <a:p>
            <a:r>
              <a:rPr lang="ru-RU" sz="2400" dirty="0" smtClean="0">
                <a:solidFill>
                  <a:srgbClr val="242424"/>
                </a:solidFill>
              </a:rPr>
              <a:t> </a:t>
            </a:r>
            <a:r>
              <a:rPr lang="ru-RU" sz="2400" dirty="0">
                <a:solidFill>
                  <a:srgbClr val="242424"/>
                </a:solidFill>
              </a:rPr>
              <a:t>Например, суждения </a:t>
            </a:r>
            <a:r>
              <a:rPr lang="ru-RU" sz="2400" i="1" dirty="0">
                <a:solidFill>
                  <a:srgbClr val="242424"/>
                </a:solidFill>
              </a:rPr>
              <a:t>«Некоторые грибы являются съедобными», «Некоторые грибы не являются съедобными»</a:t>
            </a:r>
            <a:r>
              <a:rPr lang="ru-RU" sz="2400" dirty="0">
                <a:solidFill>
                  <a:srgbClr val="242424"/>
                </a:solidFill>
              </a:rPr>
              <a:t> находятся в отношении частичного совпадения. Необходимо отметить, что в этом отношении находятся только частные суждения — </a:t>
            </a:r>
            <a:r>
              <a:rPr lang="ru-RU" sz="2400" dirty="0" err="1">
                <a:solidFill>
                  <a:srgbClr val="242424"/>
                </a:solidFill>
              </a:rPr>
              <a:t>частноутвердительные</a:t>
            </a:r>
            <a:r>
              <a:rPr lang="ru-RU" sz="2400" dirty="0">
                <a:solidFill>
                  <a:srgbClr val="242424"/>
                </a:solidFill>
              </a:rPr>
              <a:t> </a:t>
            </a:r>
            <a:r>
              <a:rPr lang="ru-RU" sz="2400" dirty="0" smtClean="0">
                <a:solidFill>
                  <a:srgbClr val="242424"/>
                </a:solidFill>
              </a:rPr>
              <a:t>(</a:t>
            </a:r>
            <a:r>
              <a:rPr lang="en-US" sz="2400" i="1" dirty="0" smtClean="0">
                <a:solidFill>
                  <a:srgbClr val="242424"/>
                </a:solidFill>
              </a:rPr>
              <a:t>I</a:t>
            </a:r>
            <a:r>
              <a:rPr lang="ru-RU" sz="2400" dirty="0" smtClean="0">
                <a:solidFill>
                  <a:srgbClr val="242424"/>
                </a:solidFill>
              </a:rPr>
              <a:t>)</a:t>
            </a:r>
            <a:r>
              <a:rPr lang="ru-RU" sz="2400" dirty="0">
                <a:solidFill>
                  <a:srgbClr val="242424"/>
                </a:solidFill>
              </a:rPr>
              <a:t> и </a:t>
            </a:r>
            <a:r>
              <a:rPr lang="ru-RU" sz="2400" dirty="0" err="1">
                <a:solidFill>
                  <a:srgbClr val="242424"/>
                </a:solidFill>
              </a:rPr>
              <a:t>частноотрицательные</a:t>
            </a:r>
            <a:r>
              <a:rPr lang="ru-RU" sz="2400" dirty="0">
                <a:solidFill>
                  <a:srgbClr val="242424"/>
                </a:solidFill>
              </a:rPr>
              <a:t> (</a:t>
            </a:r>
            <a:r>
              <a:rPr lang="ru-RU" sz="2400" i="1" dirty="0">
                <a:solidFill>
                  <a:srgbClr val="242424"/>
                </a:solidFill>
              </a:rPr>
              <a:t>О</a:t>
            </a:r>
            <a:r>
              <a:rPr lang="ru-RU" sz="2400" dirty="0">
                <a:solidFill>
                  <a:srgbClr val="242424"/>
                </a:solidFill>
              </a:rPr>
              <a:t>).</a:t>
            </a:r>
            <a:endParaRPr lang="ru-RU" sz="2400" dirty="0"/>
          </a:p>
        </p:txBody>
      </p:sp>
      <p:sp>
        <p:nvSpPr>
          <p:cNvPr id="3" name="Прямоугольник 2"/>
          <p:cNvSpPr/>
          <p:nvPr/>
        </p:nvSpPr>
        <p:spPr>
          <a:xfrm>
            <a:off x="431073" y="2788456"/>
            <a:ext cx="8545873" cy="830997"/>
          </a:xfrm>
          <a:prstGeom prst="rect">
            <a:avLst/>
          </a:prstGeom>
        </p:spPr>
        <p:txBody>
          <a:bodyPr wrap="square">
            <a:spAutoFit/>
          </a:bodyPr>
          <a:lstStyle/>
          <a:p>
            <a:r>
              <a:rPr lang="ru-RU" sz="2400" dirty="0">
                <a:solidFill>
                  <a:srgbClr val="000000"/>
                </a:solidFill>
              </a:rPr>
              <a:t>Несовместимые суждения могут находиться в следующих отношениях.</a:t>
            </a:r>
            <a:endParaRPr lang="ru-RU" sz="2400" dirty="0"/>
          </a:p>
        </p:txBody>
      </p:sp>
      <p:sp>
        <p:nvSpPr>
          <p:cNvPr id="4" name="Прямоугольник 3"/>
          <p:cNvSpPr/>
          <p:nvPr/>
        </p:nvSpPr>
        <p:spPr>
          <a:xfrm>
            <a:off x="378009" y="3896385"/>
            <a:ext cx="8656088" cy="2677656"/>
          </a:xfrm>
          <a:prstGeom prst="rect">
            <a:avLst/>
          </a:prstGeom>
        </p:spPr>
        <p:txBody>
          <a:bodyPr wrap="square">
            <a:spAutoFit/>
          </a:bodyPr>
          <a:lstStyle/>
          <a:p>
            <a:r>
              <a:rPr lang="ru-RU" sz="2400" dirty="0">
                <a:solidFill>
                  <a:srgbClr val="000000"/>
                </a:solidFill>
              </a:rPr>
              <a:t>1. </a:t>
            </a:r>
            <a:r>
              <a:rPr lang="ru-RU" sz="2400" b="1" dirty="0">
                <a:solidFill>
                  <a:srgbClr val="000000"/>
                </a:solidFill>
              </a:rPr>
              <a:t>Противоположность (</a:t>
            </a:r>
            <a:r>
              <a:rPr lang="ru-RU" sz="2400" b="1" dirty="0" err="1">
                <a:solidFill>
                  <a:srgbClr val="000000"/>
                </a:solidFill>
              </a:rPr>
              <a:t>контрарность</a:t>
            </a:r>
            <a:r>
              <a:rPr lang="ru-RU" sz="2400" b="1" dirty="0">
                <a:solidFill>
                  <a:srgbClr val="000000"/>
                </a:solidFill>
              </a:rPr>
              <a:t>) </a:t>
            </a:r>
            <a:r>
              <a:rPr lang="ru-RU" sz="2400" dirty="0">
                <a:solidFill>
                  <a:srgbClr val="000000"/>
                </a:solidFill>
              </a:rPr>
              <a:t>— это отношение между двумя суждениями, у которых субъекты и предикаты совпадают, а связки различаются. Например, рассуждения «</a:t>
            </a:r>
            <a:r>
              <a:rPr lang="ru-RU" sz="2400" i="1" dirty="0">
                <a:solidFill>
                  <a:srgbClr val="000000"/>
                </a:solidFill>
              </a:rPr>
              <a:t>Все люди являются правдивыми</a:t>
            </a:r>
            <a:r>
              <a:rPr lang="ru-RU" sz="2400" dirty="0">
                <a:solidFill>
                  <a:srgbClr val="000000"/>
                </a:solidFill>
              </a:rPr>
              <a:t>», </a:t>
            </a:r>
            <a:r>
              <a:rPr lang="ru-RU" sz="2400" i="1" dirty="0">
                <a:solidFill>
                  <a:srgbClr val="000000"/>
                </a:solidFill>
              </a:rPr>
              <a:t>«Все люди не являются правдивыми»</a:t>
            </a:r>
            <a:r>
              <a:rPr lang="ru-RU" sz="2400" dirty="0">
                <a:solidFill>
                  <a:srgbClr val="000000"/>
                </a:solidFill>
              </a:rPr>
              <a:t> находятся в отношении противоположности. В этом отношении могут быть только общие суждения — общеутвердительные </a:t>
            </a:r>
            <a:r>
              <a:rPr lang="ru-RU" sz="2400" dirty="0" smtClean="0">
                <a:solidFill>
                  <a:srgbClr val="000000"/>
                </a:solidFill>
              </a:rPr>
              <a:t>(</a:t>
            </a:r>
            <a:r>
              <a:rPr lang="ru-RU" sz="2400" i="1" dirty="0">
                <a:solidFill>
                  <a:srgbClr val="000000"/>
                </a:solidFill>
              </a:rPr>
              <a:t>А</a:t>
            </a:r>
            <a:r>
              <a:rPr lang="ru-RU" sz="2400" dirty="0" smtClean="0">
                <a:solidFill>
                  <a:srgbClr val="000000"/>
                </a:solidFill>
              </a:rPr>
              <a:t>) </a:t>
            </a:r>
            <a:r>
              <a:rPr lang="ru-RU" sz="2400" dirty="0">
                <a:solidFill>
                  <a:srgbClr val="000000"/>
                </a:solidFill>
              </a:rPr>
              <a:t>и общеотрицательные (</a:t>
            </a:r>
            <a:r>
              <a:rPr lang="ru-RU" sz="2400" i="1" dirty="0">
                <a:solidFill>
                  <a:srgbClr val="000000"/>
                </a:solidFill>
              </a:rPr>
              <a:t>Е</a:t>
            </a:r>
            <a:r>
              <a:rPr lang="ru-RU" sz="2400" dirty="0">
                <a:solidFill>
                  <a:srgbClr val="000000"/>
                </a:solidFill>
              </a:rPr>
              <a:t>). </a:t>
            </a:r>
            <a:endParaRPr lang="ru-RU" sz="2400" dirty="0"/>
          </a:p>
        </p:txBody>
      </p:sp>
    </p:spTree>
    <p:extLst>
      <p:ext uri="{BB962C8B-B14F-4D97-AF65-F5344CB8AC3E}">
        <p14:creationId xmlns:p14="http://schemas.microsoft.com/office/powerpoint/2010/main" val="239692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7924" y="0"/>
            <a:ext cx="9056076" cy="2677656"/>
          </a:xfrm>
          <a:prstGeom prst="rect">
            <a:avLst/>
          </a:prstGeom>
        </p:spPr>
        <p:txBody>
          <a:bodyPr wrap="square">
            <a:spAutoFit/>
          </a:bodyPr>
          <a:lstStyle/>
          <a:p>
            <a:r>
              <a:rPr lang="ru-RU" sz="2400" dirty="0">
                <a:solidFill>
                  <a:srgbClr val="000000"/>
                </a:solidFill>
              </a:rPr>
              <a:t>Важным признаком противоположных суждений является то, что они не могут быть одновременно истинными, но могут быть одновременно ложными. Так, два приведенных противоположных суждения не могут быть одновременно истинными, но могут быть одновременно ложными: неправда, что все люди являются правдивыми, но также неправда, что все люди не являются правдивыми.</a:t>
            </a:r>
            <a:endParaRPr lang="ru-RU" sz="2400" dirty="0"/>
          </a:p>
        </p:txBody>
      </p:sp>
      <p:sp>
        <p:nvSpPr>
          <p:cNvPr id="3" name="Прямоугольник 2"/>
          <p:cNvSpPr/>
          <p:nvPr/>
        </p:nvSpPr>
        <p:spPr>
          <a:xfrm>
            <a:off x="87924" y="2677656"/>
            <a:ext cx="9056075" cy="4154984"/>
          </a:xfrm>
          <a:prstGeom prst="rect">
            <a:avLst/>
          </a:prstGeom>
        </p:spPr>
        <p:txBody>
          <a:bodyPr wrap="square">
            <a:spAutoFit/>
          </a:bodyPr>
          <a:lstStyle/>
          <a:p>
            <a:r>
              <a:rPr lang="ru-RU" sz="2400" dirty="0">
                <a:solidFill>
                  <a:srgbClr val="000000"/>
                </a:solidFill>
              </a:rPr>
              <a:t>Противоположные суждения могут быть одновременно </a:t>
            </a:r>
            <a:r>
              <a:rPr lang="ru-RU" sz="2400" dirty="0" smtClean="0">
                <a:solidFill>
                  <a:srgbClr val="000000"/>
                </a:solidFill>
              </a:rPr>
              <a:t>ложными</a:t>
            </a:r>
            <a:r>
              <a:rPr lang="ru-RU" sz="2400" dirty="0">
                <a:solidFill>
                  <a:srgbClr val="000000"/>
                </a:solidFill>
              </a:rPr>
              <a:t>, потому что между ними, обозначающими какие-то </a:t>
            </a:r>
            <a:r>
              <a:rPr lang="ru-RU" sz="2400" dirty="0" smtClean="0">
                <a:solidFill>
                  <a:srgbClr val="000000"/>
                </a:solidFill>
              </a:rPr>
              <a:t>крайние </a:t>
            </a:r>
            <a:r>
              <a:rPr lang="ru-RU" sz="2400" dirty="0">
                <a:solidFill>
                  <a:srgbClr val="000000"/>
                </a:solidFill>
              </a:rPr>
              <a:t>варианты, всегда есть третий — средний, </a:t>
            </a:r>
            <a:r>
              <a:rPr lang="ru-RU" sz="2400" dirty="0" smtClean="0">
                <a:solidFill>
                  <a:srgbClr val="000000"/>
                </a:solidFill>
              </a:rPr>
              <a:t>промежуточный </a:t>
            </a:r>
            <a:r>
              <a:rPr lang="ru-RU" sz="2400" dirty="0">
                <a:solidFill>
                  <a:srgbClr val="000000"/>
                </a:solidFill>
              </a:rPr>
              <a:t>вариант. Если этот средний вариант будет истинным, то два крайних окажутся ложными. Между </a:t>
            </a:r>
            <a:r>
              <a:rPr lang="ru-RU" sz="2400" dirty="0" smtClean="0">
                <a:solidFill>
                  <a:srgbClr val="000000"/>
                </a:solidFill>
              </a:rPr>
              <a:t>противоположными </a:t>
            </a:r>
            <a:r>
              <a:rPr lang="ru-RU" sz="2400" dirty="0">
                <a:solidFill>
                  <a:srgbClr val="000000"/>
                </a:solidFill>
              </a:rPr>
              <a:t>(крайними) суждениями </a:t>
            </a:r>
            <a:r>
              <a:rPr lang="ru-RU" sz="2400" i="1" dirty="0">
                <a:solidFill>
                  <a:srgbClr val="000000"/>
                </a:solidFill>
              </a:rPr>
              <a:t>«Все люди являются </a:t>
            </a:r>
            <a:r>
              <a:rPr lang="ru-RU" sz="2400" i="1" dirty="0" smtClean="0">
                <a:solidFill>
                  <a:srgbClr val="000000"/>
                </a:solidFill>
              </a:rPr>
              <a:t>правдивыми</a:t>
            </a:r>
            <a:r>
              <a:rPr lang="ru-RU" sz="2400" dirty="0">
                <a:solidFill>
                  <a:srgbClr val="000000"/>
                </a:solidFill>
              </a:rPr>
              <a:t>», </a:t>
            </a:r>
            <a:r>
              <a:rPr lang="ru-RU" sz="2400" i="1" dirty="0">
                <a:solidFill>
                  <a:srgbClr val="000000"/>
                </a:solidFill>
              </a:rPr>
              <a:t>«Все люди не являются правдивыми»</a:t>
            </a:r>
            <a:r>
              <a:rPr lang="ru-RU" sz="2400" dirty="0">
                <a:solidFill>
                  <a:srgbClr val="000000"/>
                </a:solidFill>
              </a:rPr>
              <a:t> есть третий, средний вариант </a:t>
            </a:r>
            <a:r>
              <a:rPr lang="ru-RU" sz="2400" i="1" dirty="0">
                <a:solidFill>
                  <a:srgbClr val="000000"/>
                </a:solidFill>
              </a:rPr>
              <a:t>«Некоторые люди являются </a:t>
            </a:r>
            <a:r>
              <a:rPr lang="ru-RU" sz="2400" i="1" dirty="0" smtClean="0">
                <a:solidFill>
                  <a:srgbClr val="000000"/>
                </a:solidFill>
              </a:rPr>
              <a:t>правдивыми</a:t>
            </a:r>
            <a:r>
              <a:rPr lang="ru-RU" sz="2400" dirty="0">
                <a:solidFill>
                  <a:srgbClr val="000000"/>
                </a:solidFill>
              </a:rPr>
              <a:t>, </a:t>
            </a:r>
            <a:r>
              <a:rPr lang="ru-RU" sz="2400" i="1" dirty="0">
                <a:solidFill>
                  <a:srgbClr val="000000"/>
                </a:solidFill>
              </a:rPr>
              <a:t>а некоторые не являются таковыми</a:t>
            </a:r>
            <a:r>
              <a:rPr lang="ru-RU" sz="2400" dirty="0">
                <a:solidFill>
                  <a:srgbClr val="000000"/>
                </a:solidFill>
              </a:rPr>
              <a:t>», который, будучи истинным суждением, обусловливает одновременную ложность двух крайних противоположных рассуждений.</a:t>
            </a:r>
            <a:endParaRPr lang="ru-RU" sz="2400" dirty="0"/>
          </a:p>
        </p:txBody>
      </p:sp>
    </p:spTree>
    <p:extLst>
      <p:ext uri="{BB962C8B-B14F-4D97-AF65-F5344CB8AC3E}">
        <p14:creationId xmlns:p14="http://schemas.microsoft.com/office/powerpoint/2010/main" val="245987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3332</TotalTime>
  <Words>5253</Words>
  <Application>Microsoft Office PowerPoint</Application>
  <PresentationFormat>Экран (4:3)</PresentationFormat>
  <Paragraphs>550</Paragraphs>
  <Slides>69</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69</vt:i4>
      </vt:variant>
    </vt:vector>
  </HeadingPairs>
  <TitlesOfParts>
    <vt:vector size="79" baseType="lpstr">
      <vt:lpstr>Arial</vt:lpstr>
      <vt:lpstr>Calibri</vt:lpstr>
      <vt:lpstr>Calibri Light</vt:lpstr>
      <vt:lpstr>Helvetica</vt:lpstr>
      <vt:lpstr>inherit</vt:lpstr>
      <vt:lpstr>Open Sans</vt:lpstr>
      <vt:lpstr>Roboto</vt:lpstr>
      <vt:lpstr>Symbol</vt:lpstr>
      <vt:lpstr>TimesNewRoman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Пользователь Windows</cp:lastModifiedBy>
  <cp:revision>127</cp:revision>
  <dcterms:created xsi:type="dcterms:W3CDTF">2020-04-14T08:38:34Z</dcterms:created>
  <dcterms:modified xsi:type="dcterms:W3CDTF">2020-05-05T18:13:07Z</dcterms:modified>
</cp:coreProperties>
</file>