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>
        <p:scale>
          <a:sx n="95" d="100"/>
          <a:sy n="95" d="100"/>
        </p:scale>
        <p:origin x="1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2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4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6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9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7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4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9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3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2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FEC56E-AAFE-3640-A5B7-22A690928A46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E87F8-1E2A-F042-8EA7-55B27AD7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27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C091-48CE-2D42-B9C5-B48C6C4F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55" y="857955"/>
            <a:ext cx="8825658" cy="939159"/>
          </a:xfrm>
        </p:spPr>
        <p:txBody>
          <a:bodyPr/>
          <a:lstStyle/>
          <a:p>
            <a:br>
              <a:rPr lang="en-US" sz="4800" dirty="0">
                <a:solidFill>
                  <a:srgbClr val="FFC000"/>
                </a:solidFill>
              </a:rPr>
            </a:br>
            <a:r>
              <a:rPr lang="en-US" sz="4800" dirty="0">
                <a:solidFill>
                  <a:srgbClr val="FFC000"/>
                </a:solidFill>
              </a:rPr>
              <a:t>AlphaGo Zero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79DC1-4C6E-5543-B64D-67894C358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8322" y="3565236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dirty="0"/>
              <a:t>Tutorials on alphago zero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D68CA1-F040-4442-894E-FCB6CBAE4E3A}"/>
              </a:ext>
            </a:extLst>
          </p:cNvPr>
          <p:cNvSpPr txBox="1"/>
          <p:nvPr/>
        </p:nvSpPr>
        <p:spPr>
          <a:xfrm>
            <a:off x="965200" y="8382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Policy Iteration through Self-Play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AF5FD-DD9C-8849-A993-2FCFB1E5BFAC}"/>
              </a:ext>
            </a:extLst>
          </p:cNvPr>
          <p:cNvSpPr txBox="1"/>
          <p:nvPr/>
        </p:nvSpPr>
        <p:spPr>
          <a:xfrm>
            <a:off x="981635" y="1761565"/>
            <a:ext cx="10004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So far, we have just looked at the algorithm locally – what happens in each turn of a game.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Learning through self-play = policy iteration algorithm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Let’s understand the training process and hence this policy iteration algorithm!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346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DFA5D-03BE-1E41-9C49-B5FAD213CEB8}"/>
              </a:ext>
            </a:extLst>
          </p:cNvPr>
          <p:cNvSpPr txBox="1"/>
          <p:nvPr/>
        </p:nvSpPr>
        <p:spPr>
          <a:xfrm>
            <a:off x="965200" y="8382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Policy Iteration through Self-Play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FE1BD2-F177-9249-9F9C-2F527BFC0A36}"/>
                  </a:ext>
                </a:extLst>
              </p:cNvPr>
              <p:cNvSpPr txBox="1"/>
              <p:nvPr/>
            </p:nvSpPr>
            <p:spPr>
              <a:xfrm>
                <a:off x="1008529" y="1748118"/>
                <a:ext cx="995082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/>
                  <a:t>Initialize the NN with random weights (random policy and value networks)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In each iteration: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sz="2400" dirty="0"/>
                  <a:t>Play a fixed number of games of self-play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sz="2400" dirty="0"/>
                  <a:t>In each turn of single game:</a:t>
                </a:r>
              </a:p>
              <a:p>
                <a:pPr marL="1257300" lvl="2" indent="-342900">
                  <a:buFontTx/>
                  <a:buChar char="-"/>
                </a:pPr>
                <a:r>
                  <a:rPr lang="en-US" sz="2400" dirty="0"/>
                  <a:t>Perform a fixed number of MCTS simulations starting from the current state </a:t>
                </a:r>
                <a:r>
                  <a:rPr lang="en-US" sz="2400" dirty="0" err="1"/>
                  <a:t>s</a:t>
                </a:r>
                <a:r>
                  <a:rPr lang="en-US" sz="2400" baseline="-25000" dirty="0" err="1"/>
                  <a:t>t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π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s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1257300" lvl="2" indent="-342900">
                  <a:buFontTx/>
                  <a:buChar char="-"/>
                </a:pPr>
                <a:r>
                  <a:rPr lang="en-US" sz="2400" dirty="0"/>
                  <a:t>Then pick a random action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π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s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Tx/>
                  <a:buChar char="-"/>
                </a:pPr>
                <a:r>
                  <a:rPr lang="en-US" sz="2400" dirty="0"/>
                  <a:t>We get training example (</a:t>
                </a:r>
                <a:r>
                  <a:rPr lang="en-US" sz="2400" dirty="0" err="1"/>
                  <a:t>s</a:t>
                </a:r>
                <a:r>
                  <a:rPr lang="en-US" sz="2400" baseline="-25000" dirty="0" err="1"/>
                  <a:t>t</a:t>
                </a:r>
                <a:r>
                  <a:rPr lang="en-US" sz="2400" baseline="-25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π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s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_) ; reward _ is filled at the end of the game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At the end of iteration, NN is trained from obtained training examples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Old vs New NN, if new wins 55% of the time. NN = New NN.</a:t>
                </a:r>
              </a:p>
              <a:p>
                <a:pPr marL="342900" indent="-342900">
                  <a:buFontTx/>
                  <a:buChar char="-"/>
                </a:pPr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FE1BD2-F177-9249-9F9C-2F527BFC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1748118"/>
                <a:ext cx="9950824" cy="5262979"/>
              </a:xfrm>
              <a:prstGeom prst="rect">
                <a:avLst/>
              </a:prstGeom>
              <a:blipFill>
                <a:blip r:embed="rId3"/>
                <a:stretch>
                  <a:fillRect l="-764" t="-964" r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4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4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EEEA60-A554-8241-837F-CF670EB23D27}"/>
              </a:ext>
            </a:extLst>
          </p:cNvPr>
          <p:cNvSpPr txBox="1"/>
          <p:nvPr/>
        </p:nvSpPr>
        <p:spPr>
          <a:xfrm>
            <a:off x="889000" y="876300"/>
            <a:ext cx="551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So Far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6E7D5-81BA-F542-8491-0A6759F2E3EF}"/>
              </a:ext>
            </a:extLst>
          </p:cNvPr>
          <p:cNvSpPr txBox="1"/>
          <p:nvPr/>
        </p:nvSpPr>
        <p:spPr>
          <a:xfrm>
            <a:off x="850900" y="1841500"/>
            <a:ext cx="927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We have discussed: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Monte Carlo Tree Search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Residual Networks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These two are the major building blocks of the AlphaGo Zero Algorithm. 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Let’s combine these two and explain the algorithm!</a:t>
            </a:r>
          </a:p>
        </p:txBody>
      </p:sp>
    </p:spTree>
    <p:extLst>
      <p:ext uri="{BB962C8B-B14F-4D97-AF65-F5344CB8AC3E}">
        <p14:creationId xmlns:p14="http://schemas.microsoft.com/office/powerpoint/2010/main" val="5243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5D9D5B-F471-E049-895C-41A05F1A7C02}"/>
              </a:ext>
            </a:extLst>
          </p:cNvPr>
          <p:cNvSpPr txBox="1"/>
          <p:nvPr/>
        </p:nvSpPr>
        <p:spPr>
          <a:xfrm>
            <a:off x="965200" y="838200"/>
            <a:ext cx="589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Comparison with AlphaGo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98787-415C-394E-A74A-71696C4D31DE}"/>
              </a:ext>
            </a:extLst>
          </p:cNvPr>
          <p:cNvSpPr txBox="1"/>
          <p:nvPr/>
        </p:nvSpPr>
        <p:spPr>
          <a:xfrm>
            <a:off x="1143000" y="1638300"/>
            <a:ext cx="94361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/>
              <a:t>Trained solely by self-play reinforcement learning starting from random play, without any supervision or human expert data</a:t>
            </a:r>
          </a:p>
          <a:p>
            <a:pPr marL="342900" indent="-342900">
              <a:buFontTx/>
              <a:buChar char="-"/>
            </a:pPr>
            <a:r>
              <a:rPr lang="en-US" sz="2800" dirty="0"/>
              <a:t>Only Input </a:t>
            </a:r>
            <a:r>
              <a:rPr lang="en-US" sz="2800" dirty="0">
                <a:sym typeface="Wingdings" pitchFamily="2" charset="2"/>
              </a:rPr>
              <a:t> Black and White stones on the board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ym typeface="Wingdings" pitchFamily="2" charset="2"/>
              </a:rPr>
              <a:t>Uses a single Neural Network  combines the policy network and the value network into a single network.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ym typeface="Wingdings" pitchFamily="2" charset="2"/>
              </a:rPr>
              <a:t>Uses Simpler Tree Search  Monte-Carlo Tree Search only relies on this single neural network to evaluate positions and sample moves  no random rollouts this time!</a:t>
            </a:r>
            <a:endParaRPr lang="en-US" sz="28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17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239C0-1CFB-7E45-8622-33DE9A6EA553}"/>
              </a:ext>
            </a:extLst>
          </p:cNvPr>
          <p:cNvSpPr txBox="1"/>
          <p:nvPr/>
        </p:nvSpPr>
        <p:spPr>
          <a:xfrm>
            <a:off x="965200" y="8382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Combining MCTS + Neural 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DEC29-885F-3D48-AF38-B42C22140818}"/>
              </a:ext>
            </a:extLst>
          </p:cNvPr>
          <p:cNvSpPr txBox="1"/>
          <p:nvPr/>
        </p:nvSpPr>
        <p:spPr>
          <a:xfrm>
            <a:off x="965200" y="2235200"/>
            <a:ext cx="1002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/>
              <a:t>Essentially, this new reinforcement learning algorithm incorporates the Monte-Carlo Tree Search inside the Training Loop for the Neural Network!</a:t>
            </a:r>
          </a:p>
          <a:p>
            <a:pPr marL="457200" indent="-457200">
              <a:buFontTx/>
              <a:buChar char="-"/>
            </a:pPr>
            <a:endParaRPr lang="en-US" sz="2800" b="1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Let’s revisit these components, now in a way that we are able to check how they relate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897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435360-BDB6-6044-977B-39B4B1A19EEC}"/>
              </a:ext>
            </a:extLst>
          </p:cNvPr>
          <p:cNvSpPr txBox="1"/>
          <p:nvPr/>
        </p:nvSpPr>
        <p:spPr>
          <a:xfrm>
            <a:off x="965200" y="8382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C4A9C8-7CE6-9A48-8903-12E61B6FEB9D}"/>
                  </a:ext>
                </a:extLst>
              </p:cNvPr>
              <p:cNvSpPr txBox="1"/>
              <p:nvPr/>
            </p:nvSpPr>
            <p:spPr>
              <a:xfrm>
                <a:off x="1130300" y="1612900"/>
                <a:ext cx="9918700" cy="494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Parametrized by weights </a:t>
                </a:r>
                <a:r>
                  <a:rPr lang="en-US" sz="2400" dirty="0" err="1"/>
                  <a:t>θ</a:t>
                </a:r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Input </a:t>
                </a:r>
                <a:r>
                  <a:rPr lang="en-US" sz="2400" dirty="0">
                    <a:sym typeface="Wingdings" pitchFamily="2" charset="2"/>
                  </a:rPr>
                  <a:t> state s of the board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ym typeface="Wingdings" pitchFamily="2" charset="2"/>
                  </a:rPr>
                  <a:t>Output  </a:t>
                </a:r>
                <a:r>
                  <a:rPr lang="en-US" sz="2400" b="1" dirty="0" err="1">
                    <a:sym typeface="Wingdings" pitchFamily="2" charset="2"/>
                  </a:rPr>
                  <a:t>v</a:t>
                </a:r>
                <a:r>
                  <a:rPr lang="en-US" sz="2400" b="1" baseline="-25000" dirty="0" err="1">
                    <a:sym typeface="Wingdings" pitchFamily="2" charset="2"/>
                  </a:rPr>
                  <a:t>θ</a:t>
                </a:r>
                <a:r>
                  <a:rPr lang="en-US" sz="2400" b="1" dirty="0">
                    <a:sym typeface="Wingdings" pitchFamily="2" charset="2"/>
                  </a:rPr>
                  <a:t>(s) </a:t>
                </a:r>
                <a:r>
                  <a:rPr lang="en-US" sz="2400" dirty="0">
                    <a:sym typeface="Wingdings" pitchFamily="2" charset="2"/>
                  </a:rPr>
                  <a:t>= continuous value in [-1, 1] from the perspective of the current player, </a:t>
                </a:r>
                <a:r>
                  <a:rPr lang="en-US" sz="2400" b="1" dirty="0" err="1">
                    <a:sym typeface="Wingdings" pitchFamily="2" charset="2"/>
                  </a:rPr>
                  <a:t>p</a:t>
                </a:r>
                <a:r>
                  <a:rPr lang="en-US" sz="2400" b="1" baseline="-25000" dirty="0" err="1">
                    <a:sym typeface="Wingdings" pitchFamily="2" charset="2"/>
                  </a:rPr>
                  <a:t>θ</a:t>
                </a:r>
                <a:r>
                  <a:rPr lang="en-US" sz="2400" b="1" dirty="0">
                    <a:sym typeface="Wingdings" pitchFamily="2" charset="2"/>
                  </a:rPr>
                  <a:t>(s) </a:t>
                </a:r>
                <a:r>
                  <a:rPr lang="en-US" sz="2400" dirty="0">
                    <a:sym typeface="Wingdings" pitchFamily="2" charset="2"/>
                  </a:rPr>
                  <a:t>= probability vector over all possible actions.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ym typeface="Wingdings" pitchFamily="2" charset="2"/>
                  </a:rPr>
                  <a:t>During training, at the end of each game of self-play: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sz="2400" dirty="0">
                    <a:sym typeface="Wingdings" pitchFamily="2" charset="2"/>
                  </a:rPr>
                  <a:t>Training example collected ~ (</a:t>
                </a:r>
                <a:r>
                  <a:rPr lang="en-US" sz="2400" dirty="0" err="1">
                    <a:sym typeface="Wingdings" pitchFamily="2" charset="2"/>
                  </a:rPr>
                  <a:t>s</a:t>
                </a:r>
                <a:r>
                  <a:rPr lang="en-US" sz="2400" baseline="-25000" dirty="0" err="1">
                    <a:sym typeface="Wingdings" pitchFamily="2" charset="2"/>
                  </a:rPr>
                  <a:t>t</a:t>
                </a:r>
                <a:r>
                  <a:rPr lang="en-US" sz="2400" dirty="0">
                    <a:sym typeface="Wingdings" pitchFamily="2" charset="2"/>
                  </a:rPr>
                  <a:t>,</a:t>
                </a:r>
                <a:r>
                  <a:rPr lang="el-GR" dirty="0"/>
                  <a:t> </a:t>
                </a:r>
                <a:r>
                  <a:rPr lang="el-GR" sz="2400" dirty="0"/>
                  <a:t>π</a:t>
                </a:r>
                <a:r>
                  <a:rPr lang="en-US" sz="2400" baseline="-25000" dirty="0">
                    <a:sym typeface="Wingdings" pitchFamily="2" charset="2"/>
                  </a:rPr>
                  <a:t>t</a:t>
                </a:r>
                <a:r>
                  <a:rPr lang="en-US" sz="2400" dirty="0">
                    <a:sym typeface="Wingdings" pitchFamily="2" charset="2"/>
                  </a:rPr>
                  <a:t>, </a:t>
                </a:r>
                <a:r>
                  <a:rPr lang="en-US" sz="2400" dirty="0" err="1">
                    <a:sym typeface="Wingdings" pitchFamily="2" charset="2"/>
                  </a:rPr>
                  <a:t>z</a:t>
                </a:r>
                <a:r>
                  <a:rPr lang="en-US" sz="2400" baseline="-25000" dirty="0" err="1">
                    <a:sym typeface="Wingdings" pitchFamily="2" charset="2"/>
                  </a:rPr>
                  <a:t>t</a:t>
                </a:r>
                <a:r>
                  <a:rPr lang="en-US" sz="2400" dirty="0">
                    <a:sym typeface="Wingdings" pitchFamily="2" charset="2"/>
                  </a:rPr>
                  <a:t>).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l-GR" sz="2400" dirty="0"/>
                  <a:t>π</a:t>
                </a:r>
                <a:r>
                  <a:rPr lang="en-US" sz="2400" baseline="-25000" dirty="0">
                    <a:sym typeface="Wingdings" pitchFamily="2" charset="2"/>
                  </a:rPr>
                  <a:t>t  </a:t>
                </a:r>
                <a:r>
                  <a:rPr lang="en-US" sz="2400" dirty="0">
                    <a:sym typeface="Wingdings" pitchFamily="2" charset="2"/>
                  </a:rPr>
                  <a:t>= estimate of the policy from state </a:t>
                </a:r>
                <a:r>
                  <a:rPr lang="en-US" sz="2400" dirty="0" err="1">
                    <a:sym typeface="Wingdings" pitchFamily="2" charset="2"/>
                  </a:rPr>
                  <a:t>s</a:t>
                </a:r>
                <a:r>
                  <a:rPr lang="en-US" sz="2400" baseline="-25000" dirty="0" err="1">
                    <a:sym typeface="Wingdings" pitchFamily="2" charset="2"/>
                  </a:rPr>
                  <a:t>t</a:t>
                </a:r>
                <a:r>
                  <a:rPr lang="en-US" sz="2400" dirty="0">
                    <a:sym typeface="Wingdings" pitchFamily="2" charset="2"/>
                  </a:rPr>
                  <a:t> (provided by MCTS)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sz="2400" dirty="0" err="1"/>
                  <a:t>z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= final outcome of the game from the perspective of player at </a:t>
                </a:r>
                <a:r>
                  <a:rPr lang="en-US" sz="2400" dirty="0" err="1"/>
                  <a:t>s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(+1 if win, -1 if loss)</a:t>
                </a:r>
              </a:p>
              <a:p>
                <a:pPr lvl="1"/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Loss function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dirty="0" smtClean="0"/>
                                  <m:t>θ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−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 smtClean="0"/>
                          <m:t>θ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C4A9C8-7CE6-9A48-8903-12E61B6F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1612900"/>
                <a:ext cx="9918700" cy="4945072"/>
              </a:xfrm>
              <a:prstGeom prst="rect">
                <a:avLst/>
              </a:prstGeom>
              <a:blipFill>
                <a:blip r:embed="rId3"/>
                <a:stretch>
                  <a:fillRect l="-895" t="-1026" b="-1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4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90B1F8-C341-C645-BC3E-64739F8AAA06}"/>
              </a:ext>
            </a:extLst>
          </p:cNvPr>
          <p:cNvSpPr txBox="1"/>
          <p:nvPr/>
        </p:nvSpPr>
        <p:spPr>
          <a:xfrm>
            <a:off x="965200" y="8382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MCTS for Policy Improvement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79760-1EAE-464B-A8D8-CD3FCBDAF5C0}"/>
              </a:ext>
            </a:extLst>
          </p:cNvPr>
          <p:cNvSpPr txBox="1"/>
          <p:nvPr/>
        </p:nvSpPr>
        <p:spPr>
          <a:xfrm>
            <a:off x="990600" y="1790700"/>
            <a:ext cx="998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We wish to improve </a:t>
            </a:r>
            <a:r>
              <a:rPr lang="en-US" sz="2400" dirty="0" err="1"/>
              <a:t>p</a:t>
            </a:r>
            <a:r>
              <a:rPr lang="en-US" sz="2400" baseline="-25000" dirty="0" err="1"/>
              <a:t>θ</a:t>
            </a:r>
            <a:r>
              <a:rPr lang="en-US" sz="2400" dirty="0"/>
              <a:t> estimate from the neural network during the training phase </a:t>
            </a:r>
            <a:r>
              <a:rPr lang="en-US" sz="2400" dirty="0">
                <a:sym typeface="Wingdings" pitchFamily="2" charset="2"/>
              </a:rPr>
              <a:t> achieved by MCTS</a:t>
            </a:r>
          </a:p>
          <a:p>
            <a:endParaRPr lang="en-US" sz="2400" dirty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itchFamily="2" charset="2"/>
              </a:rPr>
              <a:t>Starting with an empty search tree, we expand the search tree one node (state) at a time</a:t>
            </a:r>
          </a:p>
          <a:p>
            <a:endParaRPr lang="en-US" sz="2400" dirty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itchFamily="2" charset="2"/>
              </a:rPr>
              <a:t>When a new node is encountered, instead of performing a rollout, the value of the new node is obtained from the NN. </a:t>
            </a:r>
          </a:p>
          <a:p>
            <a:endParaRPr lang="en-US" sz="2400" dirty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itchFamily="2" charset="2"/>
              </a:rPr>
              <a:t>The value is then propagated up the search path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919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524028-1088-DA42-BFDE-9B44946A2ED3}"/>
              </a:ext>
            </a:extLst>
          </p:cNvPr>
          <p:cNvSpPr txBox="1"/>
          <p:nvPr/>
        </p:nvSpPr>
        <p:spPr>
          <a:xfrm>
            <a:off x="965200" y="8382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MCTS for Policy Improvement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4E4B04-DE1C-9D49-9B6D-BF07938949FD}"/>
                  </a:ext>
                </a:extLst>
              </p:cNvPr>
              <p:cNvSpPr txBox="1"/>
              <p:nvPr/>
            </p:nvSpPr>
            <p:spPr>
              <a:xfrm>
                <a:off x="863600" y="1701800"/>
                <a:ext cx="10337800" cy="296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/>
                  <a:t>For the search tree, we maintain the following: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sz="2400" dirty="0"/>
                  <a:t>Q(</a:t>
                </a:r>
                <a:r>
                  <a:rPr lang="en-US" sz="2400" dirty="0" err="1"/>
                  <a:t>s,a</a:t>
                </a:r>
                <a:r>
                  <a:rPr lang="en-US" sz="2400" dirty="0"/>
                  <a:t>) = expected reward of a at state s = Q value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sz="2400" dirty="0"/>
                  <a:t>N(</a:t>
                </a:r>
                <a:r>
                  <a:rPr lang="en-US" sz="2400" dirty="0" err="1"/>
                  <a:t>s,a</a:t>
                </a:r>
                <a:r>
                  <a:rPr lang="en-US" sz="2400" dirty="0"/>
                  <a:t>) = # times action a was selected from s across simulations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sz="2400" dirty="0"/>
                  <a:t>P(s, .) =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θ</a:t>
                </a:r>
                <a:r>
                  <a:rPr lang="en-US" sz="2400" dirty="0"/>
                  <a:t>(s): initial estimate of taking action from state s, </a:t>
                </a:r>
              </a:p>
              <a:p>
                <a:pPr marL="342900" indent="-342900">
                  <a:buFontTx/>
                  <a:buChar char="-"/>
                </a:pPr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Remember UCB? Now we can calculate it for each action at state s.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nary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4E4B04-DE1C-9D49-9B6D-BF0793894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701800"/>
                <a:ext cx="10337800" cy="2969274"/>
              </a:xfrm>
              <a:prstGeom prst="rect">
                <a:avLst/>
              </a:prstGeom>
              <a:blipFill>
                <a:blip r:embed="rId3"/>
                <a:stretch>
                  <a:fillRect l="-859" t="-1277" r="-36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5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0B3D6-B6A0-1F44-A42D-B39ED1AFD94F}"/>
              </a:ext>
            </a:extLst>
          </p:cNvPr>
          <p:cNvSpPr txBox="1"/>
          <p:nvPr/>
        </p:nvSpPr>
        <p:spPr>
          <a:xfrm>
            <a:off x="965200" y="8382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MCTS for Policy Improvement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AD4D8-7A91-6B49-A683-DC2D7AE3DEEA}"/>
              </a:ext>
            </a:extLst>
          </p:cNvPr>
          <p:cNvSpPr txBox="1"/>
          <p:nvPr/>
        </p:nvSpPr>
        <p:spPr>
          <a:xfrm>
            <a:off x="1054100" y="1676400"/>
            <a:ext cx="949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To use MCTS to improve NN initial policy </a:t>
            </a:r>
            <a:r>
              <a:rPr lang="en-US" sz="2400" dirty="0" err="1"/>
              <a:t>p</a:t>
            </a:r>
            <a:r>
              <a:rPr lang="en-US" sz="2400" baseline="-25000" dirty="0" err="1"/>
              <a:t>θ</a:t>
            </a:r>
            <a:r>
              <a:rPr lang="en-US" sz="2400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Initialize our empty search tree with s as root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Perform a fixed number of simulations: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Each simulation:</a:t>
            </a:r>
          </a:p>
          <a:p>
            <a:pPr marL="1714500" lvl="3" indent="-342900">
              <a:buFontTx/>
              <a:buChar char="-"/>
            </a:pPr>
            <a:r>
              <a:rPr lang="en-US" sz="2400" dirty="0"/>
              <a:t>Compute action a that maximizes UCB</a:t>
            </a:r>
          </a:p>
          <a:p>
            <a:pPr marL="1714500" lvl="3" indent="-342900">
              <a:buFontTx/>
              <a:buChar char="-"/>
            </a:pPr>
            <a:r>
              <a:rPr lang="en-US" sz="2400" dirty="0"/>
              <a:t>If the next state s’ (obtained by playing action a on s) exists in the tree, recursively call search on s’</a:t>
            </a:r>
          </a:p>
          <a:p>
            <a:pPr marL="1714500" lvl="3" indent="-342900">
              <a:buFontTx/>
              <a:buChar char="-"/>
            </a:pPr>
            <a:r>
              <a:rPr lang="en-US" sz="2400" dirty="0"/>
              <a:t>If s’ doesn’t exist, add it to the tree and initialize P(s’, .) = </a:t>
            </a:r>
            <a:r>
              <a:rPr lang="en-US" sz="2400" dirty="0" err="1"/>
              <a:t>p</a:t>
            </a:r>
            <a:r>
              <a:rPr lang="en-US" sz="2400" baseline="-25000" dirty="0" err="1"/>
              <a:t>θ</a:t>
            </a:r>
            <a:r>
              <a:rPr lang="en-US" sz="2400" dirty="0"/>
              <a:t>(s’) and v(s’) = </a:t>
            </a:r>
            <a:r>
              <a:rPr lang="en-US" sz="2400" dirty="0" err="1"/>
              <a:t>v</a:t>
            </a:r>
            <a:r>
              <a:rPr lang="en-US" sz="2400" baseline="-25000" dirty="0" err="1"/>
              <a:t>θ</a:t>
            </a:r>
            <a:r>
              <a:rPr lang="en-US" sz="2400" dirty="0"/>
              <a:t>(s’) from NN, Q(</a:t>
            </a:r>
            <a:r>
              <a:rPr lang="en-US" sz="2400" dirty="0" err="1"/>
              <a:t>s’,a</a:t>
            </a:r>
            <a:r>
              <a:rPr lang="en-US" sz="2400" dirty="0"/>
              <a:t>) = 0, N(s’, a) = 0 for all actions from s’.</a:t>
            </a:r>
          </a:p>
          <a:p>
            <a:pPr marL="1714500" lvl="3" indent="-342900">
              <a:buFontTx/>
              <a:buChar char="-"/>
            </a:pPr>
            <a:r>
              <a:rPr lang="en-US" sz="2400" dirty="0"/>
              <a:t>Propagate v(s’) up and update Q(</a:t>
            </a:r>
            <a:r>
              <a:rPr lang="en-US" sz="2400" dirty="0" err="1"/>
              <a:t>s,a</a:t>
            </a:r>
            <a:r>
              <a:rPr lang="en-US" sz="2400" dirty="0"/>
              <a:t>) values.</a:t>
            </a:r>
          </a:p>
          <a:p>
            <a:pPr marL="1714500" lvl="3" indent="-342900">
              <a:buFontTx/>
              <a:buChar char="-"/>
            </a:pPr>
            <a:r>
              <a:rPr lang="en-US" sz="2400" dirty="0"/>
              <a:t>If we encounter terminal state, propagate up the actual reward (+1, -1)</a:t>
            </a:r>
          </a:p>
        </p:txBody>
      </p:sp>
    </p:spTree>
    <p:extLst>
      <p:ext uri="{BB962C8B-B14F-4D97-AF65-F5344CB8AC3E}">
        <p14:creationId xmlns:p14="http://schemas.microsoft.com/office/powerpoint/2010/main" val="418848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BBBCF-9D30-934B-B9AB-742DC5D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6" y="0"/>
            <a:ext cx="2093191" cy="62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5F2EE-1684-7C42-8119-90419BF2BD9D}"/>
              </a:ext>
            </a:extLst>
          </p:cNvPr>
          <p:cNvSpPr txBox="1"/>
          <p:nvPr/>
        </p:nvSpPr>
        <p:spPr>
          <a:xfrm>
            <a:off x="965200" y="838200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MCTS for Policy Improvement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D66794-DA8B-5743-B447-9B3910D0F019}"/>
                  </a:ext>
                </a:extLst>
              </p:cNvPr>
              <p:cNvSpPr txBox="1"/>
              <p:nvPr/>
            </p:nvSpPr>
            <p:spPr>
              <a:xfrm>
                <a:off x="965200" y="1586753"/>
                <a:ext cx="9711765" cy="2355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/>
                  <a:t>After a few simulations, the N(</a:t>
                </a:r>
                <a:r>
                  <a:rPr lang="en-US" sz="2400" dirty="0" err="1"/>
                  <a:t>s,a</a:t>
                </a:r>
                <a:r>
                  <a:rPr lang="en-US" sz="2400" dirty="0"/>
                  <a:t>) values at the root provide a better approximation for the policy.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Therefore, after a fixed number of simulations, the improved stochastic policy is:</a:t>
                </a:r>
              </a:p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 smtClean="0"/>
                        <m:t>π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(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s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) =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  .)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D66794-DA8B-5743-B447-9B3910D0F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586753"/>
                <a:ext cx="9711765" cy="2355388"/>
              </a:xfrm>
              <a:prstGeom prst="rect">
                <a:avLst/>
              </a:prstGeom>
              <a:blipFill>
                <a:blip r:embed="rId3"/>
                <a:stretch>
                  <a:fillRect l="-914" t="-2151" b="-3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AFF80E-3886-1344-8A9D-04C0008906D3}"/>
                  </a:ext>
                </a:extLst>
              </p:cNvPr>
              <p:cNvSpPr txBox="1"/>
              <p:nvPr/>
            </p:nvSpPr>
            <p:spPr>
              <a:xfrm>
                <a:off x="965200" y="4195482"/>
                <a:ext cx="101017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So during self-play, we perform MCTS (fixed # simulations) at a given state for the current player to obtain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/>
                      <m:t>π</m:t>
                    </m:r>
                    <m:r>
                      <m:rPr>
                        <m:nor/>
                      </m:rPr>
                      <a:rPr lang="en-US" sz="2400" b="0" i="0" dirty="0" smtClean="0"/>
                      <m:t>(</m:t>
                    </m:r>
                    <m:r>
                      <m:rPr>
                        <m:nor/>
                      </m:rPr>
                      <a:rPr lang="en-US" sz="2400" b="0" i="0" dirty="0" smtClean="0"/>
                      <m:t>s</m:t>
                    </m:r>
                    <m:r>
                      <m:rPr>
                        <m:nor/>
                      </m:rPr>
                      <a:rPr lang="en-US" sz="2400" b="0" i="0" dirty="0" smtClean="0"/>
                      <m:t>)</m:t>
                    </m:r>
                  </m:oMath>
                </a14:m>
                <a:r>
                  <a:rPr lang="en-US" sz="2400" dirty="0"/>
                  <a:t>. Then we sample a move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/>
                      <m:t>π</m:t>
                    </m:r>
                    <m:r>
                      <m:rPr>
                        <m:nor/>
                      </m:rPr>
                      <a:rPr lang="en-US" sz="2400" b="0" i="0" dirty="0" smtClean="0"/>
                      <m:t>(</m:t>
                    </m:r>
                    <m:r>
                      <m:rPr>
                        <m:nor/>
                      </m:rPr>
                      <a:rPr lang="en-US" sz="2400" b="0" i="0" dirty="0" smtClean="0"/>
                      <m:t>s</m:t>
                    </m:r>
                    <m:r>
                      <m:rPr>
                        <m:nor/>
                      </m:rPr>
                      <a:rPr lang="en-US" sz="2400" b="0" i="0" dirty="0" smtClean="0"/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AFF80E-3886-1344-8A9D-04C000890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4195482"/>
                <a:ext cx="10101729" cy="1200329"/>
              </a:xfrm>
              <a:prstGeom prst="rect">
                <a:avLst/>
              </a:prstGeom>
              <a:blipFill>
                <a:blip r:embed="rId4"/>
                <a:stretch>
                  <a:fillRect l="-879" t="-3125" r="-25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465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{7EC22A64-0EEE-9D4B-B941-D45332B74A98}tf10001062</Template>
  <TotalTime>157</TotalTime>
  <Words>848</Words>
  <Application>Microsoft Macintosh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Wingdings</vt:lpstr>
      <vt:lpstr>Wingdings 3</vt:lpstr>
      <vt:lpstr>Ion</vt:lpstr>
      <vt:lpstr> AlphaGo Zero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AlphaGo Zero Algorithm</dc:title>
  <dc:creator>Microsoft Office User</dc:creator>
  <cp:lastModifiedBy>Microsoft Office User</cp:lastModifiedBy>
  <cp:revision>9</cp:revision>
  <dcterms:created xsi:type="dcterms:W3CDTF">2018-12-19T21:51:59Z</dcterms:created>
  <dcterms:modified xsi:type="dcterms:W3CDTF">2018-12-20T00:29:18Z</dcterms:modified>
</cp:coreProperties>
</file>