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9" r:id="rId1"/>
  </p:sldMasterIdLst>
  <p:sldIdLst>
    <p:sldId id="263" r:id="rId2"/>
    <p:sldId id="258" r:id="rId3"/>
    <p:sldId id="261" r:id="rId4"/>
    <p:sldId id="256" r:id="rId5"/>
    <p:sldId id="259" r:id="rId6"/>
    <p:sldId id="260" r:id="rId7"/>
    <p:sldId id="262" r:id="rId8"/>
    <p:sldId id="265" r:id="rId9"/>
    <p:sldId id="264" r:id="rId10"/>
    <p:sldId id="266" r:id="rId11"/>
    <p:sldId id="272" r:id="rId12"/>
    <p:sldId id="273" r:id="rId13"/>
    <p:sldId id="267" r:id="rId14"/>
    <p:sldId id="276" r:id="rId15"/>
    <p:sldId id="269" r:id="rId16"/>
    <p:sldId id="277" r:id="rId17"/>
    <p:sldId id="270" r:id="rId18"/>
    <p:sldId id="278" r:id="rId19"/>
    <p:sldId id="268" r:id="rId20"/>
    <p:sldId id="271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8"/>
  </p:normalViewPr>
  <p:slideViewPr>
    <p:cSldViewPr snapToGrid="0" snapToObjects="1">
      <p:cViewPr varScale="1">
        <p:scale>
          <a:sx n="86" d="100"/>
          <a:sy n="86" d="100"/>
        </p:scale>
        <p:origin x="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6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003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3827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69342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91922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7884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9381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088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22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9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9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6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66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833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6820833-450B-5540-9405-BE9596BC1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76962" cy="6472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939F92E-02AC-4646-BD3B-1BEE877E3C1D}"/>
              </a:ext>
            </a:extLst>
          </p:cNvPr>
          <p:cNvSpPr txBox="1"/>
          <p:nvPr/>
        </p:nvSpPr>
        <p:spPr>
          <a:xfrm>
            <a:off x="391885" y="760020"/>
            <a:ext cx="7707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Prerequisites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FC497A4-123D-FC47-B1B9-13686F332979}"/>
              </a:ext>
            </a:extLst>
          </p:cNvPr>
          <p:cNvSpPr txBox="1"/>
          <p:nvPr/>
        </p:nvSpPr>
        <p:spPr>
          <a:xfrm>
            <a:off x="391885" y="1861371"/>
            <a:ext cx="1094122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800" dirty="0">
                <a:solidFill>
                  <a:srgbClr val="FFC000"/>
                </a:solidFill>
              </a:rPr>
              <a:t>Data Structures:</a:t>
            </a:r>
          </a:p>
          <a:p>
            <a:pPr marL="1371600" lvl="2" indent="-457200">
              <a:buFontTx/>
              <a:buChar char="-"/>
            </a:pPr>
            <a:r>
              <a:rPr lang="en-US" sz="2800" dirty="0"/>
              <a:t>Arrays, Trees, and Graphs</a:t>
            </a:r>
          </a:p>
          <a:p>
            <a:pPr marL="342900" indent="-342900">
              <a:buAutoNum type="arabicParenR"/>
            </a:pPr>
            <a:r>
              <a:rPr lang="en-US" sz="2800" dirty="0">
                <a:solidFill>
                  <a:srgbClr val="FFC000"/>
                </a:solidFill>
              </a:rPr>
              <a:t>Probability and Statistics: </a:t>
            </a:r>
          </a:p>
          <a:p>
            <a:pPr lvl="1"/>
            <a:r>
              <a:rPr lang="en-US" sz="2800" dirty="0"/>
              <a:t>	- basic concepts like probability, random variables, 			  expectation, variance, moments etc.</a:t>
            </a:r>
          </a:p>
          <a:p>
            <a:pPr marL="342900" indent="-342900">
              <a:buAutoNum type="arabicParenR"/>
            </a:pPr>
            <a:r>
              <a:rPr lang="en-US" sz="2800" dirty="0">
                <a:solidFill>
                  <a:srgbClr val="FFC000"/>
                </a:solidFill>
              </a:rPr>
              <a:t>Calculus	: </a:t>
            </a:r>
          </a:p>
          <a:p>
            <a:pPr lvl="1"/>
            <a:r>
              <a:rPr lang="en-US" sz="2800" dirty="0"/>
              <a:t>	- basic concepts like differentiation, integration, 	   	 		  logarithms, exponents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2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6820833-450B-5540-9405-BE9596BC1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76962" cy="6472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2D67E55-8045-684B-9770-341544AF3466}"/>
              </a:ext>
            </a:extLst>
          </p:cNvPr>
          <p:cNvSpPr txBox="1"/>
          <p:nvPr/>
        </p:nvSpPr>
        <p:spPr>
          <a:xfrm>
            <a:off x="633984" y="890016"/>
            <a:ext cx="535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Upper Confidence Bound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ACAE61D-80FC-A849-971A-9398A8EB6EEA}"/>
              </a:ext>
            </a:extLst>
          </p:cNvPr>
          <p:cNvSpPr txBox="1"/>
          <p:nvPr/>
        </p:nvSpPr>
        <p:spPr>
          <a:xfrm>
            <a:off x="731520" y="1706880"/>
            <a:ext cx="94122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b="1" dirty="0"/>
              <a:t>Exploitation</a:t>
            </a:r>
            <a:r>
              <a:rPr lang="en-US" sz="2400" dirty="0"/>
              <a:t> term favors good </a:t>
            </a:r>
            <a:r>
              <a:rPr lang="en-US" sz="2400" dirty="0" smtClean="0"/>
              <a:t>actions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b="1" dirty="0"/>
              <a:t>Exploration</a:t>
            </a:r>
            <a:r>
              <a:rPr lang="en-US" sz="2400" dirty="0"/>
              <a:t> term is the measure of the variance in the estimate of a given actions </a:t>
            </a:r>
            <a:r>
              <a:rPr lang="en-US" sz="2400" dirty="0" smtClean="0"/>
              <a:t>value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Maximizing it = sort of upper bound on the possible values of action a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53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6820833-450B-5540-9405-BE9596BC1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76962" cy="6472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0675" y="1817783"/>
            <a:ext cx="91219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Each time a is selected, </a:t>
            </a:r>
            <a:r>
              <a:rPr lang="en-US" sz="2400" b="1" dirty="0"/>
              <a:t>uncertainty goes down because the denominator is </a:t>
            </a:r>
            <a:r>
              <a:rPr lang="en-US" sz="2400" b="1" dirty="0" smtClean="0"/>
              <a:t>incremented</a:t>
            </a:r>
          </a:p>
          <a:p>
            <a:endParaRPr lang="en-US" sz="2400" b="1" dirty="0"/>
          </a:p>
          <a:p>
            <a:pPr marL="342900" indent="-342900">
              <a:buFontTx/>
              <a:buChar char="-"/>
            </a:pPr>
            <a:r>
              <a:rPr lang="en-US" sz="2400" dirty="0"/>
              <a:t>Each time any other action instead of a is selected, </a:t>
            </a:r>
            <a:r>
              <a:rPr lang="en-US" sz="2400" dirty="0" err="1"/>
              <a:t>ln</a:t>
            </a:r>
            <a:r>
              <a:rPr lang="en-US" sz="2400" dirty="0"/>
              <a:t>(N) is incremented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b="1" dirty="0">
                <a:sym typeface="Wingdings" pitchFamily="2" charset="2"/>
              </a:rPr>
              <a:t>uncertainty goes up</a:t>
            </a:r>
            <a:r>
              <a:rPr lang="en-US" sz="2400" dirty="0" smtClean="0">
                <a:sym typeface="Wingdings" pitchFamily="2" charset="2"/>
              </a:rPr>
              <a:t>.</a:t>
            </a:r>
          </a:p>
          <a:p>
            <a:endParaRPr lang="en-US" sz="2400" dirty="0">
              <a:sym typeface="Wingdings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ym typeface="Wingdings" pitchFamily="2" charset="2"/>
              </a:rPr>
              <a:t>Use of </a:t>
            </a:r>
            <a:r>
              <a:rPr lang="en-US" sz="2400" b="1" dirty="0">
                <a:sym typeface="Wingdings" pitchFamily="2" charset="2"/>
              </a:rPr>
              <a:t>natural logarithm </a:t>
            </a:r>
            <a:r>
              <a:rPr lang="en-US" sz="2400" dirty="0">
                <a:sym typeface="Wingdings" pitchFamily="2" charset="2"/>
              </a:rPr>
              <a:t> increase in uncertainty gets smaller over time, but is </a:t>
            </a:r>
            <a:r>
              <a:rPr lang="en-US" sz="2400" dirty="0" smtClean="0">
                <a:sym typeface="Wingdings" pitchFamily="2" charset="2"/>
              </a:rPr>
              <a:t>unbounded</a:t>
            </a:r>
          </a:p>
          <a:p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Constant </a:t>
            </a:r>
            <a:r>
              <a:rPr lang="en-US" sz="2400" b="1" dirty="0"/>
              <a:t>c</a:t>
            </a:r>
            <a:r>
              <a:rPr lang="en-US" sz="2400" dirty="0"/>
              <a:t> in the exploration term controls the tradeoff between good actions and unexplored actions.</a:t>
            </a:r>
            <a:endParaRPr lang="en-A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2D67E55-8045-684B-9770-341544AF3466}"/>
              </a:ext>
            </a:extLst>
          </p:cNvPr>
          <p:cNvSpPr txBox="1"/>
          <p:nvPr/>
        </p:nvSpPr>
        <p:spPr>
          <a:xfrm>
            <a:off x="633984" y="890016"/>
            <a:ext cx="535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Upper Confidence Bound</a:t>
            </a:r>
          </a:p>
        </p:txBody>
      </p:sp>
    </p:spTree>
    <p:extLst>
      <p:ext uri="{BB962C8B-B14F-4D97-AF65-F5344CB8AC3E}">
        <p14:creationId xmlns:p14="http://schemas.microsoft.com/office/powerpoint/2010/main" val="100890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6820833-450B-5540-9405-BE9596BC1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76962" cy="6472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101" y="1696598"/>
            <a:ext cx="3307510" cy="34425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5422" y="1696598"/>
            <a:ext cx="39330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AU" sz="2400" dirty="0" smtClean="0"/>
              <a:t>Node Selection</a:t>
            </a:r>
          </a:p>
          <a:p>
            <a:pPr marL="457200" indent="-457200">
              <a:buAutoNum type="arabicParenR"/>
            </a:pPr>
            <a:r>
              <a:rPr lang="en-AU" sz="2400" dirty="0" smtClean="0">
                <a:solidFill>
                  <a:schemeClr val="tx1">
                    <a:lumMod val="65000"/>
                  </a:schemeClr>
                </a:solidFill>
              </a:rPr>
              <a:t>Node Expansion</a:t>
            </a:r>
          </a:p>
          <a:p>
            <a:pPr marL="457200" indent="-457200">
              <a:buAutoNum type="arabicParenR"/>
            </a:pPr>
            <a:r>
              <a:rPr lang="en-AU" sz="2400" dirty="0" smtClean="0">
                <a:solidFill>
                  <a:schemeClr val="tx1">
                    <a:lumMod val="65000"/>
                  </a:schemeClr>
                </a:solidFill>
              </a:rPr>
              <a:t>ROLLOUT</a:t>
            </a:r>
          </a:p>
          <a:p>
            <a:pPr marL="457200" indent="-457200">
              <a:buAutoNum type="arabicParenR"/>
            </a:pPr>
            <a:r>
              <a:rPr lang="en-AU" sz="2400" dirty="0" smtClean="0">
                <a:solidFill>
                  <a:schemeClr val="tx1">
                    <a:lumMod val="65000"/>
                  </a:schemeClr>
                </a:solidFill>
              </a:rPr>
              <a:t>UPDATE</a:t>
            </a:r>
            <a:endParaRPr lang="en-AU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buAutoNum type="arabicParenR"/>
            </a:pPr>
            <a:endParaRPr lang="en-AU" sz="2400" dirty="0" smtClean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34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6820833-450B-5540-9405-BE9596BC1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76962" cy="6472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F678FF2-D57E-9B48-8053-6E5CE2C4D10D}"/>
              </a:ext>
            </a:extLst>
          </p:cNvPr>
          <p:cNvSpPr txBox="1"/>
          <p:nvPr/>
        </p:nvSpPr>
        <p:spPr>
          <a:xfrm>
            <a:off x="853440" y="914400"/>
            <a:ext cx="669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Second Step – Node Expansion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7999BE5-4828-0E40-849B-62822EF13B39}"/>
              </a:ext>
            </a:extLst>
          </p:cNvPr>
          <p:cNvSpPr txBox="1"/>
          <p:nvPr/>
        </p:nvSpPr>
        <p:spPr>
          <a:xfrm>
            <a:off x="853440" y="1766370"/>
            <a:ext cx="93634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Once</a:t>
            </a:r>
            <a:r>
              <a:rPr lang="en-US" sz="2400" dirty="0"/>
              <a:t>, we have computed the Upper Confidence Bound for all the actions at </a:t>
            </a:r>
            <a:r>
              <a:rPr lang="en-US" sz="2400" dirty="0" smtClean="0"/>
              <a:t>a given state, we take the action with the highest UCB and land on a new state s’</a:t>
            </a:r>
            <a:r>
              <a:rPr lang="en-US" sz="2400" dirty="0"/>
              <a:t>.</a:t>
            </a:r>
            <a:r>
              <a:rPr lang="en-US" sz="2400" dirty="0" smtClean="0"/>
              <a:t> 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If it has any unvisited child node, we </a:t>
            </a:r>
            <a:r>
              <a:rPr lang="en-US" sz="2400" dirty="0"/>
              <a:t>expand it by adding its child </a:t>
            </a:r>
            <a:r>
              <a:rPr lang="en-US" sz="2400" dirty="0" smtClean="0"/>
              <a:t>node </a:t>
            </a:r>
            <a:r>
              <a:rPr lang="en-US" sz="2400" dirty="0"/>
              <a:t>to </a:t>
            </a:r>
            <a:r>
              <a:rPr lang="en-US" sz="2400" dirty="0" smtClean="0"/>
              <a:t>the tree.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521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6820833-450B-5540-9405-BE9596BC1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76962" cy="6472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5422" y="1696598"/>
            <a:ext cx="39330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AU" sz="2400" dirty="0" smtClean="0"/>
              <a:t>Node Selection</a:t>
            </a:r>
          </a:p>
          <a:p>
            <a:pPr marL="457200" indent="-457200">
              <a:buAutoNum type="arabicParenR"/>
            </a:pPr>
            <a:r>
              <a:rPr lang="en-AU" sz="2400" dirty="0" smtClean="0"/>
              <a:t>Node Expansion</a:t>
            </a:r>
          </a:p>
          <a:p>
            <a:pPr marL="457200" indent="-457200">
              <a:buAutoNum type="arabicParenR"/>
            </a:pPr>
            <a:r>
              <a:rPr lang="en-AU" sz="2400" dirty="0" smtClean="0">
                <a:solidFill>
                  <a:schemeClr val="tx1">
                    <a:lumMod val="65000"/>
                  </a:schemeClr>
                </a:solidFill>
              </a:rPr>
              <a:t>ROLLOUT</a:t>
            </a:r>
          </a:p>
          <a:p>
            <a:pPr marL="457200" indent="-457200">
              <a:buAutoNum type="arabicParenR"/>
            </a:pPr>
            <a:r>
              <a:rPr lang="en-AU" sz="2400" dirty="0" smtClean="0">
                <a:solidFill>
                  <a:schemeClr val="tx1">
                    <a:lumMod val="65000"/>
                  </a:schemeClr>
                </a:solidFill>
              </a:rPr>
              <a:t>UPDATE</a:t>
            </a:r>
            <a:endParaRPr lang="en-AU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buAutoNum type="arabicParenR"/>
            </a:pPr>
            <a:endParaRPr lang="en-AU" sz="2400" dirty="0" smtClean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942" y="1696598"/>
            <a:ext cx="3690703" cy="353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5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6820833-450B-5540-9405-BE9596BC1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76962" cy="6472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8C972BA-D9C8-114C-825C-720BD84A57BB}"/>
              </a:ext>
            </a:extLst>
          </p:cNvPr>
          <p:cNvSpPr txBox="1"/>
          <p:nvPr/>
        </p:nvSpPr>
        <p:spPr>
          <a:xfrm>
            <a:off x="646176" y="853440"/>
            <a:ext cx="5888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Third Step - Rollout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5140D51-634F-B949-9F89-ECB978BA40FD}"/>
              </a:ext>
            </a:extLst>
          </p:cNvPr>
          <p:cNvSpPr txBox="1"/>
          <p:nvPr/>
        </p:nvSpPr>
        <p:spPr>
          <a:xfrm>
            <a:off x="816864" y="1719072"/>
            <a:ext cx="94244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During this step, when we choose a </a:t>
            </a:r>
            <a:r>
              <a:rPr lang="en-US" sz="2400" dirty="0" smtClean="0"/>
              <a:t>node </a:t>
            </a:r>
            <a:r>
              <a:rPr lang="en-US" sz="2400" dirty="0"/>
              <a:t>that hasn’t been visited yet, we randomly take turns for both players until we reach a terminal state.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ROLLOUT(S):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Loop forever:</a:t>
            </a:r>
          </a:p>
          <a:p>
            <a:pPr marL="1257300" lvl="2" indent="-342900">
              <a:buFontTx/>
              <a:buChar char="-"/>
            </a:pPr>
            <a:r>
              <a:rPr lang="en-US" sz="2400" dirty="0"/>
              <a:t>If S is a terminal state:</a:t>
            </a:r>
          </a:p>
          <a:p>
            <a:pPr marL="1714500" lvl="3" indent="-342900">
              <a:buFontTx/>
              <a:buChar char="-"/>
            </a:pPr>
            <a:r>
              <a:rPr lang="en-US" sz="2400" dirty="0"/>
              <a:t>return value(S)</a:t>
            </a:r>
          </a:p>
          <a:p>
            <a:pPr marL="1257300" lvl="2" indent="-342900">
              <a:buFontTx/>
              <a:buChar char="-"/>
            </a:pPr>
            <a:r>
              <a:rPr lang="en-US" sz="2400" dirty="0"/>
              <a:t>A = random(</a:t>
            </a:r>
            <a:r>
              <a:rPr lang="en-US" sz="2400" dirty="0" err="1"/>
              <a:t>actions_available</a:t>
            </a:r>
            <a:r>
              <a:rPr lang="en-US" sz="2400" dirty="0"/>
              <a:t>(S))</a:t>
            </a:r>
          </a:p>
          <a:p>
            <a:pPr marL="1257300" lvl="2" indent="-342900">
              <a:buFontTx/>
              <a:buChar char="-"/>
            </a:pPr>
            <a:r>
              <a:rPr lang="en-US" sz="2400" dirty="0"/>
              <a:t>S = simulate(A, S)</a:t>
            </a:r>
          </a:p>
        </p:txBody>
      </p:sp>
    </p:spTree>
    <p:extLst>
      <p:ext uri="{BB962C8B-B14F-4D97-AF65-F5344CB8AC3E}">
        <p14:creationId xmlns:p14="http://schemas.microsoft.com/office/powerpoint/2010/main" val="136291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6820833-450B-5540-9405-BE9596BC1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76962" cy="6472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5422" y="1696598"/>
            <a:ext cx="39330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AU" sz="2400" dirty="0" smtClean="0"/>
              <a:t>Node Selection</a:t>
            </a:r>
          </a:p>
          <a:p>
            <a:pPr marL="457200" indent="-457200">
              <a:buAutoNum type="arabicParenR"/>
            </a:pPr>
            <a:r>
              <a:rPr lang="en-AU" sz="2400" dirty="0" smtClean="0"/>
              <a:t>Node Expansion</a:t>
            </a:r>
          </a:p>
          <a:p>
            <a:pPr marL="457200" indent="-457200">
              <a:buAutoNum type="arabicParenR"/>
            </a:pPr>
            <a:r>
              <a:rPr lang="en-AU" sz="2400" dirty="0" smtClean="0"/>
              <a:t>ROLLOUT</a:t>
            </a:r>
          </a:p>
          <a:p>
            <a:pPr marL="457200" indent="-457200">
              <a:buAutoNum type="arabicParenR"/>
            </a:pPr>
            <a:r>
              <a:rPr lang="en-AU" sz="2400" dirty="0" smtClean="0">
                <a:solidFill>
                  <a:schemeClr val="tx1">
                    <a:lumMod val="65000"/>
                  </a:schemeClr>
                </a:solidFill>
              </a:rPr>
              <a:t>UPDATE</a:t>
            </a:r>
            <a:endParaRPr lang="en-AU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buAutoNum type="arabicParenR"/>
            </a:pPr>
            <a:endParaRPr lang="en-AU" sz="2400" dirty="0" smtClean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220" y="1696598"/>
            <a:ext cx="2596178" cy="464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1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6820833-450B-5540-9405-BE9596BC1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76962" cy="6472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96EBEF4-2ED4-794A-B86F-6DE6A5376E09}"/>
              </a:ext>
            </a:extLst>
          </p:cNvPr>
          <p:cNvSpPr txBox="1"/>
          <p:nvPr/>
        </p:nvSpPr>
        <p:spPr>
          <a:xfrm>
            <a:off x="731520" y="914400"/>
            <a:ext cx="8339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Fourth Step - Update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EC7B139-37E7-234E-A9F8-8C4ABEF23A1B}"/>
              </a:ext>
            </a:extLst>
          </p:cNvPr>
          <p:cNvSpPr txBox="1"/>
          <p:nvPr/>
        </p:nvSpPr>
        <p:spPr>
          <a:xfrm>
            <a:off x="743712" y="1914144"/>
            <a:ext cx="96804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After performing the rollout at a given node s, we update the values such as N = total nodes visited, n = #times s is visited, and Q(</a:t>
            </a:r>
            <a:r>
              <a:rPr lang="en-US" sz="2400" dirty="0" err="1"/>
              <a:t>s,a</a:t>
            </a:r>
            <a:r>
              <a:rPr lang="en-US" sz="2400" dirty="0"/>
              <a:t>) = </a:t>
            </a:r>
            <a:r>
              <a:rPr lang="en-US" sz="2400" dirty="0" smtClean="0"/>
              <a:t>action value </a:t>
            </a:r>
            <a:r>
              <a:rPr lang="en-US" sz="2400" dirty="0" err="1" smtClean="0"/>
              <a:t>fuction</a:t>
            </a:r>
            <a:r>
              <a:rPr lang="en-US" sz="2400" dirty="0" smtClean="0"/>
              <a:t>. 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Some values need to updated for all the nodes along the trajectory to s.</a:t>
            </a:r>
          </a:p>
        </p:txBody>
      </p:sp>
    </p:spTree>
    <p:extLst>
      <p:ext uri="{BB962C8B-B14F-4D97-AF65-F5344CB8AC3E}">
        <p14:creationId xmlns:p14="http://schemas.microsoft.com/office/powerpoint/2010/main" val="7059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6820833-450B-5540-9405-BE9596BC1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76962" cy="6472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5422" y="1696598"/>
            <a:ext cx="39330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AU" sz="2400" dirty="0" smtClean="0"/>
              <a:t>Node Selection</a:t>
            </a:r>
          </a:p>
          <a:p>
            <a:pPr marL="457200" indent="-457200">
              <a:buAutoNum type="arabicParenR"/>
            </a:pPr>
            <a:r>
              <a:rPr lang="en-AU" sz="2400" dirty="0" smtClean="0"/>
              <a:t>Node Expansion</a:t>
            </a:r>
          </a:p>
          <a:p>
            <a:pPr marL="457200" indent="-457200">
              <a:buAutoNum type="arabicParenR"/>
            </a:pPr>
            <a:r>
              <a:rPr lang="en-AU" sz="2400" dirty="0" smtClean="0"/>
              <a:t>ROLLOUT</a:t>
            </a:r>
          </a:p>
          <a:p>
            <a:pPr marL="457200" indent="-457200">
              <a:buAutoNum type="arabicParenR"/>
            </a:pPr>
            <a:r>
              <a:rPr lang="en-AU" sz="2400" dirty="0" smtClean="0"/>
              <a:t>UPDATE</a:t>
            </a:r>
          </a:p>
          <a:p>
            <a:pPr marL="457200" indent="-457200">
              <a:buAutoNum type="arabicParenR"/>
            </a:pPr>
            <a:endParaRPr lang="en-AU" sz="2400" dirty="0" smtClean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171" y="1696598"/>
            <a:ext cx="3696374" cy="379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8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6820833-450B-5540-9405-BE9596BC1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76962" cy="6472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70549AA-26C5-7A45-92E3-57048FF4E0DA}"/>
              </a:ext>
            </a:extLst>
          </p:cNvPr>
          <p:cNvSpPr txBox="1"/>
          <p:nvPr/>
        </p:nvSpPr>
        <p:spPr>
          <a:xfrm>
            <a:off x="633984" y="865632"/>
            <a:ext cx="7778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MCTS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DDBF42E-BD01-0241-8E1B-CD9DDCB0F356}"/>
              </a:ext>
            </a:extLst>
          </p:cNvPr>
          <p:cNvSpPr txBox="1"/>
          <p:nvPr/>
        </p:nvSpPr>
        <p:spPr>
          <a:xfrm>
            <a:off x="475488" y="1682496"/>
            <a:ext cx="10789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Let current = S</a:t>
            </a:r>
            <a:r>
              <a:rPr lang="en-US" sz="2400" baseline="-25000" dirty="0"/>
              <a:t>0</a:t>
            </a:r>
            <a:r>
              <a:rPr lang="en-US" sz="2400" dirty="0"/>
              <a:t> (root node)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If current = leaf node: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If it has never been </a:t>
            </a:r>
            <a:r>
              <a:rPr lang="en-US" sz="2400" dirty="0" smtClean="0"/>
              <a:t>selected</a:t>
            </a:r>
            <a:r>
              <a:rPr lang="en-US" sz="2400" dirty="0" smtClean="0"/>
              <a:t> </a:t>
            </a:r>
            <a:r>
              <a:rPr lang="en-US" sz="2400" dirty="0"/>
              <a:t>before:</a:t>
            </a:r>
          </a:p>
          <a:p>
            <a:pPr marL="1257300" lvl="2" indent="-342900">
              <a:buFontTx/>
              <a:buChar char="-"/>
            </a:pPr>
            <a:r>
              <a:rPr lang="en-US" sz="2400" dirty="0"/>
              <a:t>ROLLOUT(current)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Else</a:t>
            </a:r>
          </a:p>
          <a:p>
            <a:pPr marL="1257300" lvl="2" indent="-342900">
              <a:buFontTx/>
              <a:buChar char="-"/>
            </a:pPr>
            <a:r>
              <a:rPr lang="en-US" sz="2400" dirty="0"/>
              <a:t>For each available action from current:</a:t>
            </a:r>
          </a:p>
          <a:p>
            <a:pPr marL="1714500" lvl="3" indent="-342900">
              <a:buFontTx/>
              <a:buChar char="-"/>
            </a:pPr>
            <a:r>
              <a:rPr lang="en-US" sz="2400" dirty="0"/>
              <a:t>Add a new state (child) to the tree</a:t>
            </a:r>
          </a:p>
          <a:p>
            <a:pPr marL="1257300" lvl="2" indent="-342900">
              <a:buFontTx/>
              <a:buChar char="-"/>
            </a:pPr>
            <a:r>
              <a:rPr lang="en-US" sz="2400" dirty="0"/>
              <a:t>Current = first new child node</a:t>
            </a:r>
          </a:p>
          <a:p>
            <a:pPr marL="1257300" lvl="2" indent="-342900">
              <a:buFontTx/>
              <a:buChar char="-"/>
            </a:pPr>
            <a:r>
              <a:rPr lang="en-US" sz="2400" dirty="0"/>
              <a:t>ROLLOUT(current)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Else: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Current = child node of current that maximizes UCB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293675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6820833-450B-5540-9405-BE9596BC1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76962" cy="6472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34869CF-F203-AE41-ACEF-875F22C03F05}"/>
              </a:ext>
            </a:extLst>
          </p:cNvPr>
          <p:cNvSpPr txBox="1"/>
          <p:nvPr/>
        </p:nvSpPr>
        <p:spPr>
          <a:xfrm>
            <a:off x="308758" y="1840675"/>
            <a:ext cx="101652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Traditionally, classic adversarial search algorithms like </a:t>
            </a:r>
            <a:r>
              <a:rPr lang="en-US" sz="2400" b="1" dirty="0" err="1"/>
              <a:t>MiniMax</a:t>
            </a:r>
            <a:r>
              <a:rPr lang="en-US" sz="2400" dirty="0"/>
              <a:t> and </a:t>
            </a:r>
            <a:r>
              <a:rPr lang="en-US" sz="2400" b="1" dirty="0"/>
              <a:t>Alpha-Beta Pruning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Minimax is provably an optimal game search strategy based on </a:t>
            </a:r>
            <a:r>
              <a:rPr lang="en-US" sz="2400" b="1" dirty="0"/>
              <a:t>minimax value</a:t>
            </a:r>
            <a:r>
              <a:rPr lang="en-US" sz="2400" dirty="0"/>
              <a:t>, but computationally expensive on game trees with high branching factor (b) and high depth (m). 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Essentially, a </a:t>
            </a:r>
            <a:r>
              <a:rPr lang="en-US" sz="2400" dirty="0" smtClean="0"/>
              <a:t>DFS </a:t>
            </a:r>
            <a:r>
              <a:rPr lang="en-US" sz="2400" dirty="0"/>
              <a:t>strategy so time complexity = </a:t>
            </a:r>
            <a:r>
              <a:rPr lang="en-US" sz="2400" b="1" dirty="0"/>
              <a:t>O(</a:t>
            </a:r>
            <a:r>
              <a:rPr lang="en-US" sz="2400" b="1" dirty="0" err="1"/>
              <a:t>b</a:t>
            </a:r>
            <a:r>
              <a:rPr lang="en-US" sz="2400" b="1" baseline="30000" dirty="0" err="1"/>
              <a:t>m</a:t>
            </a:r>
            <a:r>
              <a:rPr lang="en-US" sz="2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Comes in Alpha-Beta pruning: It is possible to compute </a:t>
            </a:r>
            <a:r>
              <a:rPr lang="en-US" sz="2400" dirty="0" err="1"/>
              <a:t>MiniMax</a:t>
            </a:r>
            <a:r>
              <a:rPr lang="en-US" sz="2400" dirty="0"/>
              <a:t> strategy without looking at every state! So we prune the tree…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Still exponential in time complexity – O(</a:t>
            </a:r>
            <a:r>
              <a:rPr lang="en-US" sz="2400" dirty="0" err="1"/>
              <a:t>b</a:t>
            </a:r>
            <a:r>
              <a:rPr lang="en-US" sz="2400" baseline="30000" dirty="0" err="1"/>
              <a:t>m</a:t>
            </a:r>
            <a:r>
              <a:rPr lang="en-US" sz="2400" baseline="30000" dirty="0"/>
              <a:t>/2</a:t>
            </a:r>
            <a:r>
              <a:rPr lang="en-US" sz="2400" dirty="0"/>
              <a:t>), but better than </a:t>
            </a:r>
            <a:r>
              <a:rPr lang="en-US" sz="2400" dirty="0" err="1"/>
              <a:t>MiniMax</a:t>
            </a:r>
            <a:r>
              <a:rPr lang="en-US" sz="2400" dirty="0"/>
              <a:t> O(</a:t>
            </a:r>
            <a:r>
              <a:rPr lang="en-US" sz="2400" dirty="0" err="1"/>
              <a:t>b</a:t>
            </a:r>
            <a:r>
              <a:rPr lang="en-US" sz="2400" baseline="30000" dirty="0" err="1"/>
              <a:t>m</a:t>
            </a:r>
            <a:r>
              <a:rPr lang="en-US" sz="2400" dirty="0"/>
              <a:t>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00FFB61-FB12-C44D-BB2C-9470FF806B6D}"/>
              </a:ext>
            </a:extLst>
          </p:cNvPr>
          <p:cNvSpPr txBox="1"/>
          <p:nvPr/>
        </p:nvSpPr>
        <p:spPr>
          <a:xfrm>
            <a:off x="261257" y="855023"/>
            <a:ext cx="6673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Classic Game Playing</a:t>
            </a:r>
          </a:p>
        </p:txBody>
      </p:sp>
    </p:spTree>
    <p:extLst>
      <p:ext uri="{BB962C8B-B14F-4D97-AF65-F5344CB8AC3E}">
        <p14:creationId xmlns:p14="http://schemas.microsoft.com/office/powerpoint/2010/main" val="318230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6820833-450B-5540-9405-BE9596BC1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76962" cy="6472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BECD467-2663-0C44-959D-55F33E14C98B}"/>
              </a:ext>
            </a:extLst>
          </p:cNvPr>
          <p:cNvSpPr txBox="1"/>
          <p:nvPr/>
        </p:nvSpPr>
        <p:spPr>
          <a:xfrm>
            <a:off x="914400" y="804672"/>
            <a:ext cx="7559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Combining the Four Steps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709415E-3F44-B64C-AF05-F807F4301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1714500"/>
            <a:ext cx="10261600" cy="3429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05080" y="5143500"/>
                <a:ext cx="10906698" cy="1210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/>
                  <a:t>UCB example for first selection: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+1.</m:t>
                    </m:r>
                    <m:rad>
                      <m:radPr>
                        <m:degHide m:val="on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AU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rad>
                    <m:r>
                      <a:rPr lang="en-AU" b="0" i="1" smtClean="0">
                        <a:latin typeface="Cambria Math" panose="02040503050406030204" pitchFamily="18" charset="0"/>
                      </a:rPr>
                      <m:t>=1.00</m:t>
                    </m:r>
                  </m:oMath>
                </a14:m>
                <a:r>
                  <a:rPr lang="en-AU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A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.</m:t>
                    </m:r>
                    <m:rad>
                      <m:radPr>
                        <m:degHide m:val="on"/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AU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AU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rad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0.80</m:t>
                    </m:r>
                  </m:oMath>
                </a14:m>
                <a:r>
                  <a:rPr lang="en-AU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A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.</m:t>
                    </m:r>
                    <m:rad>
                      <m:radPr>
                        <m:degHide m:val="on"/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AU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AU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rad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0.30</m:t>
                    </m:r>
                  </m:oMath>
                </a14:m>
                <a:endParaRPr lang="en-AU" dirty="0"/>
              </a:p>
              <a:p>
                <a:r>
                  <a:rPr lang="en-AU" dirty="0" smtClean="0"/>
                  <a:t>Try with different values of c, (if c = 2, we would choose the right most child)</a:t>
                </a:r>
                <a:endParaRPr lang="en-AU" dirty="0"/>
              </a:p>
              <a:p>
                <a:endParaRPr lang="en-AU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80" y="5143500"/>
                <a:ext cx="10906698" cy="1210011"/>
              </a:xfrm>
              <a:prstGeom prst="rect">
                <a:avLst/>
              </a:prstGeom>
              <a:blipFill rotWithShape="0">
                <a:blip r:embed="rId4"/>
                <a:stretch>
                  <a:fillRect l="-50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32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6820833-450B-5540-9405-BE9596BC1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76962" cy="6472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ECD467-2663-0C44-959D-55F33E14C98B}"/>
              </a:ext>
            </a:extLst>
          </p:cNvPr>
          <p:cNvSpPr txBox="1"/>
          <p:nvPr/>
        </p:nvSpPr>
        <p:spPr>
          <a:xfrm>
            <a:off x="914400" y="804672"/>
            <a:ext cx="7559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Summary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7113" y="1850834"/>
            <a:ext cx="98931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AU" sz="2400" dirty="0" smtClean="0"/>
              <a:t>MCTS is a powerful game playing strategy </a:t>
            </a:r>
          </a:p>
          <a:p>
            <a:endParaRPr lang="en-AU" sz="2400" dirty="0" smtClean="0"/>
          </a:p>
          <a:p>
            <a:pPr marL="342900" indent="-342900">
              <a:buFontTx/>
              <a:buChar char="-"/>
            </a:pPr>
            <a:r>
              <a:rPr lang="en-AU" sz="2400" dirty="0" smtClean="0"/>
              <a:t>Tree growth is asymmetric so great advantage over classic game playing strategies</a:t>
            </a:r>
          </a:p>
          <a:p>
            <a:endParaRPr lang="en-AU" sz="2400" dirty="0" smtClean="0"/>
          </a:p>
          <a:p>
            <a:pPr marL="342900" indent="-342900">
              <a:buFontTx/>
              <a:buChar char="-"/>
            </a:pPr>
            <a:r>
              <a:rPr lang="en-AU" sz="2400" dirty="0" smtClean="0"/>
              <a:t>Random rollouts help in a game where no clear heuristic exist, since many random moves will reveal the optimal policy</a:t>
            </a:r>
          </a:p>
          <a:p>
            <a:endParaRPr lang="en-AU" sz="2400" dirty="0" smtClean="0"/>
          </a:p>
          <a:p>
            <a:pPr marL="342900" indent="-342900">
              <a:buFontTx/>
              <a:buChar char="-"/>
            </a:pPr>
            <a:r>
              <a:rPr lang="en-AU" sz="2400" dirty="0" smtClean="0"/>
              <a:t>Major component for the training of </a:t>
            </a:r>
            <a:r>
              <a:rPr lang="en-AU" sz="2400" dirty="0" err="1" smtClean="0"/>
              <a:t>of</a:t>
            </a:r>
            <a:r>
              <a:rPr lang="en-AU" sz="2400" dirty="0" smtClean="0"/>
              <a:t> </a:t>
            </a:r>
            <a:r>
              <a:rPr lang="en-AU" sz="2400" dirty="0" err="1" smtClean="0"/>
              <a:t>AlphaGo</a:t>
            </a:r>
            <a:r>
              <a:rPr lang="en-AU" sz="2400" dirty="0" smtClean="0"/>
              <a:t> Zero Algorithm. 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52384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6820833-450B-5540-9405-BE9596BC1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76962" cy="64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3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6820833-450B-5540-9405-BE9596BC1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76962" cy="6472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2AFA0C4-B4D0-A741-94D1-8C4812C66173}"/>
              </a:ext>
            </a:extLst>
          </p:cNvPr>
          <p:cNvSpPr txBox="1"/>
          <p:nvPr/>
        </p:nvSpPr>
        <p:spPr>
          <a:xfrm>
            <a:off x="463296" y="914400"/>
            <a:ext cx="8241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Why Monte-Carlo Tree Search (MCTS)?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D85BA8B-5E98-5B4B-A50C-ED0F3683DEEE}"/>
              </a:ext>
            </a:extLst>
          </p:cNvPr>
          <p:cNvSpPr txBox="1"/>
          <p:nvPr/>
        </p:nvSpPr>
        <p:spPr>
          <a:xfrm>
            <a:off x="463296" y="1682496"/>
            <a:ext cx="10180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/>
              <a:t>MiniMax</a:t>
            </a:r>
            <a:r>
              <a:rPr lang="en-US" sz="2400" dirty="0"/>
              <a:t> and Alpha-Beta = not computationally efficient for games with high branching factor and depth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E.g. Go, Chess, Shogi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As a way around, we can do two things: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Use a heuristic function to estimate the value of the state of the game without exploring the whole tree ~ requires in-depth domain knowledge!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Use rollouts. At a given state s</a:t>
            </a:r>
            <a:r>
              <a:rPr lang="en-US" sz="2400" baseline="-25000" dirty="0"/>
              <a:t>0</a:t>
            </a:r>
            <a:r>
              <a:rPr lang="en-US" sz="2400" dirty="0"/>
              <a:t>, randomly simulate the game by taking turns for both the players until you reach a terminal state. </a:t>
            </a:r>
            <a:r>
              <a:rPr lang="en-US" sz="2400" dirty="0">
                <a:sym typeface="Wingdings" pitchFamily="2" charset="2"/>
              </a:rPr>
              <a:t>Hard to define a definitive heuristic for games like Go. So use rollouts!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ym typeface="Wingdings" pitchFamily="2" charset="2"/>
              </a:rPr>
              <a:t>Hence, MCTS!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650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7CFF53-ADBE-B944-848E-123764A17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6218" y="1769984"/>
            <a:ext cx="8825658" cy="870399"/>
          </a:xfrm>
        </p:spPr>
        <p:txBody>
          <a:bodyPr/>
          <a:lstStyle/>
          <a:p>
            <a:r>
              <a:rPr lang="en-US" sz="4800" dirty="0">
                <a:solidFill>
                  <a:srgbClr val="FFC000"/>
                </a:solidFill>
              </a:rPr>
              <a:t>Monte Carlo Tree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B2E36BC-2BB2-334B-86EB-E1A75F01A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3106" y="3442531"/>
            <a:ext cx="7181523" cy="1589314"/>
          </a:xfrm>
        </p:spPr>
        <p:txBody>
          <a:bodyPr/>
          <a:lstStyle/>
          <a:p>
            <a:r>
              <a:rPr lang="en-US" sz="3200" dirty="0"/>
              <a:t>Tutorials on alphago zero</a:t>
            </a:r>
          </a:p>
          <a:p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6820833-450B-5540-9405-BE9596BC1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76962" cy="64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6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6820833-450B-5540-9405-BE9596BC1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76962" cy="6472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852E929-28DF-CF45-9EEA-41D6D291D577}"/>
              </a:ext>
            </a:extLst>
          </p:cNvPr>
          <p:cNvSpPr txBox="1"/>
          <p:nvPr/>
        </p:nvSpPr>
        <p:spPr>
          <a:xfrm>
            <a:off x="341376" y="914400"/>
            <a:ext cx="3998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Basic Game Theory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3CBEB4F-91A4-1747-84E1-C2FB7ADE6722}"/>
              </a:ext>
            </a:extLst>
          </p:cNvPr>
          <p:cNvSpPr txBox="1"/>
          <p:nvPr/>
        </p:nvSpPr>
        <p:spPr>
          <a:xfrm>
            <a:off x="426720" y="1682496"/>
            <a:ext cx="104973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sz="2400" b="1" dirty="0" smtClean="0"/>
          </a:p>
          <a:p>
            <a:pPr marL="285750" indent="-285750">
              <a:buFontTx/>
              <a:buChar char="-"/>
            </a:pPr>
            <a:endParaRPr lang="en-US" sz="2400" b="1" dirty="0"/>
          </a:p>
          <a:p>
            <a:pPr marL="285750" indent="-285750">
              <a:buFontTx/>
              <a:buChar char="-"/>
            </a:pPr>
            <a:endParaRPr lang="en-US" sz="2400" b="1" dirty="0" smtClean="0"/>
          </a:p>
          <a:p>
            <a:pPr marL="285750" indent="-285750">
              <a:buFontTx/>
              <a:buChar char="-"/>
            </a:pPr>
            <a:r>
              <a:rPr lang="en-US" sz="2400" b="1" dirty="0" smtClean="0"/>
              <a:t>Zero-Sum </a:t>
            </a:r>
            <a:r>
              <a:rPr lang="en-US" sz="2400" b="1" dirty="0"/>
              <a:t>Games </a:t>
            </a:r>
            <a:r>
              <a:rPr lang="en-US" sz="2400" dirty="0"/>
              <a:t>– deterministic, turn-taking, two-player games of perfect </a:t>
            </a:r>
            <a:r>
              <a:rPr lang="en-US" sz="2400" dirty="0" smtClean="0"/>
              <a:t>information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652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6820833-450B-5540-9405-BE9596BC1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76962" cy="6472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18C23B7-ED88-1D40-9B71-F5B7ABE67FEE}"/>
              </a:ext>
            </a:extLst>
          </p:cNvPr>
          <p:cNvSpPr txBox="1"/>
          <p:nvPr/>
        </p:nvSpPr>
        <p:spPr>
          <a:xfrm>
            <a:off x="377952" y="938784"/>
            <a:ext cx="4401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Basic Game Theory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90DF32A-D244-2D43-91B8-3D40DC6AB0F1}"/>
              </a:ext>
            </a:extLst>
          </p:cNvPr>
          <p:cNvSpPr txBox="1"/>
          <p:nvPr/>
        </p:nvSpPr>
        <p:spPr>
          <a:xfrm>
            <a:off x="377952" y="1815138"/>
            <a:ext cx="5388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Data Structure of Choice = </a:t>
            </a:r>
            <a:r>
              <a:rPr lang="en-US" sz="2400" b="1" dirty="0"/>
              <a:t>Trees 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Tic Tac Toe example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6F3D47F-9696-3844-8E59-B2E734962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608" y="2230636"/>
            <a:ext cx="6027762" cy="40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2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6820833-450B-5540-9405-BE9596BC1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76962" cy="6472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8B3285B-5321-2840-A14C-5A56EA91556D}"/>
              </a:ext>
            </a:extLst>
          </p:cNvPr>
          <p:cNvSpPr txBox="1"/>
          <p:nvPr/>
        </p:nvSpPr>
        <p:spPr>
          <a:xfrm>
            <a:off x="475488" y="841248"/>
            <a:ext cx="6181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Monte-Carlo Tree 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2880C67-3865-7847-914D-CC3421292E2F}"/>
              </a:ext>
            </a:extLst>
          </p:cNvPr>
          <p:cNvSpPr txBox="1"/>
          <p:nvPr/>
        </p:nvSpPr>
        <p:spPr>
          <a:xfrm>
            <a:off x="475488" y="1682496"/>
            <a:ext cx="1042416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700" dirty="0"/>
              <a:t>Four key steps:</a:t>
            </a:r>
          </a:p>
          <a:p>
            <a:pPr marL="1428750" lvl="2" indent="-514350">
              <a:buAutoNum type="arabicParenR"/>
            </a:pPr>
            <a:r>
              <a:rPr lang="en-US" sz="2700" b="1" dirty="0"/>
              <a:t>Node Selection</a:t>
            </a:r>
          </a:p>
          <a:p>
            <a:pPr marL="1428750" lvl="2" indent="-514350">
              <a:buFontTx/>
              <a:buAutoNum type="arabicParenR"/>
            </a:pPr>
            <a:r>
              <a:rPr lang="en-US" sz="2700" b="1" dirty="0"/>
              <a:t>Node Expansion</a:t>
            </a:r>
          </a:p>
          <a:p>
            <a:pPr marL="1428750" lvl="2" indent="-514350">
              <a:buFontTx/>
              <a:buAutoNum type="arabicParenR"/>
            </a:pPr>
            <a:r>
              <a:rPr lang="en-US" sz="2700" b="1" dirty="0"/>
              <a:t>Rollout</a:t>
            </a:r>
          </a:p>
          <a:p>
            <a:pPr marL="1428750" lvl="2" indent="-514350">
              <a:buFontTx/>
              <a:buAutoNum type="arabicParenR"/>
            </a:pPr>
            <a:r>
              <a:rPr lang="en-US" sz="2700" b="1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14739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6820833-450B-5540-9405-BE9596BC1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76962" cy="6472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F00E660-066D-5C46-943B-74B8F22491E3}"/>
              </a:ext>
            </a:extLst>
          </p:cNvPr>
          <p:cNvSpPr txBox="1"/>
          <p:nvPr/>
        </p:nvSpPr>
        <p:spPr>
          <a:xfrm>
            <a:off x="597408" y="865632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Key 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440F28C-8C90-8D44-A4AB-C7AFAFA6F9A3}"/>
              </a:ext>
            </a:extLst>
          </p:cNvPr>
          <p:cNvSpPr txBox="1"/>
          <p:nvPr/>
        </p:nvSpPr>
        <p:spPr>
          <a:xfrm>
            <a:off x="597408" y="1548384"/>
            <a:ext cx="92781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Selection of a node vs. Expansion of a node: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We select a node when we traverse it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We expand a node when it is a leaf node and has child nodes that can be added to the tree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Exploitation vs. Exploration: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Exploitation is when we consistently select particular nodes with high win rate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Exploration is when we select a node that hasn’t been visited a lot </a:t>
            </a:r>
          </a:p>
        </p:txBody>
      </p:sp>
    </p:spTree>
    <p:extLst>
      <p:ext uri="{BB962C8B-B14F-4D97-AF65-F5344CB8AC3E}">
        <p14:creationId xmlns:p14="http://schemas.microsoft.com/office/powerpoint/2010/main" val="124661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6820833-450B-5540-9405-BE9596BC1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76962" cy="6472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224186-5610-AB4B-97FD-400CD031451C}"/>
              </a:ext>
            </a:extLst>
          </p:cNvPr>
          <p:cNvSpPr txBox="1"/>
          <p:nvPr/>
        </p:nvSpPr>
        <p:spPr>
          <a:xfrm>
            <a:off x="609600" y="841248"/>
            <a:ext cx="5974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First Step – Node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7AB42BAF-19BF-FF42-85CC-F729B9623512}"/>
                  </a:ext>
                </a:extLst>
              </p:cNvPr>
              <p:cNvSpPr txBox="1"/>
              <p:nvPr/>
            </p:nvSpPr>
            <p:spPr>
              <a:xfrm>
                <a:off x="609600" y="1597152"/>
                <a:ext cx="10265664" cy="2690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US" sz="2400" dirty="0"/>
                  <a:t>Given just the root node s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, we need to traverse the tree to find optimal strategy for the players.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dirty="0"/>
                  <a:t>How to traverse in a smart way? 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dirty="0"/>
                  <a:t>Choose the action (edge) with the </a:t>
                </a:r>
                <a:r>
                  <a:rPr lang="en-US" sz="2400" b="1" dirty="0"/>
                  <a:t>highest UCB</a:t>
                </a:r>
                <a:r>
                  <a:rPr lang="en-US" sz="2400" dirty="0"/>
                  <a:t>.</a:t>
                </a:r>
              </a:p>
              <a:p>
                <a:pPr marL="800100" lvl="1" indent="-342900">
                  <a:buFontTx/>
                  <a:buChar char="-"/>
                </a:pPr>
                <a:r>
                  <a:rPr lang="en-US" sz="2400" b="1" dirty="0"/>
                  <a:t>Upper Confidence Bound = Exploitation + Exploration</a:t>
                </a:r>
              </a:p>
              <a:p>
                <a:pPr lvl="7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𝑈𝐶𝐵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B42BAF-19BF-FF42-85CC-F729B9623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97152"/>
                <a:ext cx="10265664" cy="2690545"/>
              </a:xfrm>
              <a:prstGeom prst="rect">
                <a:avLst/>
              </a:prstGeom>
              <a:blipFill>
                <a:blip r:embed="rId3"/>
                <a:stretch>
                  <a:fillRect l="-990" t="-1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04E7D246-3B47-9647-8507-E91066C9E8CA}"/>
                  </a:ext>
                </a:extLst>
              </p:cNvPr>
              <p:cNvSpPr txBox="1"/>
              <p:nvPr/>
            </p:nvSpPr>
            <p:spPr>
              <a:xfrm>
                <a:off x="694944" y="4287697"/>
                <a:ext cx="10631424" cy="1951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US" sz="2400" dirty="0"/>
                  <a:t>Q</a:t>
                </a:r>
                <a:r>
                  <a:rPr lang="en-US" sz="2400" baseline="-25000" dirty="0"/>
                  <a:t>t</a:t>
                </a:r>
                <a:r>
                  <a:rPr lang="en-US" sz="2400" dirty="0"/>
                  <a:t>(a)= action value(win rate) from state S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 = exploitation term</a:t>
                </a: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𝑛𝑖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dirty="0"/>
                  <a:t> = measure of the uncertainty/variance in the estimate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    = exploration term (N = total states visited, n = no. of times action a is taken, c = exploration constant)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E7D246-3B47-9647-8507-E91066C9E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44" y="4287697"/>
                <a:ext cx="10631424" cy="1951881"/>
              </a:xfrm>
              <a:prstGeom prst="rect">
                <a:avLst/>
              </a:prstGeom>
              <a:blipFill>
                <a:blip r:embed="rId4"/>
                <a:stretch>
                  <a:fillRect l="-835" t="-2597" r="-1432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00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4777</TotalTime>
  <Words>841</Words>
  <Application>Microsoft Office PowerPoint</Application>
  <PresentationFormat>Widescreen</PresentationFormat>
  <Paragraphs>125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Cambria Math</vt:lpstr>
      <vt:lpstr>Century Gothic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Monte Carlo Tree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Tree Search</dc:title>
  <dc:creator>Microsoft Office User</dc:creator>
  <cp:lastModifiedBy>Abdullah Mobeen</cp:lastModifiedBy>
  <cp:revision>26</cp:revision>
  <dcterms:created xsi:type="dcterms:W3CDTF">2018-12-19T11:51:46Z</dcterms:created>
  <dcterms:modified xsi:type="dcterms:W3CDTF">2018-12-23T19:20:59Z</dcterms:modified>
</cp:coreProperties>
</file>