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8"/>
  </p:normalViewPr>
  <p:slideViewPr>
    <p:cSldViewPr snapToGrid="0" snapToObjects="1">
      <p:cViewPr>
        <p:scale>
          <a:sx n="75" d="100"/>
          <a:sy n="75" d="100"/>
        </p:scale>
        <p:origin x="5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47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1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7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7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3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0C19AE-72E4-194E-B1F2-CCF01E2B9A5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6122-9BDD-444F-B01B-CD91BFED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EF64A4-E072-7F49-9065-7EF94819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279" y="1628422"/>
            <a:ext cx="9546912" cy="803692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Residual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F1BDEB-AFBE-E24C-B6E6-E201C8410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533" y="3501736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dirty="0"/>
              <a:t>Tutorials on alphago zero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EF661F-E600-474E-9816-35DA8784E54B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AlphaGo Zero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B140DD-06B3-0841-B368-4161ADC4FE6D}"/>
              </a:ext>
            </a:extLst>
          </p:cNvPr>
          <p:cNvSpPr txBox="1"/>
          <p:nvPr/>
        </p:nvSpPr>
        <p:spPr>
          <a:xfrm>
            <a:off x="927100" y="1841500"/>
            <a:ext cx="10198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Input = 19 x 19 x 17 (board size (2D) x binary feature planes)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8 binary feature planes (X</a:t>
            </a:r>
            <a:r>
              <a:rPr lang="en-US" sz="2800" baseline="-25000" dirty="0"/>
              <a:t>i</a:t>
            </a:r>
            <a:r>
              <a:rPr lang="en-US" sz="2800" dirty="0"/>
              <a:t>) consists of binary values </a:t>
            </a:r>
            <a:r>
              <a:rPr lang="en-US" sz="2800" dirty="0">
                <a:sym typeface="Wingdings" pitchFamily="2" charset="2"/>
              </a:rPr>
              <a:t> indicating the presence of current player’s stones.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ym typeface="Wingdings" pitchFamily="2" charset="2"/>
              </a:rPr>
              <a:t>Next 8 binary feature planes (Y</a:t>
            </a:r>
            <a:r>
              <a:rPr lang="en-US" sz="2800" baseline="-25000" dirty="0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) indicates the presence of the opponent.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ym typeface="Wingdings" pitchFamily="2" charset="2"/>
              </a:rPr>
              <a:t>Final feature plane (C) indicates which player’s turn it is.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ym typeface="Wingdings" pitchFamily="2" charset="2"/>
              </a:rPr>
              <a:t>Input feature = [X</a:t>
            </a:r>
            <a:r>
              <a:rPr lang="en-US" sz="2800" baseline="-25000" dirty="0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, Y</a:t>
            </a:r>
            <a:r>
              <a:rPr lang="en-US" sz="2800" baseline="-25000" dirty="0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, X</a:t>
            </a:r>
            <a:r>
              <a:rPr lang="en-US" sz="2800" baseline="-25000" dirty="0">
                <a:sym typeface="Wingdings" pitchFamily="2" charset="2"/>
              </a:rPr>
              <a:t>i-1</a:t>
            </a:r>
            <a:r>
              <a:rPr lang="en-US" sz="2800" dirty="0">
                <a:sym typeface="Wingdings" pitchFamily="2" charset="2"/>
              </a:rPr>
              <a:t>, Y</a:t>
            </a:r>
            <a:r>
              <a:rPr lang="en-US" sz="2800" baseline="-25000" dirty="0">
                <a:sym typeface="Wingdings" pitchFamily="2" charset="2"/>
              </a:rPr>
              <a:t>i-1</a:t>
            </a:r>
            <a:r>
              <a:rPr lang="en-US" sz="2800" dirty="0">
                <a:sym typeface="Wingdings" pitchFamily="2" charset="2"/>
              </a:rPr>
              <a:t>, … , X</a:t>
            </a:r>
            <a:r>
              <a:rPr lang="en-US" sz="2800" baseline="-25000" dirty="0">
                <a:sym typeface="Wingdings" pitchFamily="2" charset="2"/>
              </a:rPr>
              <a:t>i-7</a:t>
            </a:r>
            <a:r>
              <a:rPr lang="en-US" sz="2800" dirty="0">
                <a:sym typeface="Wingdings" pitchFamily="2" charset="2"/>
              </a:rPr>
              <a:t>, Y</a:t>
            </a:r>
            <a:r>
              <a:rPr lang="en-US" sz="2800" baseline="-25000" dirty="0">
                <a:sym typeface="Wingdings" pitchFamily="2" charset="2"/>
              </a:rPr>
              <a:t>i-7</a:t>
            </a:r>
            <a:r>
              <a:rPr lang="en-US" sz="2800" dirty="0">
                <a:sym typeface="Wingdings" pitchFamily="2" charset="2"/>
              </a:rPr>
              <a:t>, C]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8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6ED9FC-3D5D-1448-BCD1-388312AFDE0F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AlphaGo Zero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99A5DA-3E63-624F-9694-A730518BD986}"/>
              </a:ext>
            </a:extLst>
          </p:cNvPr>
          <p:cNvSpPr txBox="1"/>
          <p:nvPr/>
        </p:nvSpPr>
        <p:spPr>
          <a:xfrm>
            <a:off x="939800" y="1955800"/>
            <a:ext cx="10096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Input features </a:t>
            </a:r>
            <a:r>
              <a:rPr lang="en-US" sz="2800" dirty="0">
                <a:sym typeface="Wingdings" pitchFamily="2" charset="2"/>
              </a:rPr>
              <a:t> Residual Tower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ym typeface="Wingdings" pitchFamily="2" charset="2"/>
              </a:rPr>
              <a:t>Residual Tower consists of: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ym typeface="Wingdings" pitchFamily="2" charset="2"/>
              </a:rPr>
              <a:t>A single convolution block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ym typeface="Wingdings" pitchFamily="2" charset="2"/>
              </a:rPr>
              <a:t>Either 19 or 39 residual blocks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0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7CAE35A-2BB4-FA4E-A130-55548A01E110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AlphaGo Zero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8679C8-8F07-5147-82BB-7968B5CB3082}"/>
              </a:ext>
            </a:extLst>
          </p:cNvPr>
          <p:cNvSpPr txBox="1"/>
          <p:nvPr/>
        </p:nvSpPr>
        <p:spPr>
          <a:xfrm>
            <a:off x="939800" y="1968500"/>
            <a:ext cx="9893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Convolution Block Operations: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convolution of 256 filters of kernel size 3 x 3 with stride 1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Batch normalization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rectifier non-linearity</a:t>
            </a:r>
          </a:p>
          <a:p>
            <a:pPr marL="914400" lvl="1" indent="-4572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4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646B10-EDB7-144C-A725-87652A7CCFCD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AlphaGo Zero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856E01-8814-EA46-B2C1-AD480D280C7E}"/>
              </a:ext>
            </a:extLst>
          </p:cNvPr>
          <p:cNvSpPr txBox="1"/>
          <p:nvPr/>
        </p:nvSpPr>
        <p:spPr>
          <a:xfrm>
            <a:off x="901700" y="1892300"/>
            <a:ext cx="9626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Residual Block Operations (sequential):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convolution of 256 filters of kernel size 3 x 3 with stride 1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Batch Normalization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rectifier non-linearity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convolution of 256 filters of kernel size 3 x 3 with stride 1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Batch Normalization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</a:t>
            </a:r>
            <a:r>
              <a:rPr lang="en-US" sz="2800" b="1" dirty="0"/>
              <a:t>skip connection</a:t>
            </a:r>
            <a:r>
              <a:rPr lang="en-US" sz="2800" dirty="0"/>
              <a:t> that adds input to the block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rectifier non-linearity</a:t>
            </a:r>
          </a:p>
        </p:txBody>
      </p:sp>
    </p:spTree>
    <p:extLst>
      <p:ext uri="{BB962C8B-B14F-4D97-AF65-F5344CB8AC3E}">
        <p14:creationId xmlns:p14="http://schemas.microsoft.com/office/powerpoint/2010/main" val="20002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6E74A1-03A0-F148-B361-5878ADCF9CD3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AlphaGo Zero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B3F492-FA21-9841-BD11-2342655D8389}"/>
              </a:ext>
            </a:extLst>
          </p:cNvPr>
          <p:cNvSpPr txBox="1"/>
          <p:nvPr/>
        </p:nvSpPr>
        <p:spPr>
          <a:xfrm>
            <a:off x="939800" y="1714500"/>
            <a:ext cx="5295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Output of the Residual Tower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two different ‘heads’:</a:t>
            </a:r>
          </a:p>
          <a:p>
            <a:pPr marL="1371600" lvl="2" indent="-457200">
              <a:buFontTx/>
              <a:buChar char="-"/>
            </a:pPr>
            <a:r>
              <a:rPr lang="en-US" sz="2800" b="1" dirty="0"/>
              <a:t>Policy Head</a:t>
            </a:r>
          </a:p>
          <a:p>
            <a:pPr marL="1371600" lvl="2" indent="-457200">
              <a:buFontTx/>
              <a:buChar char="-"/>
            </a:pPr>
            <a:r>
              <a:rPr lang="en-US" sz="2800" b="1" dirty="0"/>
              <a:t>Value 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2FAB41-DBC9-7F4E-91D1-A1B72246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1435675"/>
            <a:ext cx="3187700" cy="43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16428A-FB64-E343-A0AC-D524BBBE5146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AlphaGo Zero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634EDD-A451-ED41-AEE3-9642632A5D9F}"/>
              </a:ext>
            </a:extLst>
          </p:cNvPr>
          <p:cNvSpPr txBox="1"/>
          <p:nvPr/>
        </p:nvSpPr>
        <p:spPr>
          <a:xfrm>
            <a:off x="939800" y="1676400"/>
            <a:ext cx="9779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Policy Head Operations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convolution of 2 filters of kernel size 1 x 1 with stride 1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Batch normalization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rectifier non-linearity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fully connected linear layer that outputs a vector of size (# no. moves)</a:t>
            </a:r>
          </a:p>
        </p:txBody>
      </p:sp>
    </p:spTree>
    <p:extLst>
      <p:ext uri="{BB962C8B-B14F-4D97-AF65-F5344CB8AC3E}">
        <p14:creationId xmlns:p14="http://schemas.microsoft.com/office/powerpoint/2010/main" val="6419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2EDD10-C608-5C44-86A9-6660959845AF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AlphaGo Zero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FD364E-ADB2-A045-A315-838D97088984}"/>
              </a:ext>
            </a:extLst>
          </p:cNvPr>
          <p:cNvSpPr txBox="1"/>
          <p:nvPr/>
        </p:nvSpPr>
        <p:spPr>
          <a:xfrm>
            <a:off x="965200" y="1790700"/>
            <a:ext cx="9601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Value Head Operations: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convolution of 1 filter of kernel size 1 x 1 with stride 1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Batch normalization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rectifier non-linearity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fully connected layer to a hidden layer of size 256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rectifier non-linearity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Fully connected linear layer to a scalar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 tanh non-linearity outputting a scalar in range [-1,1].</a:t>
            </a:r>
          </a:p>
        </p:txBody>
      </p:sp>
    </p:spTree>
    <p:extLst>
      <p:ext uri="{BB962C8B-B14F-4D97-AF65-F5344CB8AC3E}">
        <p14:creationId xmlns:p14="http://schemas.microsoft.com/office/powerpoint/2010/main" val="30050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2F2DE3-5D1E-B048-A484-06DDFA3222DE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AlphaGo Zero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A082F5-12C4-7B44-A002-3265D24FC3EA}"/>
              </a:ext>
            </a:extLst>
          </p:cNvPr>
          <p:cNvSpPr txBox="1"/>
          <p:nvPr/>
        </p:nvSpPr>
        <p:spPr>
          <a:xfrm>
            <a:off x="939800" y="1752600"/>
            <a:ext cx="9334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High Level View: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Input </a:t>
            </a:r>
            <a:r>
              <a:rPr lang="en-US" sz="2800" dirty="0">
                <a:sym typeface="Wingdings" pitchFamily="2" charset="2"/>
              </a:rPr>
              <a:t> Game Board Representation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ym typeface="Wingdings" pitchFamily="2" charset="2"/>
              </a:rPr>
              <a:t>Output  </a:t>
            </a:r>
            <a:r>
              <a:rPr lang="en-US" sz="2800" b="1" dirty="0">
                <a:sym typeface="Wingdings" pitchFamily="2" charset="2"/>
              </a:rPr>
              <a:t>policy vector</a:t>
            </a:r>
            <a:r>
              <a:rPr lang="en-US" sz="2800" dirty="0">
                <a:sym typeface="Wingdings" pitchFamily="2" charset="2"/>
              </a:rPr>
              <a:t> (containing probabilities corresponding to available actions) and </a:t>
            </a:r>
            <a:r>
              <a:rPr lang="en-US" sz="2800" b="1" dirty="0">
                <a:sym typeface="Wingdings" pitchFamily="2" charset="2"/>
              </a:rPr>
              <a:t>value </a:t>
            </a:r>
            <a:r>
              <a:rPr lang="en-US" sz="2800" dirty="0">
                <a:sym typeface="Wingdings" pitchFamily="2" charset="2"/>
              </a:rPr>
              <a:t>(a scalar prediction of the winner from the current state)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02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DE0728B-379C-2A4C-BE73-2D9A252F3ED4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AlphaGo Zero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510C01-24C8-1F4F-AA6D-FB353E773179}"/>
              </a:ext>
            </a:extLst>
          </p:cNvPr>
          <p:cNvSpPr txBox="1"/>
          <p:nvPr/>
        </p:nvSpPr>
        <p:spPr>
          <a:xfrm>
            <a:off x="1117600" y="1752600"/>
            <a:ext cx="9258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In the next video:</a:t>
            </a:r>
          </a:p>
          <a:p>
            <a:endParaRPr lang="en-US" sz="2800" dirty="0"/>
          </a:p>
          <a:p>
            <a:r>
              <a:rPr lang="en-US" sz="2800" dirty="0"/>
              <a:t>		Residual Network + MCTS</a:t>
            </a:r>
          </a:p>
          <a:p>
            <a:r>
              <a:rPr lang="en-US" sz="2800" dirty="0"/>
              <a:t>			= AlphaGo Zero</a:t>
            </a:r>
          </a:p>
        </p:txBody>
      </p:sp>
    </p:spTree>
    <p:extLst>
      <p:ext uri="{BB962C8B-B14F-4D97-AF65-F5344CB8AC3E}">
        <p14:creationId xmlns:p14="http://schemas.microsoft.com/office/powerpoint/2010/main" val="18443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A0E99B-6CBA-2A4B-BD40-DB0DD062ADE1}"/>
              </a:ext>
            </a:extLst>
          </p:cNvPr>
          <p:cNvSpPr txBox="1"/>
          <p:nvPr/>
        </p:nvSpPr>
        <p:spPr>
          <a:xfrm>
            <a:off x="431800" y="762000"/>
            <a:ext cx="551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Prerequisites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856B567-CA7C-AD45-9C68-CC4AA3443DD9}"/>
              </a:ext>
            </a:extLst>
          </p:cNvPr>
          <p:cNvSpPr txBox="1"/>
          <p:nvPr/>
        </p:nvSpPr>
        <p:spPr>
          <a:xfrm>
            <a:off x="431800" y="1486475"/>
            <a:ext cx="100203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Basic Familiarity with Convolutional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Linear Algebra: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Basic concepts like vector operations, matrix operations, Inverse of a matrix, Projection, Rank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Multivariable Calculus: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Basic concepts like differentiation,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Probability: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Basic Probability Concepts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9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4C115D-A9FF-7D4E-BFE1-462071FAEE31}"/>
              </a:ext>
            </a:extLst>
          </p:cNvPr>
          <p:cNvSpPr txBox="1"/>
          <p:nvPr/>
        </p:nvSpPr>
        <p:spPr>
          <a:xfrm>
            <a:off x="762000" y="927100"/>
            <a:ext cx="654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Recap: What is a CNN?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54D657-9C8C-5247-A071-658A5DDBF5C3}"/>
              </a:ext>
            </a:extLst>
          </p:cNvPr>
          <p:cNvSpPr txBox="1"/>
          <p:nvPr/>
        </p:nvSpPr>
        <p:spPr>
          <a:xfrm>
            <a:off x="863600" y="177800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“Convolutional Neural Networks are simply Neural Networks that use convolution in place of general matrix multiplication in at least one of their layers” (Deep Learning, </a:t>
            </a:r>
            <a:r>
              <a:rPr lang="en-US" sz="2400" dirty="0" err="1"/>
              <a:t>Goodfellow</a:t>
            </a:r>
            <a:r>
              <a:rPr lang="en-US" sz="2400" dirty="0"/>
              <a:t> et 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8FC5CF-F38D-1444-A25C-8DAA4813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978329"/>
            <a:ext cx="7747000" cy="3452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B33E36-089D-D94A-BACC-8BF0F7E9D316}"/>
              </a:ext>
            </a:extLst>
          </p:cNvPr>
          <p:cNvSpPr txBox="1"/>
          <p:nvPr/>
        </p:nvSpPr>
        <p:spPr>
          <a:xfrm>
            <a:off x="9982200" y="3543300"/>
            <a:ext cx="191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freecodecamp</a:t>
            </a:r>
            <a:r>
              <a:rPr lang="en-US" dirty="0"/>
              <a:t>/medium</a:t>
            </a:r>
          </a:p>
        </p:txBody>
      </p:sp>
    </p:spTree>
    <p:extLst>
      <p:ext uri="{BB962C8B-B14F-4D97-AF65-F5344CB8AC3E}">
        <p14:creationId xmlns:p14="http://schemas.microsoft.com/office/powerpoint/2010/main" val="35854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CDBA97-2B68-B448-B72A-A47A737A176D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Recap: Four Major Building Blocks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479E6CB-E863-3541-9987-FBABD5A25CE1}"/>
              </a:ext>
            </a:extLst>
          </p:cNvPr>
          <p:cNvSpPr txBox="1"/>
          <p:nvPr/>
        </p:nvSpPr>
        <p:spPr>
          <a:xfrm>
            <a:off x="965200" y="1816100"/>
            <a:ext cx="95631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3800" dirty="0"/>
              <a:t>Convolution Layer</a:t>
            </a:r>
          </a:p>
          <a:p>
            <a:pPr marL="457200" indent="-457200">
              <a:buAutoNum type="arabicParenR"/>
            </a:pPr>
            <a:r>
              <a:rPr lang="en-US" sz="3800" dirty="0"/>
              <a:t>Pooling Layer</a:t>
            </a:r>
          </a:p>
          <a:p>
            <a:pPr marL="457200" indent="-457200">
              <a:buAutoNum type="arabicParenR"/>
            </a:pPr>
            <a:r>
              <a:rPr lang="en-US" sz="3800" dirty="0"/>
              <a:t>Non-Linear Stage (e.g. </a:t>
            </a:r>
            <a:r>
              <a:rPr lang="en-US" sz="3800" dirty="0" err="1"/>
              <a:t>ReLU</a:t>
            </a:r>
            <a:r>
              <a:rPr lang="en-US" sz="3800" dirty="0"/>
              <a:t>)</a:t>
            </a:r>
          </a:p>
          <a:p>
            <a:pPr marL="457200" indent="-457200">
              <a:buAutoNum type="arabicParenR"/>
            </a:pPr>
            <a:r>
              <a:rPr lang="en-US" sz="3800" dirty="0"/>
              <a:t>Fully Connected Layer</a:t>
            </a:r>
          </a:p>
          <a:p>
            <a:pPr marL="457200" indent="-457200">
              <a:buAutoNum type="arabicParenR"/>
            </a:pPr>
            <a:endParaRPr lang="en-US" sz="3800" dirty="0"/>
          </a:p>
          <a:p>
            <a:r>
              <a:rPr lang="en-US" sz="3800" dirty="0"/>
              <a:t>Learn through </a:t>
            </a:r>
            <a:r>
              <a:rPr lang="en-US" sz="3800" dirty="0" err="1"/>
              <a:t>BackPropagation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2734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C8A554-56D7-0D45-B160-4CA94117690C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What is Wong with CNN?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05CD7A-5657-0746-8FD1-71CFC6566589}"/>
              </a:ext>
            </a:extLst>
          </p:cNvPr>
          <p:cNvSpPr txBox="1"/>
          <p:nvPr/>
        </p:nvSpPr>
        <p:spPr>
          <a:xfrm>
            <a:off x="901700" y="1739900"/>
            <a:ext cx="9817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Regular Networks had the issue of scalability and learning meaningful features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CNN helped by </a:t>
            </a:r>
            <a:r>
              <a:rPr lang="en-US" sz="2800" dirty="0">
                <a:sym typeface="Wingdings" pitchFamily="2" charset="2"/>
              </a:rPr>
              <a:t> local connectivity and weight sharing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ym typeface="Wingdings" pitchFamily="2" charset="2"/>
              </a:rPr>
              <a:t>However, adding many convolution layers introduce the issue of </a:t>
            </a:r>
            <a:r>
              <a:rPr lang="en-US" sz="2800" b="1" dirty="0">
                <a:sym typeface="Wingdings" pitchFamily="2" charset="2"/>
              </a:rPr>
              <a:t>vanishing gradient  gradient doesn’t reach all the layers due to backpropagation </a:t>
            </a:r>
            <a:r>
              <a:rPr lang="en-US" sz="2800" dirty="0">
                <a:sym typeface="Wingdings" pitchFamily="2" charset="2"/>
              </a:rPr>
              <a:t>(due to non-linearities)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ym typeface="Wingdings" pitchFamily="2" charset="2"/>
              </a:rPr>
              <a:t>Goal: Design a CNN that solves vanishing gradient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13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B2430A-18CE-2749-A59D-5AE5F54DDF2F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Residual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22D5BD2A-7FA0-E04F-9550-2AD04D148182}"/>
                  </a:ext>
                </a:extLst>
              </p:cNvPr>
              <p:cNvSpPr txBox="1"/>
              <p:nvPr/>
            </p:nvSpPr>
            <p:spPr>
              <a:xfrm>
                <a:off x="952500" y="1778000"/>
                <a:ext cx="9652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en-US" sz="2800" dirty="0"/>
                  <a:t>Neural Network is a function approximator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457200" indent="-457200">
                  <a:buFontTx/>
                  <a:buChar char="-"/>
                </a:pPr>
                <a:r>
                  <a:rPr lang="en-US" sz="2800" dirty="0"/>
                  <a:t>During BP, a gradient signal has to go back through this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- which consists of non-linearities. 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2800" dirty="0"/>
                  <a:t>Consider </a:t>
                </a:r>
                <a:r>
                  <a:rPr lang="en-US" sz="2800" dirty="0" err="1"/>
                  <a:t>ReLU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Wingdings" pitchFamily="2" charset="2"/>
                  </a:rPr>
                  <a:t> during BP, if a signal passes through (matrix multiplication op) weights that are close to 0 or 0, it vanishes eventually.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2800" dirty="0">
                    <a:sym typeface="Wingdings" pitchFamily="2" charset="2"/>
                  </a:rPr>
                  <a:t>SOLUTION: create shortcuts from layers to send signals without passing it through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lvl="5"/>
                <a:r>
                  <a:rPr lang="en-US" sz="2800" b="1" dirty="0"/>
                  <a:t>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D5BD2A-7FA0-E04F-9550-2AD04D14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778000"/>
                <a:ext cx="9652000" cy="3970318"/>
              </a:xfrm>
              <a:prstGeom prst="rect">
                <a:avLst/>
              </a:prstGeom>
              <a:blipFill>
                <a:blip r:embed="rId3"/>
                <a:stretch>
                  <a:fillRect l="-1183" t="-1592" r="-920" b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7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23F2F0-4249-DE40-A5DA-5E2A576C9B16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Residual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88372E-7056-894D-B063-E8ADDF4D9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2044700"/>
            <a:ext cx="9465056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6E9730-FCD8-F747-8973-82AC45BBCED1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Residual Networks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05CFDC-6420-9D44-8078-F1821A832616}"/>
              </a:ext>
            </a:extLst>
          </p:cNvPr>
          <p:cNvSpPr txBox="1"/>
          <p:nvPr/>
        </p:nvSpPr>
        <p:spPr>
          <a:xfrm>
            <a:off x="965200" y="1892300"/>
            <a:ext cx="9740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Hypothesis: the problem with deep CNN is an optimization problem (gradient loss), deeper models are harder to train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The deeper model should be able to </a:t>
            </a:r>
            <a:r>
              <a:rPr lang="en-US" sz="2800" b="1" dirty="0"/>
              <a:t>perform at least as well as the shallower model.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Solution by construction = copy the learned layers from the shallower model and set additional layers to identity mapping (adding input without non-linear operation)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Residual Block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51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450B3-C7FE-6046-9D25-337BC60E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F0449A-F372-6846-AC56-B47E80918D3F}"/>
              </a:ext>
            </a:extLst>
          </p:cNvPr>
          <p:cNvSpPr txBox="1"/>
          <p:nvPr/>
        </p:nvSpPr>
        <p:spPr>
          <a:xfrm>
            <a:off x="939800" y="8509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Residual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5FF9C6-59B6-DB44-A752-02AE0994403F}"/>
              </a:ext>
            </a:extLst>
          </p:cNvPr>
          <p:cNvSpPr txBox="1"/>
          <p:nvPr/>
        </p:nvSpPr>
        <p:spPr>
          <a:xfrm>
            <a:off x="939800" y="1778000"/>
            <a:ext cx="948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Use network layers to fit a residual mapping instead of directly trying to fit a desired underlying mapping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4D22DEB-1E86-CA47-A198-59C243C2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28" y="2732107"/>
            <a:ext cx="8217043" cy="37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{7EC22A64-0EEE-9D4B-B941-D45332B74A98}tf10001062</Template>
  <TotalTime>1156</TotalTime>
  <Words>637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Gothic</vt:lpstr>
      <vt:lpstr>Wingdings</vt:lpstr>
      <vt:lpstr>Wingdings 3</vt:lpstr>
      <vt:lpstr>Ion</vt:lpstr>
      <vt:lpstr>Residual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Microsoft Office User</dc:creator>
  <cp:lastModifiedBy>Abdullah Mobeen</cp:lastModifiedBy>
  <cp:revision>17</cp:revision>
  <dcterms:created xsi:type="dcterms:W3CDTF">2018-12-19T15:14:41Z</dcterms:created>
  <dcterms:modified xsi:type="dcterms:W3CDTF">2018-12-23T19:20:46Z</dcterms:modified>
</cp:coreProperties>
</file>