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37" r:id="rId2"/>
    <p:sldId id="538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9" r:id="rId22"/>
    <p:sldId id="558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6" r:id="rId39"/>
    <p:sldId id="577" r:id="rId40"/>
    <p:sldId id="578" r:id="rId41"/>
    <p:sldId id="579" r:id="rId42"/>
    <p:sldId id="526" r:id="rId43"/>
    <p:sldId id="527" r:id="rId44"/>
    <p:sldId id="528" r:id="rId45"/>
    <p:sldId id="529" r:id="rId46"/>
    <p:sldId id="530" r:id="rId47"/>
    <p:sldId id="536" r:id="rId48"/>
    <p:sldId id="532" r:id="rId49"/>
    <p:sldId id="533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itchFamily="66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CC0000"/>
    <a:srgbClr val="FFFF00"/>
    <a:srgbClr val="D60093"/>
    <a:srgbClr val="33CC33"/>
    <a:srgbClr val="008000"/>
    <a:srgbClr val="FF000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6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i="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i="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i="0"/>
            </a:lvl1pPr>
          </a:lstStyle>
          <a:p>
            <a:fld id="{51421C4A-9F69-4571-8F80-5A94D4045B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i="0">
                <a:latin typeface="Times New Roman" pitchFamily="18" charset="0"/>
              </a:defRPr>
            </a:lvl1pPr>
          </a:lstStyle>
          <a:p>
            <a:fld id="{D35E22B4-2320-4D66-B631-4BF64B706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40EB220-005C-4807-97C8-5EA9217A3C54}" type="slidenum">
              <a:rPr lang="en-US"/>
              <a:pPr/>
              <a:t>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8D1358A-03F4-40E9-BD89-F3FE4C05BA13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2CE4174-5366-4753-84E3-61428FA171C9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0717E5B8-EE39-48F2-9533-E8FBD8CDEB68}" type="slidenum">
              <a:rPr lang="en-US"/>
              <a:pPr defTabSz="966696"/>
              <a:t>32</a:t>
            </a:fld>
            <a:endParaRPr lang="en-US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E7F064B3-6348-45EE-9800-2BF95DE25BFF}" type="slidenum">
              <a:rPr lang="en-US"/>
              <a:pPr defTabSz="966696"/>
              <a:t>33</a:t>
            </a:fld>
            <a:endParaRPr lang="en-US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902AD4B5-F94D-42AB-A3A0-DDDE931AFFED}" type="slidenum">
              <a:rPr lang="en-US"/>
              <a:pPr defTabSz="966696"/>
              <a:t>36</a:t>
            </a:fld>
            <a:endParaRPr lang="en-US" dirty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F39D5DA0-B549-419E-ADFF-DB223FCF6166}" type="slidenum">
              <a:rPr lang="en-US"/>
              <a:pPr defTabSz="966696"/>
              <a:t>37</a:t>
            </a:fld>
            <a:endParaRPr lang="en-US" dirty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097EC76A-D979-4167-AC98-A89B4BC68C27}" type="slidenum">
              <a:rPr lang="en-US"/>
              <a:pPr defTabSz="966696"/>
              <a:t>39</a:t>
            </a:fld>
            <a:endParaRPr lang="en-US" dirty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66696"/>
            <a:fld id="{97F39C86-6666-4560-B324-FC5598ECAB46}" type="slidenum">
              <a:rPr lang="en-US"/>
              <a:pPr defTabSz="966696"/>
              <a:t>41</a:t>
            </a:fld>
            <a:endParaRPr lang="en-US" dirty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C1CC77A-82E5-4FA6-9EBD-53FDAE40E24E}" type="slidenum">
              <a:rPr lang="en-US"/>
              <a:pPr/>
              <a:t>7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C257013-66C6-4E31-92C5-DB0EF3DC5F17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693CCD4-1960-439C-B2C1-F5D1DC97BE62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5F2E9D4-9636-410D-809C-AD46EA1F8AE4}" type="slidenum">
              <a:rPr lang="en-US"/>
              <a:pPr/>
              <a:t>22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B02A169-4EC1-4E35-8CD7-3197DC938A9B}" type="slidenum">
              <a:rPr lang="en-US"/>
              <a:pPr/>
              <a:t>25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F6C7736-83D5-467F-A4AA-9684E50BCB7C}" type="slidenum">
              <a:rPr lang="en-US"/>
              <a:pPr/>
              <a:t>26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445FE9F1-7940-473A-8818-48BB85C4FB99}" type="slidenum">
              <a:rPr lang="en-US"/>
              <a:pPr/>
              <a:t>27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5164F6A-8EC1-4D45-9483-E74FE13BB354}" type="slidenum">
              <a:rPr lang="en-US"/>
              <a:pPr/>
              <a:t>29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604ACCCD-9BEE-4DC7-80A3-0B457AF19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A2067BAB-A31F-480C-BE59-D2AB89E04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7CD68221-C586-460A-BE51-8887D5160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654E6535-1D95-4E66-8594-D47E6CBAA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5-</a:t>
            </a:r>
            <a:fld id="{463AF55C-6F80-4F96-9FDD-2D56B426CD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AD525BD7-D3C3-4DF5-9415-56568E839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C6A2C643-859C-4FF5-9B79-C6FDDAFA1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5C025D2B-BA5D-4CB7-8E68-3B7EB1F297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382B89A5-D69C-4E04-8E2D-75F0B5298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179383E8-C67B-4188-8221-633E4B927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4F12A57F-B3EE-4A07-8BC0-CDDCB6EE12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2EA49787-FD6A-49CD-BA71-642291B37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2125" y="6486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81975" y="6486525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5-</a:t>
            </a:r>
            <a:fld id="{D12AAC32-82D8-42D7-B401-CAAE08D2A2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g.bucknell.edu/~cs363/2013-spring/review1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Control_Message_Protoco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for mid-term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 from Chapter 4.3 through Chapter 6</a:t>
            </a:r>
          </a:p>
          <a:p>
            <a:r>
              <a:rPr lang="en-US" dirty="0" smtClean="0"/>
              <a:t>Chapter 4: Network layer</a:t>
            </a:r>
          </a:p>
          <a:p>
            <a:r>
              <a:rPr lang="en-US" dirty="0" smtClean="0"/>
              <a:t>Chapter 5: Data link layer</a:t>
            </a:r>
          </a:p>
          <a:p>
            <a:r>
              <a:rPr lang="en-US" dirty="0" smtClean="0"/>
              <a:t>Chapter 6: Wireless and mobile networks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the list of topics from the review sheet.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1D0EF60A-536B-4FDD-B3D4-F774CA09B6DA}" type="slidenum">
              <a:rPr lang="en-US"/>
              <a:pPr/>
              <a:t>10</a:t>
            </a:fld>
            <a:endParaRPr lang="en-US"/>
          </a:p>
        </p:txBody>
      </p:sp>
      <p:pic>
        <p:nvPicPr>
          <p:cNvPr id="88067" name="Picture 8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90217" y="1061191"/>
            <a:ext cx="85995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solidFill>
                  <a:srgbClr val="CC0000"/>
                </a:solidFill>
                <a:latin typeface="Gill Sans MT" pitchFamily="34" charset="0"/>
              </a:rPr>
              <a:t>ver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</a:rPr>
              <a:t> (4 bit):  </a:t>
            </a:r>
            <a:r>
              <a:rPr lang="en-US" sz="2400" i="1" dirty="0" smtClean="0">
                <a:latin typeface="Gill Sans MT" pitchFamily="34" charset="0"/>
              </a:rPr>
              <a:t>version number (6)</a:t>
            </a:r>
            <a:endParaRPr lang="en-US" sz="2400" i="1" dirty="0" smtClean="0">
              <a:solidFill>
                <a:srgbClr val="CC0000"/>
              </a:solidFill>
              <a:latin typeface="Gill Sans MT" pitchFamily="34" charset="0"/>
            </a:endParaRPr>
          </a:p>
          <a:p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</a:rPr>
              <a:t>Priority (8 bit):</a:t>
            </a:r>
            <a:r>
              <a:rPr lang="en-US" sz="2400" dirty="0" smtClean="0">
                <a:latin typeface="Gill Sans MT" pitchFamily="34" charset="0"/>
              </a:rPr>
              <a:t>  </a:t>
            </a:r>
            <a:r>
              <a:rPr lang="en-US" sz="2400" dirty="0">
                <a:latin typeface="Gill Sans MT" pitchFamily="34" charset="0"/>
              </a:rPr>
              <a:t>identify priority among </a:t>
            </a:r>
            <a:r>
              <a:rPr lang="en-US" sz="2400" dirty="0" err="1">
                <a:latin typeface="Gill Sans MT" pitchFamily="34" charset="0"/>
              </a:rPr>
              <a:t>datagrams</a:t>
            </a:r>
            <a:r>
              <a:rPr lang="en-US" sz="2400" dirty="0">
                <a:latin typeface="Gill Sans MT" pitchFamily="34" charset="0"/>
              </a:rPr>
              <a:t> in flow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flow </a:t>
            </a:r>
            <a:r>
              <a:rPr lang="en-US" sz="2400" i="1" dirty="0" smtClean="0">
                <a:solidFill>
                  <a:srgbClr val="CC0000"/>
                </a:solidFill>
                <a:latin typeface="Gill Sans MT" pitchFamily="34" charset="0"/>
              </a:rPr>
              <a:t>Label (20 bit):</a:t>
            </a: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>
                <a:latin typeface="Gill Sans MT" pitchFamily="34" charset="0"/>
              </a:rPr>
              <a:t>identify </a:t>
            </a:r>
            <a:r>
              <a:rPr lang="en-US" sz="2400" dirty="0" err="1">
                <a:latin typeface="Gill Sans MT" pitchFamily="34" charset="0"/>
              </a:rPr>
              <a:t>datagrams</a:t>
            </a:r>
            <a:r>
              <a:rPr lang="en-US" sz="2400" dirty="0">
                <a:latin typeface="Gill Sans MT" pitchFamily="34" charset="0"/>
              </a:rPr>
              <a:t> in same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 dirty="0">
                <a:latin typeface="Gill Sans MT" pitchFamily="34" charset="0"/>
              </a:rPr>
              <a:t>flow.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 dirty="0">
                <a:latin typeface="Gill Sans MT" pitchFamily="34" charset="0"/>
              </a:rPr>
              <a:t> </a:t>
            </a:r>
          </a:p>
          <a:p>
            <a:r>
              <a:rPr lang="en-US" sz="2400" dirty="0">
                <a:latin typeface="Gill Sans MT" pitchFamily="34" charset="0"/>
              </a:rPr>
              <a:t>                    (concept of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 dirty="0">
                <a:latin typeface="Gill Sans MT" pitchFamily="34" charset="0"/>
              </a:rPr>
              <a:t>flow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 dirty="0">
                <a:latin typeface="Gill Sans MT" pitchFamily="34" charset="0"/>
              </a:rPr>
              <a:t> not well defined).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</a:rPr>
              <a:t>next header:</a:t>
            </a:r>
            <a:r>
              <a:rPr lang="en-US" sz="2400" dirty="0">
                <a:latin typeface="Gill Sans MT" pitchFamily="34" charset="0"/>
              </a:rPr>
              <a:t> identify upper layer protocol for </a:t>
            </a:r>
            <a:r>
              <a:rPr lang="en-US" sz="2400" dirty="0" smtClean="0">
                <a:latin typeface="Gill Sans MT" pitchFamily="34" charset="0"/>
              </a:rPr>
              <a:t>data (same as in IPv4)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8616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8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19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0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1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2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3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4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25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data</a:t>
            </a:r>
          </a:p>
        </p:txBody>
      </p:sp>
      <p:sp>
        <p:nvSpPr>
          <p:cNvPr id="68626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mtClean="0"/>
              <a:t>destination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 smtClean="0"/>
              <a:t>(128 bits)</a:t>
            </a:r>
          </a:p>
        </p:txBody>
      </p:sp>
      <p:sp>
        <p:nvSpPr>
          <p:cNvPr id="68627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mtClean="0"/>
              <a:t>source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 smtClean="0"/>
              <a:t>(128 bits)</a:t>
            </a:r>
          </a:p>
        </p:txBody>
      </p:sp>
      <p:sp>
        <p:nvSpPr>
          <p:cNvPr id="68628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payload len</a:t>
            </a:r>
          </a:p>
        </p:txBody>
      </p:sp>
      <p:sp>
        <p:nvSpPr>
          <p:cNvPr id="68629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next hdr</a:t>
            </a:r>
          </a:p>
        </p:txBody>
      </p:sp>
      <p:sp>
        <p:nvSpPr>
          <p:cNvPr id="68630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hop limit</a:t>
            </a:r>
          </a:p>
        </p:txBody>
      </p:sp>
      <p:sp>
        <p:nvSpPr>
          <p:cNvPr id="68631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flow label</a:t>
            </a:r>
          </a:p>
        </p:txBody>
      </p:sp>
      <p:sp>
        <p:nvSpPr>
          <p:cNvPr id="68632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pri</a:t>
            </a:r>
          </a:p>
        </p:txBody>
      </p:sp>
      <p:sp>
        <p:nvSpPr>
          <p:cNvPr id="68633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ver</a:t>
            </a:r>
          </a:p>
        </p:txBody>
      </p:sp>
      <p:sp>
        <p:nvSpPr>
          <p:cNvPr id="68634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8635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993B90DC-4B35-4B51-9624-C5FC729953A8}" type="slidenum">
              <a:rPr lang="en-US"/>
              <a:pPr/>
              <a:t>11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mtClean="0">
                <a:ea typeface="ＭＳ Ｐゴシック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sz="2800" smtClean="0">
                <a:ea typeface="ＭＳ Ｐゴシック" pitchFamily="34" charset="-128"/>
              </a:rPr>
              <a:t>no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flag days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endParaRPr lang="en-US" altLang="ja-JP" sz="2800" smtClean="0">
              <a:ea typeface="ＭＳ Ｐゴシック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sz="2800" smtClean="0">
                <a:ea typeface="ＭＳ Ｐゴシック" pitchFamily="34" charset="-128"/>
              </a:rPr>
              <a:t>how will network operate with mixed IPv4 and IPv6 routers? 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tunneling:</a:t>
            </a:r>
            <a:r>
              <a:rPr lang="en-US" smtClean="0">
                <a:ea typeface="ＭＳ Ｐゴシック" pitchFamily="34" charset="-128"/>
              </a:rPr>
              <a:t> IPv6 datagram carried as </a:t>
            </a:r>
            <a:r>
              <a:rPr lang="en-US" i="1" smtClean="0">
                <a:ea typeface="ＭＳ Ｐゴシック" pitchFamily="34" charset="-128"/>
              </a:rPr>
              <a:t>payload</a:t>
            </a:r>
            <a:r>
              <a:rPr lang="en-US" smtClean="0">
                <a:ea typeface="ＭＳ Ｐゴシック" pitchFamily="34" charset="-128"/>
              </a:rPr>
              <a:t> in IPv4 datagram among IPv4 routers</a:t>
            </a:r>
          </a:p>
        </p:txBody>
      </p:sp>
      <p:pic>
        <p:nvPicPr>
          <p:cNvPr id="90117" name="Picture 4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0696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7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8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9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0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1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2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3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4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5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6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7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8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09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0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711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664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IPv4 source, dest addr </a:t>
            </a:r>
          </a:p>
        </p:txBody>
      </p:sp>
      <p:sp>
        <p:nvSpPr>
          <p:cNvPr id="70665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IPv4 header fields </a:t>
            </a:r>
          </a:p>
        </p:txBody>
      </p:sp>
      <p:sp>
        <p:nvSpPr>
          <p:cNvPr id="70666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7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8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69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IPv4 datagram</a:t>
            </a:r>
          </a:p>
        </p:txBody>
      </p:sp>
      <p:sp>
        <p:nvSpPr>
          <p:cNvPr id="70670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1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75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70694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IPv4 payload </a:t>
              </a:r>
            </a:p>
          </p:txBody>
        </p:sp>
        <p:sp>
          <p:nvSpPr>
            <p:cNvPr id="70695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0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1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2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3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4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5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6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87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UDP/TCP payload</a:t>
              </a:r>
            </a:p>
          </p:txBody>
        </p:sp>
        <p:sp>
          <p:nvSpPr>
            <p:cNvPr id="70688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smtClean="0"/>
                <a:t>IPv6 source dest addr</a:t>
              </a:r>
            </a:p>
          </p:txBody>
        </p:sp>
        <p:sp>
          <p:nvSpPr>
            <p:cNvPr id="70689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smtClean="0"/>
                <a:t>IPv6 header fields</a:t>
              </a:r>
            </a:p>
          </p:txBody>
        </p:sp>
        <p:sp>
          <p:nvSpPr>
            <p:cNvPr id="70690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1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2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93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BAFA2A15-503B-4B6E-9EF8-288F3896BCC4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3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72866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7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72863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64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A-to-B: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IPv6</a:t>
              </a:r>
            </a:p>
          </p:txBody>
        </p:sp>
        <p:sp>
          <p:nvSpPr>
            <p:cNvPr id="72865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5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72857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6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6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Flow: X</a:t>
                  </a:r>
                </a:p>
                <a:p>
                  <a:r>
                    <a:rPr lang="en-US" sz="1400"/>
                    <a:t>Src: A</a:t>
                  </a:r>
                </a:p>
                <a:p>
                  <a:r>
                    <a:rPr lang="en-US" sz="1400"/>
                    <a:t>Dest: F</a:t>
                  </a:r>
                </a:p>
                <a:p>
                  <a:endParaRPr lang="en-US" sz="1400"/>
                </a:p>
                <a:p>
                  <a:endParaRPr lang="en-US" sz="1400"/>
                </a:p>
                <a:p>
                  <a:r>
                    <a:rPr lang="en-US" sz="1400"/>
                    <a:t>data</a:t>
                  </a:r>
                </a:p>
              </p:txBody>
            </p:sp>
          </p:grpSp>
          <p:sp>
            <p:nvSpPr>
              <p:cNvPr id="72859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</a:rPr>
                  <a:t>src:B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  <p:sp>
          <p:nvSpPr>
            <p:cNvPr id="72854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55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B-to-C: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IPv6 inside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IPv4</a:t>
              </a:r>
            </a:p>
          </p:txBody>
        </p:sp>
        <p:sp>
          <p:nvSpPr>
            <p:cNvPr id="72856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72847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48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E-to-F: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IPv6</a:t>
              </a:r>
            </a:p>
          </p:txBody>
        </p:sp>
        <p:sp>
          <p:nvSpPr>
            <p:cNvPr id="72849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72851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2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72838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9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B-to-C: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IPv6 inside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/>
                <a:t>IPv4</a:t>
              </a:r>
            </a:p>
          </p:txBody>
        </p:sp>
        <p:sp>
          <p:nvSpPr>
            <p:cNvPr id="72840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72842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45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4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Flow: X</a:t>
                  </a:r>
                </a:p>
                <a:p>
                  <a:r>
                    <a:rPr lang="en-US" sz="1400"/>
                    <a:t>Src: A</a:t>
                  </a:r>
                </a:p>
                <a:p>
                  <a:r>
                    <a:rPr lang="en-US" sz="1400"/>
                    <a:t>Dest: F</a:t>
                  </a:r>
                </a:p>
                <a:p>
                  <a:endParaRPr lang="en-US" sz="1400"/>
                </a:p>
                <a:p>
                  <a:endParaRPr lang="en-US" sz="1400"/>
                </a:p>
                <a:p>
                  <a:r>
                    <a:rPr lang="en-US" sz="1400"/>
                    <a:t>data</a:t>
                  </a:r>
                </a:p>
              </p:txBody>
            </p:sp>
          </p:grpSp>
          <p:sp>
            <p:nvSpPr>
              <p:cNvPr id="72844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</a:rPr>
                  <a:t>src:B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</a:rPr>
                  <a:t>dest: E</a:t>
                </a:r>
              </a:p>
            </p:txBody>
          </p:sp>
        </p:grpSp>
      </p:grpSp>
      <p:sp>
        <p:nvSpPr>
          <p:cNvPr id="72712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physical view:</a:t>
            </a:r>
          </a:p>
        </p:txBody>
      </p:sp>
      <p:sp>
        <p:nvSpPr>
          <p:cNvPr id="72713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9228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228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228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3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229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34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35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2807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2808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2809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10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IPv6</a:t>
              </a:r>
            </a:p>
          </p:txBody>
        </p:sp>
        <p:sp>
          <p:nvSpPr>
            <p:cNvPr id="72811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IPv6</a:t>
              </a:r>
            </a:p>
          </p:txBody>
        </p:sp>
        <p:grpSp>
          <p:nvGrpSpPr>
            <p:cNvPr id="15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9227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7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7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6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83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84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26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27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7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9226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7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7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75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76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18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819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922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22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22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2260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1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03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804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2776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2777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2778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IPv6</a:t>
              </a:r>
            </a:p>
          </p:txBody>
        </p:sp>
        <p:sp>
          <p:nvSpPr>
            <p:cNvPr id="72779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/>
                <a:t>IPv6</a:t>
              </a:r>
            </a:p>
          </p:txBody>
        </p:sp>
        <p:grpSp>
          <p:nvGrpSpPr>
            <p:cNvPr id="22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9224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4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4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3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52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53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5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96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4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9223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3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9224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5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44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45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87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88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782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72718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2719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grpSp>
        <p:nvGrpSpPr>
          <p:cNvPr id="26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2725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6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logical view:</a:t>
              </a:r>
            </a:p>
          </p:txBody>
        </p:sp>
        <p:sp>
          <p:nvSpPr>
            <p:cNvPr id="72727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connecting IPv6 routers</a:t>
              </a:r>
            </a:p>
          </p:txBody>
        </p:sp>
        <p:grpSp>
          <p:nvGrpSpPr>
            <p:cNvPr id="27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2753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  <p:sp>
            <p:nvSpPr>
              <p:cNvPr id="72754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55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/>
                  <a:t>IPv6</a:t>
                </a:r>
              </a:p>
            </p:txBody>
          </p:sp>
          <p:sp>
            <p:nvSpPr>
              <p:cNvPr id="72756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/>
                  <a:t>IPv6</a:t>
                </a:r>
              </a:p>
            </p:txBody>
          </p:sp>
          <p:grpSp>
            <p:nvGrpSpPr>
              <p:cNvPr id="28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9222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2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2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29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29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30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72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73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9221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1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1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31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21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22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64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65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72759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72868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2730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2731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2732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733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/>
                  <a:t>IPv6</a:t>
                </a:r>
              </a:p>
            </p:txBody>
          </p:sp>
          <p:sp>
            <p:nvSpPr>
              <p:cNvPr id="72734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/>
                  <a:t>IPv6</a:t>
                </a:r>
              </a:p>
            </p:txBody>
          </p:sp>
          <p:grpSp>
            <p:nvGrpSpPr>
              <p:cNvPr id="72869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9220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0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20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2870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06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07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49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50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871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9219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1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9219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72872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198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199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41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2742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pic>
        <p:nvPicPr>
          <p:cNvPr id="92176" name="Picture 348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72723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  <p:sp>
        <p:nvSpPr>
          <p:cNvPr id="72724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</a:rPr>
              <a:t>IPv4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24655229-CD17-4111-A22D-FA85A991F202}" type="slidenum">
              <a:rPr lang="en-US"/>
              <a:pPr/>
              <a:t>13</a:t>
            </a:fld>
            <a:endParaRPr lang="en-US"/>
          </a:p>
        </p:txBody>
      </p:sp>
      <p:pic>
        <p:nvPicPr>
          <p:cNvPr id="99331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A Link-State Routing Algorithm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Dijkstra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s algorithm</a:t>
            </a:r>
          </a:p>
          <a:p>
            <a:r>
              <a:rPr lang="en-US" sz="2400" smtClean="0">
                <a:ea typeface="ＭＳ Ｐゴシック" pitchFamily="34" charset="-128"/>
              </a:rPr>
              <a:t>net topology, link costs known to all nodes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accomplished via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link state broadcast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r>
              <a:rPr lang="en-US" altLang="ja-JP" sz="200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all nodes have same info</a:t>
            </a:r>
          </a:p>
          <a:p>
            <a:r>
              <a:rPr lang="en-US" sz="2400" smtClean="0">
                <a:ea typeface="ＭＳ Ｐゴシック" pitchFamily="34" charset="-128"/>
              </a:rPr>
              <a:t>computes least cost paths from one node (</a:t>
            </a:r>
            <a:r>
              <a:rPr lang="ja-JP" altLang="en-US" sz="2400" smtClean="0">
                <a:ea typeface="ＭＳ Ｐゴシック" pitchFamily="34" charset="-128"/>
              </a:rPr>
              <a:t>‘</a:t>
            </a:r>
            <a:r>
              <a:rPr lang="en-US" altLang="ja-JP" sz="2400" smtClean="0">
                <a:ea typeface="ＭＳ Ｐゴシック" pitchFamily="34" charset="-128"/>
              </a:rPr>
              <a:t>source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) to all other nodes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gives </a:t>
            </a:r>
            <a:r>
              <a:rPr lang="en-US" sz="2000" i="1" smtClean="0">
                <a:solidFill>
                  <a:srgbClr val="000099"/>
                </a:solidFill>
                <a:ea typeface="ＭＳ Ｐゴシック" pitchFamily="34" charset="-128"/>
              </a:rPr>
              <a:t>forwarding table</a:t>
            </a:r>
            <a:r>
              <a:rPr lang="en-US" sz="2000" smtClean="0">
                <a:ea typeface="ＭＳ Ｐゴシック" pitchFamily="34" charset="-128"/>
              </a:rPr>
              <a:t> for that node</a:t>
            </a:r>
          </a:p>
          <a:p>
            <a:r>
              <a:rPr lang="en-US" sz="2400" smtClean="0">
                <a:ea typeface="ＭＳ Ｐゴシック" pitchFamily="34" charset="-128"/>
              </a:rPr>
              <a:t>iterative: after k iterations, know least cost path to k dest.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</a:t>
            </a:r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c(x,y):</a:t>
            </a:r>
            <a:r>
              <a:rPr lang="en-US" sz="2400" smtClean="0">
                <a:ea typeface="ＭＳ Ｐゴシック" pitchFamily="34" charset="-128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D(v):</a:t>
            </a:r>
            <a:r>
              <a:rPr lang="en-US" sz="2400" smtClean="0">
                <a:ea typeface="ＭＳ Ｐゴシック" pitchFamily="34" charset="-128"/>
              </a:rPr>
              <a:t> current value of cost of path from source to dest. v</a:t>
            </a:r>
          </a:p>
          <a:p>
            <a:pPr>
              <a:lnSpc>
                <a:spcPct val="75000"/>
              </a:lnSpc>
            </a:pP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p(v):</a:t>
            </a:r>
            <a:r>
              <a:rPr lang="en-US" sz="2400" smtClean="0">
                <a:ea typeface="ＭＳ Ｐゴシック" pitchFamily="34" charset="-128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N</a:t>
            </a: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'</a:t>
            </a:r>
            <a:r>
              <a:rPr lang="en-US" smtClean="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:</a:t>
            </a:r>
            <a:r>
              <a:rPr lang="en-US" sz="2400" smtClean="0">
                <a:ea typeface="ＭＳ Ｐゴシック" pitchFamily="34" charset="-128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5FF678C9-BE2A-4691-817B-67A6A1AE644D}" type="slidenum">
              <a:rPr lang="en-US"/>
              <a:pPr/>
              <a:t>14</a:t>
            </a:fld>
            <a:endParaRPr lang="en-US"/>
          </a:p>
        </p:txBody>
      </p:sp>
      <p:pic>
        <p:nvPicPr>
          <p:cNvPr id="100355" name="Picture 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Dijsktra</a:t>
            </a:r>
            <a:r>
              <a:rPr lang="ja-JP" altLang="en-US" sz="4000" smtClean="0">
                <a:ea typeface="ＭＳ Ｐゴシック" pitchFamily="34" charset="-128"/>
              </a:rPr>
              <a:t>’</a:t>
            </a:r>
            <a:r>
              <a:rPr lang="en-US" altLang="ja-JP" sz="4000" smtClean="0">
                <a:ea typeface="ＭＳ Ｐゴシック" pitchFamily="34" charset="-128"/>
              </a:rPr>
              <a:t>s Algorithm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0902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r>
              <a:rPr lang="en-US" sz="2000"/>
              <a:t>2    N</a:t>
            </a:r>
            <a:r>
              <a:rPr lang="en-US" sz="2000">
                <a:cs typeface="Arial" pitchFamily="34" charset="0"/>
              </a:rPr>
              <a:t>'</a:t>
            </a:r>
            <a:r>
              <a:rPr lang="en-US" sz="2000"/>
              <a:t> = {u} </a:t>
            </a:r>
          </a:p>
          <a:p>
            <a:r>
              <a:rPr lang="en-US" sz="2000"/>
              <a:t>3    for all nodes v </a:t>
            </a:r>
          </a:p>
          <a:p>
            <a:r>
              <a:rPr lang="en-US" sz="2000"/>
              <a:t>4      if v adjacent to u </a:t>
            </a:r>
          </a:p>
          <a:p>
            <a:r>
              <a:rPr lang="en-US" sz="2000"/>
              <a:t>5          then D(v) = c(u,v) </a:t>
            </a:r>
          </a:p>
          <a:p>
            <a:r>
              <a:rPr lang="en-US" sz="2000"/>
              <a:t>6      else D(v) = </a:t>
            </a:r>
            <a:r>
              <a:rPr lang="en-US" sz="2000">
                <a:cs typeface="Arial" pitchFamily="34" charset="0"/>
              </a:rPr>
              <a:t>∞</a:t>
            </a:r>
            <a:r>
              <a:rPr lang="en-US" sz="2000"/>
              <a:t> </a:t>
            </a:r>
          </a:p>
          <a:p>
            <a:r>
              <a:rPr lang="en-US" sz="2000"/>
              <a:t>7 </a:t>
            </a:r>
          </a:p>
          <a:p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r>
              <a:rPr lang="en-US" sz="2000"/>
              <a:t>9     find w not in N</a:t>
            </a:r>
            <a:r>
              <a:rPr lang="en-US" sz="2000">
                <a:cs typeface="Arial" pitchFamily="34" charset="0"/>
              </a:rPr>
              <a:t>'</a:t>
            </a:r>
            <a:r>
              <a:rPr lang="en-US" sz="2000"/>
              <a:t> such that D(w) is a minimum </a:t>
            </a:r>
          </a:p>
          <a:p>
            <a:r>
              <a:rPr lang="en-US" sz="2000"/>
              <a:t>10    add w to N</a:t>
            </a:r>
            <a:r>
              <a:rPr lang="en-US" sz="2000">
                <a:cs typeface="Arial" pitchFamily="34" charset="0"/>
              </a:rPr>
              <a:t>'</a:t>
            </a:r>
            <a:r>
              <a:rPr lang="en-US" sz="2000"/>
              <a:t> </a:t>
            </a:r>
          </a:p>
          <a:p>
            <a:r>
              <a:rPr lang="en-US" sz="2000"/>
              <a:t>11    update D(v) for all v adjacent to w and not in N</a:t>
            </a:r>
            <a:r>
              <a:rPr lang="en-US" sz="2000">
                <a:cs typeface="Arial" pitchFamily="34" charset="0"/>
              </a:rPr>
              <a:t>'</a:t>
            </a:r>
            <a:r>
              <a:rPr lang="en-US" sz="2000"/>
              <a:t> : </a:t>
            </a:r>
          </a:p>
          <a:p>
            <a:r>
              <a:rPr lang="en-US" sz="2000"/>
              <a:t>12       </a:t>
            </a:r>
            <a:r>
              <a:rPr 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sz="2000"/>
              <a:t>13    /* new cost to v is either old cost to v or known </a:t>
            </a:r>
          </a:p>
          <a:p>
            <a:r>
              <a:rPr lang="en-US" sz="2000"/>
              <a:t>14     shortest path cost to w plus cost from w to v */ </a:t>
            </a:r>
          </a:p>
          <a:p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pitchFamily="34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003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D84E6F49-970C-48EB-BF8E-29C65E978D21}" type="slidenum">
              <a:rPr lang="en-US"/>
              <a:pPr/>
              <a:t>15</a:t>
            </a:fld>
            <a:endParaRPr 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iterative, asynchronous: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each local iteration caused by: </a:t>
            </a:r>
          </a:p>
          <a:p>
            <a:r>
              <a:rPr lang="en-US" sz="2400" dirty="0" smtClean="0">
                <a:ea typeface="ＭＳ Ｐゴシック" pitchFamily="34" charset="-128"/>
              </a:rPr>
              <a:t>local link cost change </a:t>
            </a:r>
          </a:p>
          <a:p>
            <a:r>
              <a:rPr lang="en-US" sz="2400" dirty="0" smtClean="0">
                <a:ea typeface="ＭＳ Ｐゴシック" pitchFamily="34" charset="-128"/>
              </a:rPr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distributed:</a:t>
            </a:r>
          </a:p>
          <a:p>
            <a:r>
              <a:rPr lang="en-US" sz="2400" dirty="0" smtClean="0">
                <a:ea typeface="ＭＳ Ｐゴシック" pitchFamily="34" charset="-128"/>
              </a:rPr>
              <a:t>each node notifies neighbors </a:t>
            </a:r>
            <a:r>
              <a:rPr lang="en-US" sz="2400" i="1" dirty="0" smtClean="0">
                <a:ea typeface="ＭＳ Ｐゴシック" pitchFamily="34" charset="-128"/>
              </a:rPr>
              <a:t>only</a:t>
            </a:r>
            <a:r>
              <a:rPr lang="en-US" sz="2400" dirty="0" smtClean="0">
                <a:ea typeface="ＭＳ Ｐゴシック" pitchFamily="34" charset="-128"/>
              </a:rPr>
              <a:t> when its DV changes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neighbors then notify their neighbors if necessary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sz="2400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 sz="2400"/>
          </a:p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10601" name="Picture 1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3E73BF22-BEF6-47C6-812B-0DD8E4E2A935}" type="slidenum">
              <a:rPr lang="en-US"/>
              <a:pPr/>
              <a:t>16</a:t>
            </a:fld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from time-to-time, each node sends its own distance vector estimate to neighbors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 </a:t>
            </a:r>
            <a:r>
              <a:rPr lang="en-US" sz="2800" i="1">
                <a:solidFill>
                  <a:srgbClr val="CC0000"/>
                </a:solidFill>
                <a:ea typeface="Times New Roman" pitchFamily="18" charset="0"/>
              </a:rPr>
              <a:t>←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 min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pitchFamily="49" charset="-128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  <a:ea typeface="ＭＳ Ｐゴシック" charset="0"/>
              </a:rPr>
              <a:t>under minor, natural conditions, the estimate </a:t>
            </a:r>
            <a:r>
              <a:rPr lang="en-US" sz="2800" i="1">
                <a:latin typeface="Gill Sans MT" charset="0"/>
                <a:ea typeface="ＭＳ Ｐゴシック" charset="0"/>
                <a:cs typeface="Times New Roman" charset="0"/>
              </a:rPr>
              <a:t>D</a:t>
            </a:r>
            <a:r>
              <a:rPr lang="en-US" sz="2800" i="1" baseline="-30000">
                <a:latin typeface="Gill Sans MT" charset="0"/>
                <a:ea typeface="ＭＳ Ｐゴシック" charset="0"/>
                <a:cs typeface="Times New Roman" charset="0"/>
              </a:rPr>
              <a:t>x</a:t>
            </a:r>
            <a:r>
              <a:rPr lang="en-US" sz="2800" i="1">
                <a:latin typeface="Gill Sans MT" charset="0"/>
                <a:ea typeface="ＭＳ Ｐゴシック" charset="0"/>
                <a:cs typeface="Times New Roman" charset="0"/>
              </a:rPr>
              <a:t>(y) converge to the actual least cost </a:t>
            </a:r>
            <a:r>
              <a:rPr lang="en-US" sz="2800">
                <a:latin typeface="Gill Sans MT" charset="0"/>
                <a:ea typeface="ＭＳ Ｐゴシック" charset="0"/>
              </a:rPr>
              <a:t>d</a:t>
            </a:r>
            <a:r>
              <a:rPr lang="en-US" sz="2800" baseline="-25000">
                <a:latin typeface="Gill Sans MT" charset="0"/>
                <a:ea typeface="ＭＳ Ｐゴシック" charset="0"/>
              </a:rPr>
              <a:t>x</a:t>
            </a:r>
            <a:r>
              <a:rPr lang="en-US" sz="2800">
                <a:latin typeface="Gill Sans MT" charset="0"/>
                <a:ea typeface="ＭＳ Ｐゴシック" charset="0"/>
              </a:rPr>
              <a:t>(y)</a:t>
            </a:r>
            <a:r>
              <a:rPr lang="en-US" sz="2400">
                <a:latin typeface="Gill Sans MT" charset="0"/>
                <a:ea typeface="ＭＳ Ｐゴシック" charset="0"/>
              </a:rPr>
              <a:t> </a:t>
            </a:r>
          </a:p>
        </p:txBody>
      </p:sp>
      <p:pic>
        <p:nvPicPr>
          <p:cNvPr id="109574" name="Picture 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on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Autonomous Systems (AS): Internet is divided into a number of </a:t>
            </a:r>
            <a:r>
              <a:rPr lang="en-US" dirty="0" err="1" smtClean="0">
                <a:ea typeface="ＭＳ Ｐゴシック" pitchFamily="34" charset="-128"/>
              </a:rPr>
              <a:t>AS’es</a:t>
            </a:r>
            <a:r>
              <a:rPr lang="en-US" dirty="0" smtClean="0">
                <a:ea typeface="ＭＳ Ｐゴシック" pitchFamily="34" charset="-128"/>
              </a:rPr>
              <a:t>, each of which is more or less independent</a:t>
            </a:r>
          </a:p>
          <a:p>
            <a:r>
              <a:rPr lang="en-US" dirty="0" smtClean="0">
                <a:ea typeface="ＭＳ Ｐゴシック" pitchFamily="34" charset="-128"/>
              </a:rPr>
              <a:t>Intra-AS routing: (within AS), a.k.a. Interior Gateway Protocols (IGP)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RIP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OSPF</a:t>
            </a:r>
          </a:p>
          <a:p>
            <a:r>
              <a:rPr lang="en-US" dirty="0" smtClean="0">
                <a:ea typeface="ＭＳ Ｐゴシック" pitchFamily="34" charset="-128"/>
              </a:rPr>
              <a:t>Inter-AS routing: (between AS)</a:t>
            </a:r>
          </a:p>
          <a:p>
            <a:pPr lvl="1"/>
            <a:r>
              <a:rPr lang="en-US" dirty="0" smtClean="0"/>
              <a:t>BGP (Border Gateway Protocols)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5769"/>
            <a:ext cx="5069958" cy="4648200"/>
          </a:xfrm>
        </p:spPr>
        <p:txBody>
          <a:bodyPr/>
          <a:lstStyle/>
          <a:p>
            <a:r>
              <a:rPr lang="en-US" sz="2400" dirty="0" smtClean="0"/>
              <a:t>Putting things in perspective: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sz="2400" dirty="0" smtClean="0">
                <a:ea typeface="ＭＳ Ｐゴシック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sz="2400" dirty="0" smtClean="0">
                <a:ea typeface="ＭＳ Ｐゴシック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sz="2400" dirty="0" smtClean="0">
                <a:ea typeface="ＭＳ Ｐゴシック" pitchFamily="34" charset="-128"/>
              </a:rPr>
              <a:t> routing of </a:t>
            </a:r>
            <a:r>
              <a:rPr lang="en-US" sz="2400" dirty="0" err="1" smtClean="0">
                <a:ea typeface="ＭＳ Ｐゴシック" pitchFamily="34" charset="-128"/>
              </a:rPr>
              <a:t>datagrams</a:t>
            </a:r>
            <a:r>
              <a:rPr lang="en-US" sz="2400" dirty="0" smtClean="0">
                <a:ea typeface="ＭＳ Ｐゴシック" pitchFamily="34" charset="-128"/>
              </a:rPr>
              <a:t>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sz="2400" dirty="0" smtClean="0">
                <a:ea typeface="ＭＳ Ｐゴシック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Ethernet, 802.111 (</a:t>
            </a:r>
            <a:r>
              <a:rPr lang="en-US" sz="2000" dirty="0" err="1" smtClean="0"/>
              <a:t>WiFi</a:t>
            </a:r>
            <a:r>
              <a:rPr lang="en-US" sz="2000" dirty="0" smtClean="0"/>
              <a:t>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sz="2400" i="1" dirty="0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sz="2400" dirty="0" smtClean="0">
                <a:ea typeface="ＭＳ Ｐゴシック" pitchFamily="34" charset="-128"/>
              </a:rPr>
              <a:t> bits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dirty="0" smtClean="0">
                <a:ea typeface="ＭＳ Ｐゴシック" pitchFamily="34" charset="-128"/>
              </a:rPr>
              <a:t>on the wire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endParaRPr lang="en-US" altLang="ja-JP" sz="240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528084" y="1920875"/>
            <a:ext cx="17139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application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transport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data link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physical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476404" y="3178972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465771" y="395518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476404" y="46782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5-</a:t>
            </a:r>
            <a:fld id="{EC3FB424-F9AB-4C99-8E39-B8DD34BF36B9}" type="slidenum">
              <a:rPr lang="en-US"/>
              <a:pPr/>
              <a:t>19</a:t>
            </a:fld>
            <a:endParaRPr lang="en-US"/>
          </a:p>
        </p:txBody>
      </p:sp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Three broad classes in Medium Access Control (MAC) protocols: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channel partitioning</a:t>
            </a:r>
          </a:p>
          <a:p>
            <a:pPr lvl="1"/>
            <a:r>
              <a:rPr lang="en-US" sz="2000" dirty="0" smtClean="0"/>
              <a:t>divide channel into smaller </a:t>
            </a:r>
            <a:r>
              <a:rPr lang="ja-JP" altLang="en-US" sz="2000" smtClean="0"/>
              <a:t>“</a:t>
            </a:r>
            <a:r>
              <a:rPr lang="en-US" altLang="ja-JP" sz="2000" dirty="0" smtClean="0"/>
              <a:t>pieces</a:t>
            </a:r>
            <a:r>
              <a:rPr lang="ja-JP" altLang="en-US" sz="2000" smtClean="0"/>
              <a:t>”</a:t>
            </a:r>
            <a:r>
              <a:rPr lang="en-US" altLang="ja-JP" sz="2000" dirty="0" smtClean="0"/>
              <a:t> (time slots, frequency, code)</a:t>
            </a:r>
          </a:p>
          <a:p>
            <a:pPr lvl="1"/>
            <a:r>
              <a:rPr lang="en-US" sz="2000" dirty="0" smtClean="0"/>
              <a:t>allocate piece to node for exclusive use</a:t>
            </a:r>
            <a:endParaRPr lang="en-US" dirty="0" smtClean="0"/>
          </a:p>
          <a:p>
            <a:r>
              <a:rPr lang="en-US" i="1" dirty="0" smtClean="0">
                <a:solidFill>
                  <a:srgbClr val="CC0000"/>
                </a:solidFill>
              </a:rPr>
              <a:t>random access</a:t>
            </a:r>
          </a:p>
          <a:p>
            <a:pPr lvl="1"/>
            <a:r>
              <a:rPr lang="en-US" sz="2000" dirty="0" smtClean="0"/>
              <a:t>channel not divided, allow collisions</a:t>
            </a:r>
          </a:p>
          <a:p>
            <a:pPr lvl="1"/>
            <a:r>
              <a:rPr lang="ja-JP" altLang="en-US" sz="2000" smtClean="0"/>
              <a:t>“</a:t>
            </a:r>
            <a:r>
              <a:rPr lang="en-US" altLang="ja-JP" sz="2000" dirty="0" smtClean="0"/>
              <a:t>recover</a:t>
            </a:r>
            <a:r>
              <a:rPr lang="ja-JP" altLang="en-US" sz="2000" smtClean="0"/>
              <a:t>”</a:t>
            </a:r>
            <a:r>
              <a:rPr lang="en-US" altLang="ja-JP" sz="2000" dirty="0" smtClean="0"/>
              <a:t> from collisions</a:t>
            </a:r>
            <a:endParaRPr lang="en-US" altLang="ja-JP" dirty="0" smtClean="0"/>
          </a:p>
          <a:p>
            <a:r>
              <a:rPr lang="ja-JP" altLang="en-US" i="1" smtClean="0">
                <a:solidFill>
                  <a:srgbClr val="CC0000"/>
                </a:solidFill>
              </a:rPr>
              <a:t>“</a:t>
            </a:r>
            <a:r>
              <a:rPr lang="en-US" altLang="ja-JP" i="1" dirty="0" smtClean="0">
                <a:solidFill>
                  <a:srgbClr val="CC0000"/>
                </a:solidFill>
              </a:rPr>
              <a:t>taking turns</a:t>
            </a:r>
            <a:r>
              <a:rPr lang="ja-JP" altLang="en-US" i="1" smtClean="0">
                <a:solidFill>
                  <a:srgbClr val="CC0000"/>
                </a:solidFill>
              </a:rPr>
              <a:t>”</a:t>
            </a:r>
            <a:endParaRPr lang="en-US" altLang="ja-JP" i="1" dirty="0" smtClean="0">
              <a:solidFill>
                <a:srgbClr val="CC0000"/>
              </a:solidFill>
            </a:endParaRPr>
          </a:p>
          <a:p>
            <a:pPr lvl="1"/>
            <a:r>
              <a:rPr lang="en-US" sz="2000" dirty="0" smtClean="0"/>
              <a:t>nodes take turns, but nodes with more to send can take longer turns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context: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tcp_ip_lay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4567" y="2196841"/>
            <a:ext cx="4347498" cy="3341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5985" y="5837245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http://softpanorama.net/Net/Images/tcp_ip_layers.gif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TDMA: time division multiple access</a:t>
            </a:r>
          </a:p>
          <a:p>
            <a:r>
              <a:rPr lang="en-US" dirty="0" smtClean="0"/>
              <a:t>FDMA: frequency division multiple access</a:t>
            </a:r>
          </a:p>
          <a:p>
            <a:r>
              <a:rPr lang="en-US" dirty="0" smtClean="0"/>
              <a:t>CDMA: code division multiple access</a:t>
            </a:r>
          </a:p>
          <a:p>
            <a:r>
              <a:rPr lang="en-US" dirty="0" smtClean="0"/>
              <a:t>Or any combinations of the above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5-</a:t>
            </a:r>
            <a:fld id="{ECDD0DAD-ADE0-43DC-BE3C-B757F568B71B}" type="slidenum">
              <a:rPr lang="en-US"/>
              <a:pPr/>
              <a:t>21</a:t>
            </a:fld>
            <a:endParaRPr lang="en-US"/>
          </a:p>
        </p:txBody>
      </p:sp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r>
              <a:rPr lang="ja-JP" altLang="en-US" smtClean="0"/>
              <a:t>“</a:t>
            </a:r>
            <a:r>
              <a:rPr lang="en-US" altLang="ja-JP" smtClean="0"/>
              <a:t>Taking turns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r>
              <a:rPr lang="en-US" altLang="ja-JP" sz="4000" smtClean="0"/>
              <a:t>MAC</a:t>
            </a:r>
            <a:r>
              <a:rPr lang="en-US" altLang="ja-JP" smtClean="0"/>
              <a:t> protocols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000099"/>
                </a:solidFill>
              </a:rPr>
              <a:t>channel partitioning MAC protocols:</a:t>
            </a:r>
          </a:p>
          <a:p>
            <a:pPr lvl="1"/>
            <a:r>
              <a:rPr lang="en-US" dirty="0" smtClean="0"/>
              <a:t>share channel </a:t>
            </a:r>
            <a:r>
              <a:rPr lang="en-US" i="1" dirty="0" smtClean="0"/>
              <a:t>efficiently</a:t>
            </a:r>
            <a:r>
              <a:rPr lang="en-US" dirty="0" smtClean="0"/>
              <a:t> and </a:t>
            </a:r>
            <a:r>
              <a:rPr lang="en-US" i="1" dirty="0" smtClean="0"/>
              <a:t>fairly</a:t>
            </a:r>
            <a:r>
              <a:rPr lang="en-US" dirty="0" smtClean="0"/>
              <a:t> at high load</a:t>
            </a:r>
          </a:p>
          <a:p>
            <a:pPr lvl="1"/>
            <a:r>
              <a:rPr lang="en-US" dirty="0" smtClean="0"/>
              <a:t>inefficient at low load: delay in channel access, 1/N bandwidth allocated even if only 1 active node!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000099"/>
                </a:solidFill>
              </a:rPr>
              <a:t>random access MAC protocols</a:t>
            </a:r>
          </a:p>
          <a:p>
            <a:pPr lvl="1"/>
            <a:r>
              <a:rPr lang="en-US" dirty="0" smtClean="0"/>
              <a:t>efficient at low load: single node can fully utilize channel</a:t>
            </a:r>
          </a:p>
          <a:p>
            <a:pPr lvl="1"/>
            <a:r>
              <a:rPr lang="en-US" dirty="0" smtClean="0"/>
              <a:t>high load: collision overhead</a:t>
            </a:r>
          </a:p>
          <a:p>
            <a:pPr>
              <a:buNone/>
            </a:pPr>
            <a:r>
              <a:rPr lang="en-US" dirty="0" smtClean="0">
                <a:solidFill>
                  <a:srgbClr val="000099"/>
                </a:solidFill>
              </a:rPr>
              <a:t>examples include token ring and </a:t>
            </a:r>
            <a:r>
              <a:rPr lang="en-US" smtClean="0">
                <a:solidFill>
                  <a:srgbClr val="000099"/>
                </a:solidFill>
              </a:rPr>
              <a:t>token passing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ja-JP" altLang="en-US" smtClean="0">
                <a:solidFill>
                  <a:srgbClr val="CC0000"/>
                </a:solidFill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</a:rPr>
              <a:t>taking turns</a:t>
            </a:r>
            <a:r>
              <a:rPr lang="ja-JP" altLang="en-US" smtClean="0">
                <a:solidFill>
                  <a:srgbClr val="CC0000"/>
                </a:solidFill>
              </a:rPr>
              <a:t>”</a:t>
            </a:r>
            <a:r>
              <a:rPr lang="en-US" altLang="ja-JP" dirty="0" smtClean="0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look for best of both worlds!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5-</a:t>
            </a:r>
            <a:fld id="{BB4C9BA3-63F5-4960-8A2D-59580CA8B273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mtClean="0"/>
              <a:t>when node has packet to send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transmit at full channel data rate R.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no </a:t>
            </a:r>
            <a:r>
              <a:rPr lang="en-US" i="1" smtClean="0"/>
              <a:t>a priori</a:t>
            </a:r>
            <a:r>
              <a:rPr lang="en-US" smtClean="0"/>
              <a:t> coordination among nodes</a:t>
            </a:r>
          </a:p>
          <a:p>
            <a:pPr>
              <a:lnSpc>
                <a:spcPct val="75000"/>
              </a:lnSpc>
            </a:pPr>
            <a:r>
              <a:rPr lang="en-US" smtClean="0"/>
              <a:t>two or more transmitting nodes </a:t>
            </a:r>
            <a:r>
              <a:rPr lang="en-US" smtClean="0">
                <a:latin typeface="MS Mincho" pitchFamily="49" charset="-128"/>
                <a:ea typeface="MS Mincho" pitchFamily="49" charset="-128"/>
              </a:rPr>
              <a:t>➜</a:t>
            </a:r>
            <a:r>
              <a:rPr lang="en-US" smtClean="0"/>
              <a:t> </a:t>
            </a:r>
            <a:r>
              <a:rPr lang="ja-JP" altLang="en-US" smtClean="0"/>
              <a:t>“</a:t>
            </a:r>
            <a:r>
              <a:rPr lang="en-US" altLang="ja-JP" smtClean="0"/>
              <a:t>collision</a:t>
            </a:r>
            <a:r>
              <a:rPr lang="ja-JP" altLang="en-US" smtClean="0"/>
              <a:t>”</a:t>
            </a:r>
            <a:r>
              <a:rPr lang="en-US" altLang="ja-JP" smtClean="0"/>
              <a:t>,</a:t>
            </a:r>
          </a:p>
          <a:p>
            <a:pPr>
              <a:lnSpc>
                <a:spcPct val="75000"/>
              </a:lnSpc>
            </a:pPr>
            <a:r>
              <a:rPr lang="en-US" smtClean="0">
                <a:solidFill>
                  <a:srgbClr val="CC0000"/>
                </a:solidFill>
              </a:rPr>
              <a:t>random access MAC protocol</a:t>
            </a:r>
            <a:r>
              <a:rPr lang="en-US" smtClean="0"/>
              <a:t> specifies: 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how to detect collisions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how to recover from collisions (e.g., via delayed retransmissions)</a:t>
            </a:r>
          </a:p>
          <a:p>
            <a:pPr>
              <a:lnSpc>
                <a:spcPct val="75000"/>
              </a:lnSpc>
            </a:pPr>
            <a:r>
              <a:rPr lang="en-US" smtClean="0"/>
              <a:t>examples of random access MAC protocols: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slotted ALOHA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ALOHA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 of random access protocols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66274"/>
            <a:ext cx="7772400" cy="4648200"/>
          </a:xfrm>
        </p:spPr>
        <p:txBody>
          <a:bodyPr/>
          <a:lstStyle/>
          <a:p>
            <a:r>
              <a:rPr lang="en-US" dirty="0" smtClean="0"/>
              <a:t>Slotted ALOHA: nodes transmit at the beginning of a time slot; if collision, try again. Efficiency: ~0.36</a:t>
            </a:r>
          </a:p>
          <a:p>
            <a:r>
              <a:rPr lang="en-US" dirty="0" smtClean="0"/>
              <a:t>Pure ALOHA: nodes transmit at any time; if collision, try again. Efficiency: ~0.18</a:t>
            </a:r>
          </a:p>
          <a:p>
            <a:r>
              <a:rPr lang="en-US" dirty="0" smtClean="0"/>
              <a:t>CSMA: nodes listen before transmitting. Only if the medium is idle then nodes send data. If collision, try again.</a:t>
            </a:r>
          </a:p>
          <a:p>
            <a:r>
              <a:rPr lang="en-US" dirty="0" smtClean="0"/>
              <a:t>CSMA/CD: same as CSMA with collision detection (CD) so that when a collision is detected, the data transmission stops. Efficiency: 1/(1+5a) where a = tau/T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specifics: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6779"/>
            <a:ext cx="7772400" cy="1366300"/>
          </a:xfrm>
        </p:spPr>
        <p:txBody>
          <a:bodyPr/>
          <a:lstStyle/>
          <a:p>
            <a:r>
              <a:rPr lang="en-US" dirty="0" smtClean="0"/>
              <a:t>Ethernet implements CSMA/CD using the binary </a:t>
            </a:r>
            <a:r>
              <a:rPr lang="en-US" dirty="0" err="1" smtClean="0"/>
              <a:t>backoff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ARP: address resolution protocol is used to find the host which has the needed IP address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463AF55C-6F80-4F96-9FDD-2D56B426CD2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2463" y="2758089"/>
            <a:ext cx="7772400" cy="3685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sending adapter encapsulates IP datagram (or other network layer protocol packet) in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Ethernet frame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MS PGothic" pitchFamily="34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preamble: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7 bytes with pattern 10101010 followed by one byte with pattern 10101011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 used to synchronize receiver, sender clock rates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516063" y="3542943"/>
            <a:ext cx="6291262" cy="993775"/>
            <a:chOff x="940711" y="4902593"/>
            <a:chExt cx="6291001" cy="992895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0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16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17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18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19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F25F979-375B-4E92-BEA1-3D63B26BBBD6}" type="slidenum">
              <a:rPr lang="en-US"/>
              <a:pPr/>
              <a:t>25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955800"/>
            <a:ext cx="6567488" cy="34671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latin typeface="Arial" charset="0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smtClean="0">
                <a:latin typeface="Arial" charset="0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mtClean="0">
                <a:latin typeface="Arial" charset="0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smtClean="0">
                <a:latin typeface="Arial" charset="0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Mid-range</a:t>
            </a:r>
          </a:p>
          <a:p>
            <a:pPr algn="ctr" eaLnBrk="1" hangingPunct="1"/>
            <a:r>
              <a:rPr lang="en-US">
                <a:latin typeface="Arial" pitchFamily="34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pitchFamily="34" charset="0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Long-range</a:t>
            </a:r>
          </a:p>
          <a:p>
            <a:pPr algn="ctr" eaLnBrk="1" hangingPunct="1"/>
            <a:r>
              <a:rPr lang="en-US">
                <a:latin typeface="Arial" pitchFamily="34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pitchFamily="34" charset="0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.056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.384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1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5-11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54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2395538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5258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4G: LTE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pitchFamily="34" charset="0"/>
              </a:rPr>
              <a:t>200</a:t>
            </a:r>
            <a:endParaRPr lang="en-US" sz="1400">
              <a:latin typeface="Arial" pitchFamily="34" charset="0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chemeClr val="bg1"/>
                </a:solidFill>
                <a:latin typeface="Arial" charset="0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mtClean="0">
                <a:latin typeface="Arial" charset="0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63664DB-10C6-4058-9692-6597BF6C6C40}" type="slidenum">
              <a:rPr lang="en-US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1</a:t>
              </a:r>
              <a:r>
                <a:rPr lang="en-US" sz="1200" smtClean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82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Z</a:t>
            </a:r>
            <a:r>
              <a:rPr lang="en-US" baseline="-25000" smtClean="0">
                <a:latin typeface="Arial" charset="0"/>
                <a:cs typeface="Arial" charset="0"/>
              </a:rPr>
              <a:t>i,m</a:t>
            </a:r>
            <a:r>
              <a:rPr lang="en-US" smtClean="0">
                <a:latin typeface="Arial" charset="0"/>
                <a:cs typeface="Arial" charset="0"/>
              </a:rPr>
              <a:t>= d</a:t>
            </a:r>
            <a:r>
              <a:rPr lang="en-US" baseline="-25000" smtClean="0">
                <a:latin typeface="Arial" charset="0"/>
                <a:cs typeface="Arial" charset="0"/>
              </a:rPr>
              <a:t>i</a:t>
            </a:r>
            <a:r>
              <a:rPr lang="en-US" sz="2400" baseline="30000" smtClean="0">
                <a:latin typeface="Arial" charset="0"/>
                <a:cs typeface="Arial" charset="0"/>
              </a:rPr>
              <a:t>.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en-US" baseline="-25000" smtClean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0</a:t>
              </a:r>
              <a:r>
                <a:rPr lang="en-US" sz="1200" smtClean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2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5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6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grpSp>
          <p:nvGrpSpPr>
            <p:cNvPr id="2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2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2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  <p:grpSp>
          <p:nvGrpSpPr>
            <p:cNvPr id="2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grpSp>
        <p:nvGrpSpPr>
          <p:cNvPr id="25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26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28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29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0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17672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17674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7675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7681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17682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smtClean="0">
                <a:latin typeface="Arial" charset="0"/>
                <a:cs typeface="Arial" charset="0"/>
              </a:rPr>
              <a:t>channel output Z</a:t>
            </a:r>
            <a:r>
              <a:rPr lang="en-US" sz="2000" baseline="-25000" smtClean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683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1</a:t>
              </a:r>
              <a:r>
                <a:rPr lang="en-US" sz="1200" smtClean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684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  <a:cs typeface="Arial" charset="0"/>
                </a:rPr>
                <a:t>d</a:t>
              </a:r>
              <a:r>
                <a:rPr lang="en-US" sz="1200" baseline="-25000" smtClean="0">
                  <a:latin typeface="Arial" charset="0"/>
                  <a:cs typeface="Arial" charset="0"/>
                </a:rPr>
                <a:t>0</a:t>
              </a:r>
              <a:r>
                <a:rPr lang="en-US" sz="1200" smtClean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17699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17700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01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702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03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04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05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06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  <p:grpSp>
          <p:nvGrpSpPr>
            <p:cNvPr id="17707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08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709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10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11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12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13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17714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1771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16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717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grpSp>
            <p:nvGrpSpPr>
              <p:cNvPr id="17718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19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20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7721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</p:txBody>
            </p:sp>
          </p:grpSp>
        </p:grpSp>
        <p:grpSp>
          <p:nvGrpSpPr>
            <p:cNvPr id="17722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17723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grpSp>
              <p:nvGrpSpPr>
                <p:cNvPr id="17724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000">
                      <a:latin typeface="Arial" pitchFamily="34" charset="0"/>
                      <a:cs typeface="Arial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725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17726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>
                        <a:latin typeface="Arial" pitchFamily="34" charset="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7727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8160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6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6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>
                        <a:latin typeface="Comic Sans MS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4816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6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6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smtClean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8166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D</a:t>
              </a:r>
              <a:r>
                <a:rPr lang="en-US" baseline="-25000" smtClean="0">
                  <a:latin typeface="Arial" charset="0"/>
                  <a:cs typeface="Arial" charset="0"/>
                </a:rPr>
                <a:t>i </a:t>
              </a:r>
              <a:r>
                <a:rPr lang="en-US" smtClean="0">
                  <a:latin typeface="Arial" charset="0"/>
                  <a:cs typeface="Arial" charset="0"/>
                </a:rPr>
                <a:t>= </a:t>
              </a:r>
              <a:r>
                <a:rPr lang="en-US" sz="2800" smtClean="0">
                  <a:latin typeface="Symbol" charset="0"/>
                  <a:cs typeface="Arial" charset="0"/>
                </a:rPr>
                <a:t>S</a:t>
              </a:r>
              <a:r>
                <a:rPr lang="en-US" baseline="-25000" smtClean="0">
                  <a:latin typeface="Arial" charset="0"/>
                  <a:cs typeface="Arial" charset="0"/>
                </a:rPr>
                <a:t> </a:t>
              </a:r>
              <a:r>
                <a:rPr lang="en-US" smtClean="0">
                  <a:latin typeface="Arial" charset="0"/>
                  <a:cs typeface="Arial" charset="0"/>
                </a:rPr>
                <a:t>Z</a:t>
              </a:r>
              <a:r>
                <a:rPr lang="en-US" baseline="-25000" smtClean="0">
                  <a:latin typeface="Arial" charset="0"/>
                  <a:cs typeface="Arial" charset="0"/>
                </a:rPr>
                <a:t>i,m</a:t>
              </a:r>
              <a:r>
                <a:rPr lang="en-US" sz="2400" baseline="30000" smtClean="0">
                  <a:latin typeface="Arial" charset="0"/>
                  <a:cs typeface="Arial" charset="0"/>
                </a:rPr>
                <a:t>.</a:t>
              </a:r>
              <a:r>
                <a:rPr lang="en-US" smtClean="0">
                  <a:latin typeface="Arial" charset="0"/>
                  <a:cs typeface="Arial" charset="0"/>
                </a:rPr>
                <a:t>c</a:t>
              </a:r>
              <a:r>
                <a:rPr lang="en-US" baseline="-25000" smtClean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smtClean="0">
                  <a:latin typeface="Arial" charset="0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1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1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1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E72BB878-6DC2-407C-8B23-07B20BC66728}" type="slidenum">
              <a:rPr lang="en-US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r>
              <a:rPr lang="en-US" sz="3600" smtClean="0"/>
              <a:t>CDMA: two-sender interference</a:t>
            </a:r>
            <a:endParaRPr lang="en-US" smtClean="0"/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using same code as sender 1, receiver recovers sender 1</a:t>
            </a:r>
            <a:r>
              <a:rPr lang="en-US" altLang="en-US" i="1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000099"/>
                </a:solidFill>
                <a:latin typeface="Gill Sans MT" pitchFamily="34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sender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54519"/>
            <a:ext cx="7772400" cy="4648200"/>
          </a:xfrm>
        </p:spPr>
        <p:txBody>
          <a:bodyPr/>
          <a:lstStyle/>
          <a:p>
            <a:r>
              <a:rPr lang="en-US" dirty="0" smtClean="0"/>
              <a:t>When a station has a frame to transmit: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initially the state senses the channel idle, it transmits its frame after a short period of time known as </a:t>
            </a:r>
            <a:r>
              <a:rPr lang="en-US" sz="2000" i="1" dirty="0" smtClean="0"/>
              <a:t>Distributed Inter-frame Space </a:t>
            </a:r>
            <a:r>
              <a:rPr lang="en-US" sz="2000" dirty="0" smtClean="0"/>
              <a:t>(DIFS).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Otherwise (sensing other transmission is on-going) the station chooses a random 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value using binary exponential </a:t>
            </a:r>
            <a:r>
              <a:rPr lang="en-US" sz="2000" dirty="0" err="1" smtClean="0"/>
              <a:t>backoff</a:t>
            </a:r>
            <a:r>
              <a:rPr lang="en-US" sz="2000" dirty="0" smtClean="0"/>
              <a:t> and counts down this value when the channel is sensed idle. While the channel is sensed busy, the counter value remains frozen.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When the counter reaches zero, the station transmits the entire frame and then waits for an acknowledgment.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an </a:t>
            </a:r>
            <a:r>
              <a:rPr lang="en-US" sz="2000" dirty="0" err="1" smtClean="0"/>
              <a:t>ack</a:t>
            </a:r>
            <a:r>
              <a:rPr lang="en-US" sz="2000" dirty="0" smtClean="0"/>
              <a:t> is received, the transmitting station knows that its frame has been received correctly. Continue Step 2 if more frames to send. If no </a:t>
            </a:r>
            <a:r>
              <a:rPr lang="en-US" sz="2000" dirty="0" err="1" smtClean="0"/>
              <a:t>ack</a:t>
            </a:r>
            <a:r>
              <a:rPr lang="en-US" sz="2000" dirty="0" smtClean="0"/>
              <a:t> is received, Continue Step 2 to resend the previous frame.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02C744B-1C5B-4E90-8A36-066ACA7945F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CFF40154-29D6-435D-83CF-6AFCB1387AFB}" type="slidenum">
              <a:rPr lang="en-US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ea typeface="ＭＳ Ｐゴシック" charset="0"/>
              </a:rPr>
              <a:t>Collision avoidance mechanism</a:t>
            </a:r>
            <a:endParaRPr lang="en-US" dirty="0">
              <a:latin typeface="Gill Sans MT" charset="0"/>
              <a:ea typeface="ＭＳ Ｐゴシック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idea:</a:t>
            </a:r>
            <a:r>
              <a:rPr lang="en-US" sz="2400" dirty="0" smtClean="0">
                <a:solidFill>
                  <a:srgbClr val="C00000"/>
                </a:solidFill>
              </a:rPr>
              <a:t>  </a:t>
            </a:r>
            <a:r>
              <a:rPr lang="en-US" sz="2400" dirty="0" smtClean="0"/>
              <a:t>allow sender to </a:t>
            </a:r>
            <a:r>
              <a:rPr lang="ja-JP" altLang="en-US" sz="2400" smtClean="0"/>
              <a:t>“</a:t>
            </a:r>
            <a:r>
              <a:rPr lang="en-US" altLang="ja-JP" sz="2400" dirty="0" smtClean="0"/>
              <a:t>reserve</a:t>
            </a:r>
            <a:r>
              <a:rPr lang="ja-JP" altLang="en-US" sz="2400" smtClean="0"/>
              <a:t>”</a:t>
            </a:r>
            <a:r>
              <a:rPr lang="en-US" altLang="ja-JP" sz="2400" dirty="0" smtClean="0"/>
              <a:t> channel rather than random access of data frames: avoid  collisions of long  data frames</a:t>
            </a:r>
          </a:p>
          <a:p>
            <a:r>
              <a:rPr lang="en-US" sz="2400" dirty="0" smtClean="0"/>
              <a:t>sender first transmits </a:t>
            </a:r>
            <a:r>
              <a:rPr lang="en-US" sz="2400" i="1" dirty="0" smtClean="0"/>
              <a:t>small</a:t>
            </a:r>
            <a:r>
              <a:rPr lang="en-US" sz="2400" dirty="0" smtClean="0"/>
              <a:t> request-to-send (RTS) packets to base station (BS) using CSMA</a:t>
            </a:r>
          </a:p>
          <a:p>
            <a:pPr lvl="1"/>
            <a:r>
              <a:rPr lang="en-US" sz="2000" dirty="0" smtClean="0"/>
              <a:t>RTSs may still collide with each other (but they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re short)</a:t>
            </a:r>
          </a:p>
          <a:p>
            <a:r>
              <a:rPr lang="en-US" sz="2400" dirty="0" smtClean="0"/>
              <a:t>BS broadcasts clear-to-send CTS in response to RTS</a:t>
            </a:r>
          </a:p>
          <a:p>
            <a:r>
              <a:rPr lang="en-US" sz="2400" dirty="0" smtClean="0"/>
              <a:t>CTS heard by all nodes</a:t>
            </a:r>
          </a:p>
          <a:p>
            <a:pPr lvl="1">
              <a:lnSpc>
                <a:spcPts val="2000"/>
              </a:lnSpc>
            </a:pPr>
            <a:r>
              <a:rPr lang="en-US" sz="2000" dirty="0" smtClean="0"/>
              <a:t>sender transmits data frame</a:t>
            </a:r>
          </a:p>
          <a:p>
            <a:pPr lvl="1">
              <a:lnSpc>
                <a:spcPts val="2000"/>
              </a:lnSpc>
            </a:pPr>
            <a:r>
              <a:rPr lang="en-US" sz="2000" dirty="0" smtClean="0"/>
              <a:t>other stations defer transmissions </a:t>
            </a:r>
          </a:p>
          <a:p>
            <a:pPr lvl="1"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C4AED63A-0F20-4B10-ADD8-6E4E634BA934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34849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/>
            </a:p>
          </p:txBody>
        </p:sp>
        <p:sp>
          <p:nvSpPr>
            <p:cNvPr id="34852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length</a:t>
              </a:r>
            </a:p>
          </p:txBody>
        </p:sp>
        <p:sp>
          <p:nvSpPr>
            <p:cNvPr id="34853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4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/>
            </a:p>
          </p:txBody>
        </p:sp>
        <p:sp>
          <p:nvSpPr>
            <p:cNvPr id="34856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7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58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/>
            </a:p>
          </p:txBody>
        </p:sp>
        <p:sp>
          <p:nvSpPr>
            <p:cNvPr id="34859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/>
            </a:p>
          </p:txBody>
        </p:sp>
        <p:sp>
          <p:nvSpPr>
            <p:cNvPr id="34860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1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2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header</a:t>
              </a:r>
            </a:p>
            <a:p>
              <a:pPr algn="ctr">
                <a:defRPr/>
              </a:pPr>
              <a:r>
                <a:rPr lang="en-US" smtClean="0"/>
                <a:t> checksum</a:t>
              </a:r>
            </a:p>
          </p:txBody>
        </p:sp>
        <p:sp>
          <p:nvSpPr>
            <p:cNvPr id="34863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time to</a:t>
              </a:r>
            </a:p>
            <a:p>
              <a:pPr algn="ctr">
                <a:defRPr/>
              </a:pPr>
              <a:r>
                <a:rPr lang="en-US" smtClean="0"/>
                <a:t>live</a:t>
              </a:r>
            </a:p>
          </p:txBody>
        </p:sp>
        <p:sp>
          <p:nvSpPr>
            <p:cNvPr id="34864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/>
            </a:p>
          </p:txBody>
        </p:sp>
        <p:sp>
          <p:nvSpPr>
            <p:cNvPr id="34865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/>
            </a:p>
          </p:txBody>
        </p:sp>
        <p:sp>
          <p:nvSpPr>
            <p:cNvPr id="34866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/>
            </a:p>
          </p:txBody>
        </p:sp>
        <p:sp>
          <p:nvSpPr>
            <p:cNvPr id="34867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8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0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/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2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/>
            </a:p>
          </p:txBody>
        </p:sp>
        <p:sp>
          <p:nvSpPr>
            <p:cNvPr id="34873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4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5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6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upper</a:t>
              </a:r>
            </a:p>
            <a:p>
              <a:pPr algn="ctr">
                <a:defRPr/>
              </a:pPr>
              <a:r>
                <a:rPr lang="en-US" smtClean="0"/>
                <a:t> layer</a:t>
              </a:r>
            </a:p>
          </p:txBody>
        </p:sp>
        <p:sp>
          <p:nvSpPr>
            <p:cNvPr id="34877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78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/>
            </a:p>
          </p:txBody>
        </p:sp>
        <p:sp>
          <p:nvSpPr>
            <p:cNvPr id="34879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80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/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IP datagram format</a:t>
            </a:r>
            <a:endParaRPr lang="en-US" smtClean="0">
              <a:ea typeface="ＭＳ Ｐゴシック" pitchFamily="34" charset="-128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34847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IP protocol version</a:t>
              </a:r>
            </a:p>
            <a:p>
              <a:pPr algn="r"/>
              <a:r>
                <a:rPr lang="en-US"/>
                <a:t>number</a:t>
              </a:r>
              <a:endParaRPr lang="en-US" sz="1000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/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34843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upper layer protocol</a:t>
              </a:r>
            </a:p>
            <a:p>
              <a:pPr algn="r">
                <a:defRPr/>
              </a:pPr>
              <a:r>
                <a:rPr lang="en-US" smtClean="0"/>
                <a:t>to deliver payload to</a:t>
              </a:r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total datagram</a:t>
              </a:r>
            </a:p>
            <a:p>
              <a:pPr>
                <a:defRPr/>
              </a:pPr>
              <a:r>
                <a:rPr lang="en-US" smtClean="0"/>
                <a:t>length (bytes)</a:t>
              </a:r>
            </a:p>
          </p:txBody>
        </p:sp>
        <p:sp>
          <p:nvSpPr>
            <p:cNvPr id="34842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34839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ja-JP" altLang="en-US"/>
                <a:t>“</a:t>
              </a:r>
              <a:r>
                <a:rPr lang="en-US" altLang="ja-JP"/>
                <a:t>type</a:t>
              </a:r>
              <a:r>
                <a:rPr lang="ja-JP" altLang="en-US"/>
                <a:t>”</a:t>
              </a:r>
              <a:r>
                <a:rPr lang="en-US" altLang="ja-JP"/>
                <a:t> of data </a:t>
              </a:r>
              <a:endParaRPr lang="en-US" sz="1000"/>
            </a:p>
          </p:txBody>
        </p:sp>
        <p:sp>
          <p:nvSpPr>
            <p:cNvPr id="34840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34835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for</a:t>
              </a:r>
            </a:p>
            <a:p>
              <a:pPr>
                <a:defRPr/>
              </a:pPr>
              <a:r>
                <a:rPr lang="en-US" smtClean="0"/>
                <a:t>fragmentation/</a:t>
              </a:r>
            </a:p>
            <a:p>
              <a:pPr>
                <a:defRPr/>
              </a:pPr>
              <a:r>
                <a:rPr lang="en-US" smtClean="0"/>
                <a:t>reassembly</a:t>
              </a:r>
            </a:p>
          </p:txBody>
        </p:sp>
        <p:sp>
          <p:nvSpPr>
            <p:cNvPr id="34836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7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838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/>
                <a:t>max number</a:t>
              </a:r>
            </a:p>
            <a:p>
              <a:pPr algn="r">
                <a:defRPr/>
              </a:pPr>
              <a:r>
                <a:rPr lang="en-US" smtClean="0"/>
                <a:t>remaining hops</a:t>
              </a:r>
            </a:p>
            <a:p>
              <a:pPr algn="r">
                <a:defRPr/>
              </a:pPr>
              <a:r>
                <a:rPr lang="en-US" smtClean="0"/>
                <a:t>(decremented at </a:t>
              </a:r>
            </a:p>
            <a:p>
              <a:pPr algn="r">
                <a:defRPr/>
              </a:pPr>
              <a:r>
                <a:rPr lang="en-US" smtClean="0"/>
                <a:t>each router)</a:t>
              </a:r>
            </a:p>
          </p:txBody>
        </p:sp>
        <p:sp>
          <p:nvSpPr>
            <p:cNvPr id="34834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3483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e.g. timestamp,</a:t>
              </a:r>
            </a:p>
            <a:p>
              <a:pPr>
                <a:defRPr/>
              </a:pPr>
              <a:r>
                <a:rPr lang="en-US" smtClean="0"/>
                <a:t>record route</a:t>
              </a:r>
            </a:p>
            <a:p>
              <a:pPr>
                <a:defRPr/>
              </a:pPr>
              <a:r>
                <a:rPr lang="en-US" smtClean="0"/>
                <a:t>taken, specify</a:t>
              </a:r>
            </a:p>
            <a:p>
              <a:pPr>
                <a:defRPr/>
              </a:pPr>
              <a:r>
                <a:rPr lang="en-US" smtClean="0"/>
                <a:t>list of routers </a:t>
              </a:r>
            </a:p>
            <a:p>
              <a:pPr>
                <a:defRPr/>
              </a:pPr>
              <a:r>
                <a:rPr lang="en-US" smtClean="0"/>
                <a:t>to visit.</a:t>
              </a:r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>
                <a:solidFill>
                  <a:srgbClr val="CC0000"/>
                </a:solidFill>
                <a:latin typeface="Arial" charset="0"/>
                <a:ea typeface="ＭＳ Ｐゴシック" charset="0"/>
              </a:rPr>
              <a:t>how much overhead?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20 bytes of TCP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20 bytes of IP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= 40 bytes + app layer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BF0722B-A972-4EE9-A42D-DDEA0497A0A6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Arial" pitchFamily="34" charset="0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</a:rPr>
              <a:t>Address 2: </a:t>
            </a:r>
            <a:r>
              <a:rPr lang="en-US" sz="2000" smtClean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</a:rPr>
              <a:t>of wireless host or AP </a:t>
            </a:r>
          </a:p>
          <a:p>
            <a:pPr>
              <a:defRPr/>
            </a:pPr>
            <a:r>
              <a:rPr lang="en-US" sz="2000" smtClean="0">
                <a:latin typeface="Gill Sans MT" charset="0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</a:rPr>
              <a:t>Address 1: </a:t>
            </a:r>
            <a:r>
              <a:rPr lang="en-US" sz="2000" smtClean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</a:rPr>
              <a:t>of wireless host or AP </a:t>
            </a:r>
          </a:p>
          <a:p>
            <a:pPr>
              <a:defRPr/>
            </a:pPr>
            <a:r>
              <a:rPr lang="en-US" sz="2000" smtClean="0">
                <a:latin typeface="Gill Sans MT" charset="0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</a:rPr>
              <a:t>Address 3: </a:t>
            </a:r>
            <a:r>
              <a:rPr lang="en-US" sz="2000" smtClean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en-US" sz="2000" smtClean="0">
                <a:latin typeface="Gill Sans MT" charset="0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rgbClr val="C00000"/>
                </a:solidFill>
                <a:latin typeface="Gill Sans MT" charset="0"/>
              </a:rPr>
              <a:t>Address 4: </a:t>
            </a:r>
            <a:r>
              <a:rPr lang="en-US" sz="2000" smtClean="0">
                <a:latin typeface="Gill Sans MT" charset="0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815799B0-ECD3-4135-980C-82083A6AC95E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Arial" pitchFamily="34" charset="0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latin typeface="Arial" charset="0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smtClean="0">
                  <a:latin typeface="Arial" charset="0"/>
                </a:rPr>
                <a:t>control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AF2CB83E-B3E1-49D1-B8BC-09945BE8D783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" name="Group 372"/>
          <p:cNvGrpSpPr>
            <a:grpSpLocks/>
          </p:cNvGrpSpPr>
          <p:nvPr/>
        </p:nvGrpSpPr>
        <p:grpSpPr bwMode="auto">
          <a:xfrm>
            <a:off x="3314700" y="2635250"/>
            <a:ext cx="5349875" cy="3657600"/>
            <a:chOff x="1820" y="1536"/>
            <a:chExt cx="3370" cy="2304"/>
          </a:xfrm>
        </p:grpSpPr>
        <p:sp>
          <p:nvSpPr>
            <p:cNvPr id="36888" name="AutoShape 2"/>
            <p:cNvSpPr>
              <a:spLocks noChangeArrowheads="1"/>
            </p:cNvSpPr>
            <p:nvPr/>
          </p:nvSpPr>
          <p:spPr bwMode="auto">
            <a:xfrm>
              <a:off x="1820" y="1536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AutoShape 4"/>
            <p:cNvSpPr>
              <a:spLocks noChangeArrowheads="1"/>
            </p:cNvSpPr>
            <p:nvPr/>
          </p:nvSpPr>
          <p:spPr bwMode="auto">
            <a:xfrm>
              <a:off x="2328" y="1823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AutoShape 5"/>
            <p:cNvSpPr>
              <a:spLocks noChangeArrowheads="1"/>
            </p:cNvSpPr>
            <p:nvPr/>
          </p:nvSpPr>
          <p:spPr bwMode="auto">
            <a:xfrm>
              <a:off x="1840" y="2699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AutoShape 7"/>
            <p:cNvSpPr>
              <a:spLocks noChangeArrowheads="1"/>
            </p:cNvSpPr>
            <p:nvPr/>
          </p:nvSpPr>
          <p:spPr bwMode="auto">
            <a:xfrm>
              <a:off x="2340" y="2971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AutoShape 8"/>
            <p:cNvSpPr>
              <a:spLocks noChangeArrowheads="1"/>
            </p:cNvSpPr>
            <p:nvPr/>
          </p:nvSpPr>
          <p:spPr bwMode="auto">
            <a:xfrm>
              <a:off x="1829" y="2118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AutoShape 9"/>
            <p:cNvSpPr>
              <a:spLocks noChangeArrowheads="1"/>
            </p:cNvSpPr>
            <p:nvPr/>
          </p:nvSpPr>
          <p:spPr bwMode="auto">
            <a:xfrm>
              <a:off x="2340" y="2397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AutoShape 10"/>
            <p:cNvSpPr>
              <a:spLocks noChangeArrowheads="1"/>
            </p:cNvSpPr>
            <p:nvPr/>
          </p:nvSpPr>
          <p:spPr bwMode="auto">
            <a:xfrm>
              <a:off x="2845" y="3264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110" y="3346"/>
              <a:ext cx="153" cy="306"/>
              <a:chOff x="3796" y="1043"/>
              <a:chExt cx="865" cy="1237"/>
            </a:xfrm>
          </p:grpSpPr>
          <p:sp>
            <p:nvSpPr>
              <p:cNvPr id="37113" name="Line 12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4" name="Line 13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5" name="Line 14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6" name="Line 15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7" name="Line 16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8" name="Line 17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19" name="Line 18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0" name="Line 19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1" name="Line 20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2" name="Line 21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3" name="Line 22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4" name="Line 23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5" name="Line 24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6" name="Line 25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127" name="Line 2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139" name="Line 28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40" name="Line 2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41" name="Line 3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42" name="Line 3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135" name="Line 33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6" name="Line 3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7" name="Line 35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8" name="Line 3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131" name="Line 38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2" name="Line 3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3" name="Line 40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34" name="Line 4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590" y="2509"/>
              <a:ext cx="153" cy="306"/>
              <a:chOff x="3796" y="1043"/>
              <a:chExt cx="865" cy="1237"/>
            </a:xfrm>
          </p:grpSpPr>
          <p:sp>
            <p:nvSpPr>
              <p:cNvPr id="37083" name="Line 43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4" name="Line 44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5" name="Line 45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6" name="Line 46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7" name="Line 47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8" name="Line 48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89" name="Line 49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0" name="Line 50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1" name="Line 51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2" name="Line 52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3" name="Line 53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4" name="Line 54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5" name="Line 55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6" name="Line 56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97" name="Line 5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8" name="Group 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109" name="Line 59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10" name="Line 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11" name="Line 6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12" name="Line 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105" name="Line 64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6" name="Line 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7" name="Line 66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8" name="Line 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101" name="Line 69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2" name="Line 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3" name="Line 71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104" name="Line 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1" name="Group 73"/>
            <p:cNvGrpSpPr>
              <a:grpSpLocks/>
            </p:cNvGrpSpPr>
            <p:nvPr/>
          </p:nvGrpSpPr>
          <p:grpSpPr bwMode="auto">
            <a:xfrm>
              <a:off x="2596" y="3076"/>
              <a:ext cx="153" cy="306"/>
              <a:chOff x="3796" y="1043"/>
              <a:chExt cx="865" cy="1237"/>
            </a:xfrm>
          </p:grpSpPr>
          <p:sp>
            <p:nvSpPr>
              <p:cNvPr id="37053" name="Line 74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4" name="Line 75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5" name="Line 76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6" name="Line 77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7" name="Line 78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8" name="Line 79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59" name="Line 80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0" name="Line 81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1" name="Line 82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2" name="Line 83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3" name="Line 84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4" name="Line 85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5" name="Line 86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6" name="Line 87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67" name="Line 88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2" name="Group 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079" name="Line 90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80" name="Line 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81" name="Line 9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82" name="Line 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" name="Group 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075" name="Line 95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6" name="Line 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7" name="Line 97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8" name="Line 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4" name="Group 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071" name="Line 100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2" name="Line 1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3" name="Line 102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74" name="Line 1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5" name="Group 135"/>
            <p:cNvGrpSpPr>
              <a:grpSpLocks/>
            </p:cNvGrpSpPr>
            <p:nvPr/>
          </p:nvGrpSpPr>
          <p:grpSpPr bwMode="auto">
            <a:xfrm>
              <a:off x="2095" y="1649"/>
              <a:ext cx="153" cy="306"/>
              <a:chOff x="3796" y="1043"/>
              <a:chExt cx="865" cy="1237"/>
            </a:xfrm>
          </p:grpSpPr>
          <p:sp>
            <p:nvSpPr>
              <p:cNvPr id="37023" name="Line 136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4" name="Line 137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5" name="Line 138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6" name="Line 139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7" name="Line 140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8" name="Line 141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29" name="Line 142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0" name="Line 143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1" name="Line 144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2" name="Line 145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3" name="Line 146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4" name="Line 147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5" name="Line 148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6" name="Line 149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37" name="Line 150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" name="Group 15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049" name="Line 152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50" name="Line 1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51" name="Line 1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52" name="Line 1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7" name="Group 15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045" name="Line 157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6" name="Line 1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7" name="Line 159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8" name="Line 1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" name="Group 16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041" name="Line 162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2" name="Line 1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3" name="Line 164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44" name="Line 1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9" name="Group 197"/>
            <p:cNvGrpSpPr>
              <a:grpSpLocks/>
            </p:cNvGrpSpPr>
            <p:nvPr/>
          </p:nvGrpSpPr>
          <p:grpSpPr bwMode="auto">
            <a:xfrm>
              <a:off x="2579" y="1941"/>
              <a:ext cx="153" cy="306"/>
              <a:chOff x="3796" y="1043"/>
              <a:chExt cx="865" cy="1237"/>
            </a:xfrm>
          </p:grpSpPr>
          <p:sp>
            <p:nvSpPr>
              <p:cNvPr id="36993" name="Line 198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4" name="Line 199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5" name="Line 200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6" name="Line 201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7" name="Line 202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8" name="Line 203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99" name="Line 204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0" name="Line 205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1" name="Line 206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2" name="Line 207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3" name="Line 208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4" name="Line 209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5" name="Line 210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6" name="Line 211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007" name="Line 2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0" name="Group 2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019" name="Line 214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20" name="Line 2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21" name="Line 2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22" name="Line 2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" name="Group 2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015" name="Line 219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6" name="Line 2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7" name="Line 221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8" name="Line 2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2" name="Group 2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011" name="Line 224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2" name="Line 2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3" name="Line 226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014" name="Line 2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" name="Group 228"/>
            <p:cNvGrpSpPr>
              <a:grpSpLocks/>
            </p:cNvGrpSpPr>
            <p:nvPr/>
          </p:nvGrpSpPr>
          <p:grpSpPr bwMode="auto">
            <a:xfrm>
              <a:off x="2108" y="2790"/>
              <a:ext cx="153" cy="306"/>
              <a:chOff x="3796" y="1043"/>
              <a:chExt cx="865" cy="1237"/>
            </a:xfrm>
          </p:grpSpPr>
          <p:sp>
            <p:nvSpPr>
              <p:cNvPr id="36963" name="Line 229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4" name="Line 230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5" name="Line 231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6" name="Line 232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7" name="Line 233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8" name="Line 234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69" name="Line 235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0" name="Line 236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1" name="Line 237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2" name="Line 238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3" name="Line 239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4" name="Line 240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5" name="Line 241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6" name="Line 242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77" name="Line 243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4" name="Group 2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6989" name="Line 245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90" name="Line 2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91" name="Line 24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92" name="Line 2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" name="Group 2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6985" name="Line 250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6" name="Line 2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7" name="Line 252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8" name="Line 2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" name="Group 2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6981" name="Line 255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2" name="Line 2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3" name="Line 257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84" name="Line 2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7" name="Group 259"/>
            <p:cNvGrpSpPr>
              <a:grpSpLocks/>
            </p:cNvGrpSpPr>
            <p:nvPr/>
          </p:nvGrpSpPr>
          <p:grpSpPr bwMode="auto">
            <a:xfrm>
              <a:off x="2091" y="2221"/>
              <a:ext cx="153" cy="306"/>
              <a:chOff x="3796" y="1043"/>
              <a:chExt cx="865" cy="1237"/>
            </a:xfrm>
          </p:grpSpPr>
          <p:sp>
            <p:nvSpPr>
              <p:cNvPr id="36933" name="Line 260"/>
              <p:cNvSpPr>
                <a:spLocks noChangeShapeType="1"/>
              </p:cNvSpPr>
              <p:nvPr/>
            </p:nvSpPr>
            <p:spPr bwMode="auto">
              <a:xfrm flipH="1">
                <a:off x="3994" y="1480"/>
                <a:ext cx="232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4" name="Line 261"/>
              <p:cNvSpPr>
                <a:spLocks noChangeShapeType="1"/>
              </p:cNvSpPr>
              <p:nvPr/>
            </p:nvSpPr>
            <p:spPr bwMode="auto">
              <a:xfrm>
                <a:off x="4226" y="1480"/>
                <a:ext cx="237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5" name="Line 262"/>
              <p:cNvSpPr>
                <a:spLocks noChangeShapeType="1"/>
              </p:cNvSpPr>
              <p:nvPr/>
            </p:nvSpPr>
            <p:spPr bwMode="auto">
              <a:xfrm>
                <a:off x="3994" y="2199"/>
                <a:ext cx="232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6" name="Line 263"/>
              <p:cNvSpPr>
                <a:spLocks noChangeShapeType="1"/>
              </p:cNvSpPr>
              <p:nvPr/>
            </p:nvSpPr>
            <p:spPr bwMode="auto">
              <a:xfrm flipH="1">
                <a:off x="4226" y="2199"/>
                <a:ext cx="237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7" name="Line 264"/>
              <p:cNvSpPr>
                <a:spLocks noChangeShapeType="1"/>
              </p:cNvSpPr>
              <p:nvPr/>
            </p:nvSpPr>
            <p:spPr bwMode="auto">
              <a:xfrm>
                <a:off x="4226" y="1496"/>
                <a:ext cx="0" cy="7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8" name="Line 265"/>
              <p:cNvSpPr>
                <a:spLocks noChangeShapeType="1"/>
              </p:cNvSpPr>
              <p:nvPr/>
            </p:nvSpPr>
            <p:spPr bwMode="auto">
              <a:xfrm flipV="1">
                <a:off x="3994" y="2126"/>
                <a:ext cx="232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39" name="Line 266"/>
              <p:cNvSpPr>
                <a:spLocks noChangeShapeType="1"/>
              </p:cNvSpPr>
              <p:nvPr/>
            </p:nvSpPr>
            <p:spPr bwMode="auto">
              <a:xfrm flipH="1" flipV="1">
                <a:off x="4226" y="2126"/>
                <a:ext cx="237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0" name="Line 267"/>
              <p:cNvSpPr>
                <a:spLocks noChangeShapeType="1"/>
              </p:cNvSpPr>
              <p:nvPr/>
            </p:nvSpPr>
            <p:spPr bwMode="auto">
              <a:xfrm>
                <a:off x="4090" y="1892"/>
                <a:ext cx="136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1" name="Line 268"/>
              <p:cNvSpPr>
                <a:spLocks noChangeShapeType="1"/>
              </p:cNvSpPr>
              <p:nvPr/>
            </p:nvSpPr>
            <p:spPr bwMode="auto">
              <a:xfrm flipV="1">
                <a:off x="4226" y="1892"/>
                <a:ext cx="147" cy="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2" name="Line 269"/>
              <p:cNvSpPr>
                <a:spLocks noChangeShapeType="1"/>
              </p:cNvSpPr>
              <p:nvPr/>
            </p:nvSpPr>
            <p:spPr bwMode="auto">
              <a:xfrm>
                <a:off x="4045" y="1997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3" name="Line 270"/>
              <p:cNvSpPr>
                <a:spLocks noChangeShapeType="1"/>
              </p:cNvSpPr>
              <p:nvPr/>
            </p:nvSpPr>
            <p:spPr bwMode="auto">
              <a:xfrm flipV="1">
                <a:off x="4226" y="2013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4" name="Line 271"/>
              <p:cNvSpPr>
                <a:spLocks noChangeShapeType="1"/>
              </p:cNvSpPr>
              <p:nvPr/>
            </p:nvSpPr>
            <p:spPr bwMode="auto">
              <a:xfrm flipV="1">
                <a:off x="4226" y="1783"/>
                <a:ext cx="90" cy="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5" name="Line 272"/>
              <p:cNvSpPr>
                <a:spLocks noChangeShapeType="1"/>
              </p:cNvSpPr>
              <p:nvPr/>
            </p:nvSpPr>
            <p:spPr bwMode="auto">
              <a:xfrm flipV="1">
                <a:off x="4226" y="1633"/>
                <a:ext cx="57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6" name="Line 273"/>
              <p:cNvSpPr>
                <a:spLocks noChangeShapeType="1"/>
              </p:cNvSpPr>
              <p:nvPr/>
            </p:nvSpPr>
            <p:spPr bwMode="auto">
              <a:xfrm>
                <a:off x="4124" y="1771"/>
                <a:ext cx="113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47" name="Line 2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2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8" name="Group 2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6959" name="Line 276"/>
                <p:cNvSpPr>
                  <a:spLocks noChangeShapeType="1"/>
                </p:cNvSpPr>
                <p:nvPr/>
              </p:nvSpPr>
              <p:spPr bwMode="auto">
                <a:xfrm>
                  <a:off x="4231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60" name="Line 2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61" name="Line 2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89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62" name="Line 2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" name="Group 2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6955" name="Line 281"/>
                <p:cNvSpPr>
                  <a:spLocks noChangeShapeType="1"/>
                </p:cNvSpPr>
                <p:nvPr/>
              </p:nvSpPr>
              <p:spPr bwMode="auto">
                <a:xfrm>
                  <a:off x="422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6" name="Line 2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219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7" name="Line 283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402"/>
                  <a:ext cx="178" cy="2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8" name="Line 2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300"/>
                  <a:ext cx="189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" name="Group 2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6951" name="Line 286"/>
                <p:cNvSpPr>
                  <a:spLocks noChangeShapeType="1"/>
                </p:cNvSpPr>
                <p:nvPr/>
              </p:nvSpPr>
              <p:spPr bwMode="auto">
                <a:xfrm>
                  <a:off x="4231" y="160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2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72" y="120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3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15" y="1387"/>
                  <a:ext cx="191" cy="21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6954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4"/>
                  <a:ext cx="191" cy="4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902" name="Line 290"/>
            <p:cNvSpPr>
              <a:spLocks noChangeShapeType="1"/>
            </p:cNvSpPr>
            <p:nvPr/>
          </p:nvSpPr>
          <p:spPr bwMode="auto">
            <a:xfrm flipV="1">
              <a:off x="3223" y="3069"/>
              <a:ext cx="3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3" name="Line 292"/>
            <p:cNvSpPr>
              <a:spLocks noChangeShapeType="1"/>
            </p:cNvSpPr>
            <p:nvPr/>
          </p:nvSpPr>
          <p:spPr bwMode="auto">
            <a:xfrm flipV="1">
              <a:off x="2712" y="3069"/>
              <a:ext cx="51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4" name="Line 293"/>
            <p:cNvSpPr>
              <a:spLocks noChangeShapeType="1"/>
            </p:cNvSpPr>
            <p:nvPr/>
          </p:nvSpPr>
          <p:spPr bwMode="auto">
            <a:xfrm flipV="1">
              <a:off x="2225" y="2948"/>
              <a:ext cx="957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5" name="Line 294"/>
            <p:cNvSpPr>
              <a:spLocks noChangeShapeType="1"/>
            </p:cNvSpPr>
            <p:nvPr/>
          </p:nvSpPr>
          <p:spPr bwMode="auto">
            <a:xfrm flipV="1">
              <a:off x="2704" y="2128"/>
              <a:ext cx="568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6" name="Line 295"/>
            <p:cNvSpPr>
              <a:spLocks noChangeShapeType="1"/>
            </p:cNvSpPr>
            <p:nvPr/>
          </p:nvSpPr>
          <p:spPr bwMode="auto">
            <a:xfrm flipV="1">
              <a:off x="2193" y="2047"/>
              <a:ext cx="107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7" name="Line 296"/>
            <p:cNvSpPr>
              <a:spLocks noChangeShapeType="1"/>
            </p:cNvSpPr>
            <p:nvPr/>
          </p:nvSpPr>
          <p:spPr bwMode="auto">
            <a:xfrm flipV="1">
              <a:off x="2696" y="1950"/>
              <a:ext cx="584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08" name="Line 297"/>
            <p:cNvSpPr>
              <a:spLocks noChangeShapeType="1"/>
            </p:cNvSpPr>
            <p:nvPr/>
          </p:nvSpPr>
          <p:spPr bwMode="auto">
            <a:xfrm>
              <a:off x="2209" y="1885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1" name="Group 299"/>
            <p:cNvGrpSpPr>
              <a:grpSpLocks/>
            </p:cNvGrpSpPr>
            <p:nvPr/>
          </p:nvGrpSpPr>
          <p:grpSpPr bwMode="auto">
            <a:xfrm>
              <a:off x="3174" y="2654"/>
              <a:ext cx="622" cy="460"/>
              <a:chOff x="2197" y="1155"/>
              <a:chExt cx="622" cy="460"/>
            </a:xfrm>
          </p:grpSpPr>
          <p:grpSp>
            <p:nvGrpSpPr>
              <p:cNvPr id="36864" name="Group 300"/>
              <p:cNvGrpSpPr>
                <a:grpSpLocks/>
              </p:cNvGrpSpPr>
              <p:nvPr/>
            </p:nvGrpSpPr>
            <p:grpSpPr bwMode="auto"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36931" name="Rectangle 301"/>
                <p:cNvSpPr>
                  <a:spLocks noChangeArrowheads="1"/>
                </p:cNvSpPr>
                <p:nvPr/>
              </p:nvSpPr>
              <p:spPr bwMode="auto"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2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>
                    <a:latin typeface="Arial" pitchFamily="34" charset="0"/>
                  </a:endParaRPr>
                </a:p>
              </p:txBody>
            </p:sp>
          </p:grpSp>
          <p:sp>
            <p:nvSpPr>
              <p:cNvPr id="36930" name="Text Box 303"/>
              <p:cNvSpPr txBox="1">
                <a:spLocks noChangeArrowheads="1"/>
              </p:cNvSpPr>
              <p:nvPr/>
            </p:nvSpPr>
            <p:spPr bwMode="auto"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Mobile </a:t>
                </a:r>
              </a:p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Switching </a:t>
                </a:r>
              </a:p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87085" name="Freeform 304"/>
            <p:cNvSpPr>
              <a:spLocks/>
            </p:cNvSpPr>
            <p:nvPr/>
          </p:nvSpPr>
          <p:spPr bwMode="auto">
            <a:xfrm>
              <a:off x="4092" y="1783"/>
              <a:ext cx="1078" cy="1430"/>
            </a:xfrm>
            <a:custGeom>
              <a:avLst/>
              <a:gdLst>
                <a:gd name="T0" fmla="*/ 81 w 1292"/>
                <a:gd name="T1" fmla="*/ 15 h 1255"/>
                <a:gd name="T2" fmla="*/ 12 w 1292"/>
                <a:gd name="T3" fmla="*/ 343 h 1255"/>
                <a:gd name="T4" fmla="*/ 10 w 1292"/>
                <a:gd name="T5" fmla="*/ 1145 h 1255"/>
                <a:gd name="T6" fmla="*/ 18 w 1292"/>
                <a:gd name="T7" fmla="*/ 1815 h 1255"/>
                <a:gd name="T8" fmla="*/ 82 w 1292"/>
                <a:gd name="T9" fmla="*/ 1906 h 1255"/>
                <a:gd name="T10" fmla="*/ 219 w 1292"/>
                <a:gd name="T11" fmla="*/ 2469 h 1255"/>
                <a:gd name="T12" fmla="*/ 335 w 1292"/>
                <a:gd name="T13" fmla="*/ 2706 h 1255"/>
                <a:gd name="T14" fmla="*/ 405 w 1292"/>
                <a:gd name="T15" fmla="*/ 2234 h 1255"/>
                <a:gd name="T16" fmla="*/ 429 w 1292"/>
                <a:gd name="T17" fmla="*/ 975 h 1255"/>
                <a:gd name="T18" fmla="*/ 406 w 1292"/>
                <a:gd name="T19" fmla="*/ 459 h 1255"/>
                <a:gd name="T20" fmla="*/ 253 w 1292"/>
                <a:gd name="T21" fmla="*/ 252 h 1255"/>
                <a:gd name="T22" fmla="*/ 81 w 1292"/>
                <a:gd name="T23" fmla="*/ 15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Text Box 305"/>
            <p:cNvSpPr txBox="1">
              <a:spLocks noChangeArrowheads="1"/>
            </p:cNvSpPr>
            <p:nvPr/>
          </p:nvSpPr>
          <p:spPr bwMode="auto">
            <a:xfrm>
              <a:off x="4120" y="2100"/>
              <a:ext cx="107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Public telephone</a:t>
              </a:r>
            </a:p>
            <a:p>
              <a:pPr eaLnBrk="1" hangingPunct="1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network</a:t>
              </a:r>
            </a:p>
          </p:txBody>
        </p:sp>
        <p:pic>
          <p:nvPicPr>
            <p:cNvPr id="87087" name="Picture 309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0" y="2039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88" name="Picture 310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6" y="2351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89" name="Picture 311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6" y="2551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90" name="Picture 312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82" y="2615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91" name="Picture 313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6" y="3087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92" name="Picture 316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8" y="3215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865" name="Group 317"/>
            <p:cNvGrpSpPr>
              <a:grpSpLocks/>
            </p:cNvGrpSpPr>
            <p:nvPr/>
          </p:nvGrpSpPr>
          <p:grpSpPr bwMode="auto">
            <a:xfrm>
              <a:off x="2249" y="2806"/>
              <a:ext cx="524" cy="114"/>
              <a:chOff x="3072" y="739"/>
              <a:chExt cx="652" cy="146"/>
            </a:xfrm>
          </p:grpSpPr>
          <p:pic>
            <p:nvPicPr>
              <p:cNvPr id="87101" name="Picture 318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927" name="Line 319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6928" name="Line 320"/>
              <p:cNvSpPr>
                <a:spLocks noChangeShapeType="1"/>
              </p:cNvSpPr>
              <p:nvPr/>
            </p:nvSpPr>
            <p:spPr bwMode="auto">
              <a:xfrm flipH="1">
                <a:off x="3072" y="75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36868" name="Group 321"/>
            <p:cNvGrpSpPr>
              <a:grpSpLocks/>
            </p:cNvGrpSpPr>
            <p:nvPr/>
          </p:nvGrpSpPr>
          <p:grpSpPr bwMode="auto">
            <a:xfrm>
              <a:off x="3270" y="1758"/>
              <a:ext cx="622" cy="460"/>
              <a:chOff x="2197" y="1155"/>
              <a:chExt cx="622" cy="460"/>
            </a:xfrm>
          </p:grpSpPr>
          <p:grpSp>
            <p:nvGrpSpPr>
              <p:cNvPr id="36870" name="Group 322"/>
              <p:cNvGrpSpPr>
                <a:grpSpLocks/>
              </p:cNvGrpSpPr>
              <p:nvPr/>
            </p:nvGrpSpPr>
            <p:grpSpPr bwMode="auto"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369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25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>
                    <a:latin typeface="Arial" pitchFamily="34" charset="0"/>
                  </a:endParaRPr>
                </a:p>
              </p:txBody>
            </p:sp>
          </p:grpSp>
          <p:sp>
            <p:nvSpPr>
              <p:cNvPr id="36923" name="Text Box 325"/>
              <p:cNvSpPr txBox="1">
                <a:spLocks noChangeArrowheads="1"/>
              </p:cNvSpPr>
              <p:nvPr/>
            </p:nvSpPr>
            <p:spPr bwMode="auto"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Mobile </a:t>
                </a:r>
              </a:p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Switching </a:t>
                </a:r>
              </a:p>
              <a:p>
                <a:pPr algn="ctr" eaLnBrk="1" hangingPunct="1">
                  <a:defRPr/>
                </a:pPr>
                <a:r>
                  <a:rPr lang="en-US" sz="1400" smtClean="0"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36920" name="Line 326"/>
            <p:cNvSpPr>
              <a:spLocks noChangeShapeType="1"/>
            </p:cNvSpPr>
            <p:nvPr/>
          </p:nvSpPr>
          <p:spPr bwMode="auto">
            <a:xfrm>
              <a:off x="3897" y="2011"/>
              <a:ext cx="23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921" name="Line 327"/>
            <p:cNvSpPr>
              <a:spLocks noChangeShapeType="1"/>
            </p:cNvSpPr>
            <p:nvPr/>
          </p:nvSpPr>
          <p:spPr bwMode="auto">
            <a:xfrm flipV="1">
              <a:off x="3793" y="2715"/>
              <a:ext cx="32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Components of cellular network architecture</a:t>
            </a:r>
          </a:p>
        </p:txBody>
      </p:sp>
      <p:grpSp>
        <p:nvGrpSpPr>
          <p:cNvPr id="36871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MT" pitchFamily="34" charset="0"/>
              </a:endParaRPr>
            </a:p>
          </p:txBody>
        </p:sp>
        <p:grpSp>
          <p:nvGrpSpPr>
            <p:cNvPr id="36872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MT" pitchFamily="34" charset="0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smtClean="0">
                    <a:solidFill>
                      <a:srgbClr val="C00000"/>
                    </a:solidFill>
                    <a:latin typeface="Gill Sans MT" charset="0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6873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</a:t>
              </a:r>
              <a:r>
                <a:rPr lang="en-US" sz="2000" i="1" smtClean="0">
                  <a:solidFill>
                    <a:srgbClr val="C00000"/>
                  </a:solidFill>
                  <a:latin typeface="Gill Sans MT" charset="0"/>
                </a:rPr>
                <a:t>base station</a:t>
              </a:r>
              <a:r>
                <a:rPr lang="en-US" sz="2000" smtClean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smtClean="0">
                  <a:latin typeface="Gill Sans MT" charset="0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i="1" smtClean="0">
                  <a:solidFill>
                    <a:srgbClr val="C00000"/>
                  </a:solidFill>
                  <a:latin typeface="Gill Sans MT" charset="0"/>
                </a:rPr>
                <a:t>mobile users</a:t>
              </a:r>
              <a:r>
                <a:rPr lang="en-US" sz="2000" smtClean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smtClean="0">
                  <a:latin typeface="Gill Sans MT" charset="0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smtClean="0">
                  <a:latin typeface="Gill Sans MT" charset="0"/>
                </a:rPr>
                <a:t> </a:t>
              </a:r>
              <a:r>
                <a:rPr lang="en-US" sz="2000" i="1" smtClean="0">
                  <a:solidFill>
                    <a:srgbClr val="C00000"/>
                  </a:solidFill>
                  <a:latin typeface="Gill Sans MT" charset="0"/>
                </a:rPr>
                <a:t>air-interface:</a:t>
              </a:r>
              <a:r>
                <a:rPr lang="en-US" sz="2000" smtClean="0">
                  <a:solidFill>
                    <a:srgbClr val="C00000"/>
                  </a:solidFill>
                  <a:latin typeface="Gill Sans MT" charset="0"/>
                </a:rPr>
                <a:t> </a:t>
              </a:r>
              <a:r>
                <a:rPr lang="en-US" sz="2000" smtClean="0">
                  <a:latin typeface="Gill Sans MT" charset="0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MT" pitchFamily="34" charset="0"/>
              </a:endParaRPr>
            </a:p>
          </p:txBody>
        </p:sp>
        <p:grpSp>
          <p:nvGrpSpPr>
            <p:cNvPr id="36878" name="Group 378"/>
            <p:cNvGrpSpPr>
              <a:grpSpLocks/>
            </p:cNvGrpSpPr>
            <p:nvPr/>
          </p:nvGrpSpPr>
          <p:grpSpPr bwMode="auto">
            <a:xfrm>
              <a:off x="337" y="1305"/>
              <a:ext cx="852" cy="291"/>
              <a:chOff x="442" y="3293"/>
              <a:chExt cx="852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MT" pitchFamily="34" charset="0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8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Gill Sans MT" charset="0"/>
                  </a:rPr>
                  <a:t>cell (BSS)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36884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4772A1D4-04C9-4559-9C38-F4A0622BA1FA}" type="slidenum">
              <a:rPr lang="en-US"/>
              <a:pPr/>
              <a:t>33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latin typeface="Gill Sans MT" charset="0"/>
                <a:ea typeface="ＭＳ Ｐゴシック" charset="0"/>
              </a:rPr>
              <a:t>Two techniques for sharing mobile-to-BS radio spectrum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combined FDMA/TDMA: </a:t>
            </a:r>
            <a:r>
              <a:rPr lang="en-US" sz="2400">
                <a:latin typeface="Gill Sans MT" charset="0"/>
                <a:ea typeface="ＭＳ Ｐゴシック" charset="0"/>
              </a:rPr>
              <a:t>divide spectrum in frequency channels, divide each channel into time slots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CDMA: </a:t>
            </a:r>
            <a:r>
              <a:rPr lang="en-US" sz="2400">
                <a:latin typeface="Gill Sans MT" charset="0"/>
                <a:ea typeface="ＭＳ Ｐゴシック" charset="0"/>
              </a:rPr>
              <a:t>code division multiple access</a:t>
            </a:r>
          </a:p>
        </p:txBody>
      </p:sp>
      <p:grpSp>
        <p:nvGrpSpPr>
          <p:cNvPr id="2" name="Group 306"/>
          <p:cNvGrpSpPr>
            <a:grpSpLocks/>
          </p:cNvGrpSpPr>
          <p:nvPr/>
        </p:nvGrpSpPr>
        <p:grpSpPr bwMode="auto">
          <a:xfrm>
            <a:off x="6005513" y="1484313"/>
            <a:ext cx="1849437" cy="1477962"/>
            <a:chOff x="3375" y="1055"/>
            <a:chExt cx="1165" cy="931"/>
          </a:xfrm>
        </p:grpSpPr>
        <p:sp>
          <p:nvSpPr>
            <p:cNvPr id="37938" name="AutoShape 5"/>
            <p:cNvSpPr>
              <a:spLocks noChangeArrowheads="1"/>
            </p:cNvSpPr>
            <p:nvPr/>
          </p:nvSpPr>
          <p:spPr bwMode="auto">
            <a:xfrm>
              <a:off x="3375" y="1055"/>
              <a:ext cx="1165" cy="931"/>
            </a:xfrm>
            <a:prstGeom prst="hexagon">
              <a:avLst>
                <a:gd name="adj" fmla="val 31284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5"/>
            <p:cNvGrpSpPr>
              <a:grpSpLocks/>
            </p:cNvGrpSpPr>
            <p:nvPr/>
          </p:nvGrpSpPr>
          <p:grpSpPr bwMode="auto">
            <a:xfrm>
              <a:off x="3880" y="1159"/>
              <a:ext cx="268" cy="495"/>
              <a:chOff x="3796" y="1043"/>
              <a:chExt cx="865" cy="1237"/>
            </a:xfrm>
          </p:grpSpPr>
          <p:sp>
            <p:nvSpPr>
              <p:cNvPr id="37946" name="Line 106"/>
              <p:cNvSpPr>
                <a:spLocks noChangeShapeType="1"/>
              </p:cNvSpPr>
              <p:nvPr/>
            </p:nvSpPr>
            <p:spPr bwMode="auto">
              <a:xfrm flipH="1">
                <a:off x="3993" y="1480"/>
                <a:ext cx="236" cy="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47" name="Line 107"/>
              <p:cNvSpPr>
                <a:spLocks noChangeShapeType="1"/>
              </p:cNvSpPr>
              <p:nvPr/>
            </p:nvSpPr>
            <p:spPr bwMode="auto">
              <a:xfrm>
                <a:off x="4228" y="1480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48" name="Line 108"/>
              <p:cNvSpPr>
                <a:spLocks noChangeShapeType="1"/>
              </p:cNvSpPr>
              <p:nvPr/>
            </p:nvSpPr>
            <p:spPr bwMode="auto">
              <a:xfrm>
                <a:off x="3993" y="2200"/>
                <a:ext cx="236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49" name="Line 109"/>
              <p:cNvSpPr>
                <a:spLocks noChangeShapeType="1"/>
              </p:cNvSpPr>
              <p:nvPr/>
            </p:nvSpPr>
            <p:spPr bwMode="auto">
              <a:xfrm flipH="1">
                <a:off x="4228" y="2200"/>
                <a:ext cx="236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0" name="Line 110"/>
              <p:cNvSpPr>
                <a:spLocks noChangeShapeType="1"/>
              </p:cNvSpPr>
              <p:nvPr/>
            </p:nvSpPr>
            <p:spPr bwMode="auto">
              <a:xfrm>
                <a:off x="4228" y="1498"/>
                <a:ext cx="0" cy="7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1" name="Line 111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36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2" name="Line 112"/>
              <p:cNvSpPr>
                <a:spLocks noChangeShapeType="1"/>
              </p:cNvSpPr>
              <p:nvPr/>
            </p:nvSpPr>
            <p:spPr bwMode="auto">
              <a:xfrm flipH="1" flipV="1">
                <a:off x="4228" y="2128"/>
                <a:ext cx="236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3" name="Line 113"/>
              <p:cNvSpPr>
                <a:spLocks noChangeShapeType="1"/>
              </p:cNvSpPr>
              <p:nvPr/>
            </p:nvSpPr>
            <p:spPr bwMode="auto">
              <a:xfrm>
                <a:off x="4093" y="1890"/>
                <a:ext cx="136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4" name="Line 114"/>
              <p:cNvSpPr>
                <a:spLocks noChangeShapeType="1"/>
              </p:cNvSpPr>
              <p:nvPr/>
            </p:nvSpPr>
            <p:spPr bwMode="auto">
              <a:xfrm flipV="1">
                <a:off x="4228" y="1890"/>
                <a:ext cx="142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5" name="Line 115"/>
              <p:cNvSpPr>
                <a:spLocks noChangeShapeType="1"/>
              </p:cNvSpPr>
              <p:nvPr/>
            </p:nvSpPr>
            <p:spPr bwMode="auto">
              <a:xfrm>
                <a:off x="4048" y="1995"/>
                <a:ext cx="17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6" name="Line 116"/>
              <p:cNvSpPr>
                <a:spLocks noChangeShapeType="1"/>
              </p:cNvSpPr>
              <p:nvPr/>
            </p:nvSpPr>
            <p:spPr bwMode="auto">
              <a:xfrm flipV="1">
                <a:off x="4228" y="2013"/>
                <a:ext cx="174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7" name="Line 117"/>
              <p:cNvSpPr>
                <a:spLocks noChangeShapeType="1"/>
              </p:cNvSpPr>
              <p:nvPr/>
            </p:nvSpPr>
            <p:spPr bwMode="auto">
              <a:xfrm flipV="1">
                <a:off x="4228" y="1783"/>
                <a:ext cx="87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8" name="Line 118"/>
              <p:cNvSpPr>
                <a:spLocks noChangeShapeType="1"/>
              </p:cNvSpPr>
              <p:nvPr/>
            </p:nvSpPr>
            <p:spPr bwMode="auto">
              <a:xfrm flipV="1">
                <a:off x="4228" y="1633"/>
                <a:ext cx="55" cy="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59" name="Line 119"/>
              <p:cNvSpPr>
                <a:spLocks noChangeShapeType="1"/>
              </p:cNvSpPr>
              <p:nvPr/>
            </p:nvSpPr>
            <p:spPr bwMode="auto">
              <a:xfrm>
                <a:off x="4125" y="1773"/>
                <a:ext cx="110" cy="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60" name="Line 120"/>
              <p:cNvSpPr>
                <a:spLocks noChangeShapeType="1"/>
              </p:cNvSpPr>
              <p:nvPr/>
            </p:nvSpPr>
            <p:spPr bwMode="auto">
              <a:xfrm>
                <a:off x="4174" y="1625"/>
                <a:ext cx="65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4" name="Group 12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7972" name="Line 122"/>
                <p:cNvSpPr>
                  <a:spLocks noChangeShapeType="1"/>
                </p:cNvSpPr>
                <p:nvPr/>
              </p:nvSpPr>
              <p:spPr bwMode="auto">
                <a:xfrm>
                  <a:off x="4230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73" name="Line 12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204"/>
                  <a:ext cx="192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74" name="Line 124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7"/>
                  <a:ext cx="192" cy="19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75" name="Line 1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87" cy="4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" name="Group 12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7968" name="Line 127"/>
                <p:cNvSpPr>
                  <a:spLocks noChangeShapeType="1"/>
                </p:cNvSpPr>
                <p:nvPr/>
              </p:nvSpPr>
              <p:spPr bwMode="auto">
                <a:xfrm>
                  <a:off x="4224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69" name="Line 12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216"/>
                  <a:ext cx="184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70" name="Line 129"/>
                <p:cNvSpPr>
                  <a:spLocks noChangeShapeType="1"/>
                </p:cNvSpPr>
                <p:nvPr/>
              </p:nvSpPr>
              <p:spPr bwMode="auto">
                <a:xfrm rot="6361956">
                  <a:off x="4598" y="1398"/>
                  <a:ext cx="191" cy="204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71" name="Line 13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96"/>
                  <a:ext cx="184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" name="Group 13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7964" name="Line 132"/>
                <p:cNvSpPr>
                  <a:spLocks noChangeShapeType="1"/>
                </p:cNvSpPr>
                <p:nvPr/>
              </p:nvSpPr>
              <p:spPr bwMode="auto">
                <a:xfrm>
                  <a:off x="4223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65" name="Line 13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204"/>
                  <a:ext cx="18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66" name="Line 134"/>
                <p:cNvSpPr>
                  <a:spLocks noChangeShapeType="1"/>
                </p:cNvSpPr>
                <p:nvPr/>
              </p:nvSpPr>
              <p:spPr bwMode="auto">
                <a:xfrm rot="6361956">
                  <a:off x="4599" y="1396"/>
                  <a:ext cx="187" cy="199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37967" name="Line 13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1" y="1286"/>
                  <a:ext cx="187" cy="4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pic>
          <p:nvPicPr>
            <p:cNvPr id="89139" name="Picture 244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9" y="1275"/>
              <a:ext cx="27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249"/>
            <p:cNvGrpSpPr>
              <a:grpSpLocks/>
            </p:cNvGrpSpPr>
            <p:nvPr/>
          </p:nvGrpSpPr>
          <p:grpSpPr bwMode="auto">
            <a:xfrm>
              <a:off x="3755" y="1749"/>
              <a:ext cx="524" cy="114"/>
              <a:chOff x="3072" y="739"/>
              <a:chExt cx="652" cy="146"/>
            </a:xfrm>
          </p:grpSpPr>
          <p:pic>
            <p:nvPicPr>
              <p:cNvPr id="89142" name="Picture 250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944" name="Line 251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7945" name="Line 252"/>
              <p:cNvSpPr>
                <a:spLocks noChangeShapeType="1"/>
              </p:cNvSpPr>
              <p:nvPr/>
            </p:nvSpPr>
            <p:spPr bwMode="auto">
              <a:xfrm flipH="1">
                <a:off x="3072" y="759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pic>
          <p:nvPicPr>
            <p:cNvPr id="89141" name="Picture 260" descr="imgyjavg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4" y="1553"/>
              <a:ext cx="278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9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smtClean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802.11, 15, 16 compared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7772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710225"/>
                <a:gridCol w="1398735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EEE802.16d (802.16-2004 Fixed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WiMAX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IEEE802.16e (802.16-2005 Mobile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WiMAX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802.11 (WLAN, aka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802.15.1 (Bluetooth)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Band: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2-66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2-11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2.4-5.8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~31 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~31 miles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~100 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 meters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Data rate: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~134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~15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~55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~3Mbps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users: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Thousands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Dozens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02C744B-1C5B-4E90-8A36-066ACA7945F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51461" y="5954752"/>
            <a:ext cx="499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http://www.javvin.com/protocolWiMAX.html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2AA93773-ED31-4F9B-A767-25F30F51ED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22210" name="Picture 2" descr="http://1.bp.blogspot.com/-apbFGEDiW6A/Ts-oHZST4vI/AAAAAAAAAJU/Yc6rYzTcaqk/s1600/Cellular-Generations-1G-2G-3G-4G-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365" y="1289389"/>
            <a:ext cx="4271459" cy="452877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8026" y="5776332"/>
            <a:ext cx="859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http://techtectology.blogspot.com/2011/11/4g-vs-3g-vs-25g-vs-2g-vs-1g.html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1788" y="252490"/>
            <a:ext cx="810754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A brief comparison of different G’s</a:t>
            </a:r>
            <a:endParaRPr lang="en-US" sz="4400" dirty="0">
              <a:solidFill>
                <a:srgbClr val="000099"/>
              </a:solidFill>
              <a:latin typeface="Gill Sans MT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78EA971E-0382-4D96-A969-4E48E49F3C65}" type="slidenum">
              <a:rPr lang="en-US"/>
              <a:pPr/>
              <a:t>36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RFC 3344</a:t>
            </a:r>
          </a:p>
          <a:p>
            <a:r>
              <a:rPr lang="en-US" smtClean="0"/>
              <a:t>has many features we</a:t>
            </a:r>
            <a:r>
              <a:rPr lang="ja-JP" altLang="en-US" smtClean="0"/>
              <a:t>’</a:t>
            </a:r>
            <a:r>
              <a:rPr lang="en-US" altLang="ja-JP" smtClean="0"/>
              <a:t>ve seen: </a:t>
            </a:r>
          </a:p>
          <a:p>
            <a:pPr lvl="1"/>
            <a:r>
              <a:rPr lang="en-US" smtClean="0"/>
              <a:t>home agents, foreign agents, foreign-agent registration, care-of-addresses, encapsulation (packet-within-a-packet)</a:t>
            </a:r>
          </a:p>
          <a:p>
            <a:r>
              <a:rPr lang="en-US" smtClean="0"/>
              <a:t>three components to standard:</a:t>
            </a:r>
          </a:p>
          <a:p>
            <a:pPr lvl="1"/>
            <a:r>
              <a:rPr lang="en-US" smtClean="0"/>
              <a:t>indirect routing of datagrams</a:t>
            </a:r>
          </a:p>
          <a:p>
            <a:pPr lvl="1"/>
            <a:r>
              <a:rPr lang="en-US" smtClean="0"/>
              <a:t>agent discovery</a:t>
            </a:r>
          </a:p>
          <a:p>
            <a:pPr lvl="1"/>
            <a:r>
              <a:rPr lang="en-US" smtClean="0"/>
              <a:t>registration with home agent</a:t>
            </a:r>
          </a:p>
          <a:p>
            <a:pPr lvl="1"/>
            <a:endParaRPr lang="en-US" smtClean="0"/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AF89411-DFD6-49EE-8B58-F094D5EEF342}" type="slidenum">
              <a:rPr lang="en-US"/>
              <a:pPr/>
              <a:t>37</a:t>
            </a:fld>
            <a:endParaRPr lang="en-US"/>
          </a:p>
        </p:txBody>
      </p:sp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 cmpd="sng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27" r:id="rId4" imgW="826829" imgH="840406" progId="">
                  <p:embed/>
                </p:oleObj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28" r:id="rId5" imgW="1268295" imgH="1199426" progId="">
                  <p:embed/>
                </p:oleObj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6992" name="Object 118"/>
          <p:cNvGraphicFramePr>
            <a:graphicFrameLocks noChangeAspect="1"/>
          </p:cNvGraphicFramePr>
          <p:nvPr/>
        </p:nvGraphicFramePr>
        <p:xfrm>
          <a:off x="4684713" y="5648325"/>
          <a:ext cx="361950" cy="277813"/>
        </p:xfrm>
        <a:graphic>
          <a:graphicData uri="http://schemas.openxmlformats.org/presentationml/2006/ole">
            <p:oleObj spid="_x0000_s1026" r:id="rId6" imgW="1307263" imgH="1084139" progId="">
              <p:embed/>
            </p:oleObj>
          </a:graphicData>
        </a:graphic>
      </p:graphicFrame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smtClean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13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4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5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17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9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smtClean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20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1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smtClean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grpSp>
              <p:nvGrpSpPr>
                <p:cNvPr id="23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4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smtClean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25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6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27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ICMP: Internet Control Message Protocol review</a:t>
            </a:r>
            <a:endParaRPr lang="en-US" dirty="0"/>
          </a:p>
        </p:txBody>
      </p:sp>
      <p:pic>
        <p:nvPicPr>
          <p:cNvPr id="6" name="Content Placeholder 5" descr="icmp-head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927" y="1691616"/>
            <a:ext cx="4600575" cy="22574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02C744B-1C5B-4E90-8A36-066ACA7945F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2532" y="4594302"/>
            <a:ext cx="8278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combination of “type of message” and “code” specifies the meaning</a:t>
            </a:r>
          </a:p>
          <a:p>
            <a:r>
              <a:rPr lang="en-US" dirty="0" smtClean="0"/>
              <a:t>of this ICMP packet. Among others</a:t>
            </a:r>
          </a:p>
          <a:p>
            <a:r>
              <a:rPr lang="en-US" dirty="0" smtClean="0"/>
              <a:t>-- Type 9 is for “route advertising”</a:t>
            </a:r>
          </a:p>
          <a:p>
            <a:r>
              <a:rPr lang="en-US" dirty="0" smtClean="0"/>
              <a:t>-- See a complete list from Wikipedia at</a:t>
            </a:r>
          </a:p>
          <a:p>
            <a:r>
              <a:rPr lang="en-US" dirty="0" smtClean="0">
                <a:hlinkClick r:id="rId3"/>
              </a:rPr>
              <a:t>http://en.wikipedia.org/wiki/Internet_Control_Message_Protocol#Header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9A5763C5-91AA-400B-930B-7402D858AF80}" type="slidenum">
              <a:rPr lang="en-US"/>
              <a:pPr/>
              <a:t>39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i="1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agent advertisement: 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foreign/home agents advertise service by broadcasting ICMP messages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p:oleObj spid="_x0000_s2050" name="Picture" r:id="rId4" imgW="4048200" imgH="2924280" progId="Word.Picture.8">
              <p:embed/>
            </p:oleObj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3-</a:t>
            </a:r>
            <a:fld id="{9B6BB292-C69F-4499-83B1-874E189608DC}" type="slidenum">
              <a:rPr lang="en-US"/>
              <a:pPr/>
              <a:t>4</a:t>
            </a:fld>
            <a:endParaRPr lang="en-US"/>
          </a:p>
        </p:txBody>
      </p:sp>
      <p:pic>
        <p:nvPicPr>
          <p:cNvPr id="74755" name="Picture 57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7731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en-US" sz="4000" dirty="0" smtClean="0"/>
              <a:t>Review of TCP segment structure</a:t>
            </a:r>
            <a:endParaRPr lang="en-US" dirty="0" smtClean="0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source port #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dest port #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32 bits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application</a:t>
            </a:r>
          </a:p>
          <a:p>
            <a:r>
              <a:rPr lang="en-US" sz="2000">
                <a:latin typeface="Arial" pitchFamily="34" charset="0"/>
              </a:rPr>
              <a:t>data </a:t>
            </a:r>
          </a:p>
          <a:p>
            <a:r>
              <a:rPr lang="en-US" sz="2000">
                <a:latin typeface="Arial" pitchFamily="34" charset="0"/>
              </a:rPr>
              <a:t>(variable length)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3444875" y="1982788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sequence number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3044825" y="2382838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3179763" y="3146425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4532313" y="2798763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F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4365625" y="2794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S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4192588" y="279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R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40306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P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3878263" y="2789238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A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3711575" y="27892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U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head</a:t>
            </a:r>
          </a:p>
          <a:p>
            <a:r>
              <a:rPr lang="en-US" sz="1400">
                <a:latin typeface="Arial" pitchFamily="34" charset="0"/>
              </a:rPr>
              <a:t>len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not</a:t>
            </a:r>
          </a:p>
          <a:p>
            <a:r>
              <a:rPr lang="en-US" sz="1400">
                <a:latin typeface="Arial" pitchFamily="34" charset="0"/>
              </a:rPr>
              <a:t>used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options (variable length)</a:t>
            </a:r>
            <a:endParaRPr lang="en-US" sz="24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in ICMP mobile extension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H: home agent bit</a:t>
            </a:r>
          </a:p>
          <a:p>
            <a:r>
              <a:rPr lang="en-US" dirty="0" smtClean="0"/>
              <a:t>F: foreign agent bit</a:t>
            </a:r>
          </a:p>
          <a:p>
            <a:r>
              <a:rPr lang="en-US" dirty="0" smtClean="0"/>
              <a:t>R: registration required bit</a:t>
            </a:r>
          </a:p>
          <a:p>
            <a:r>
              <a:rPr lang="en-US" dirty="0" smtClean="0"/>
              <a:t>M,G: encapsulation bits (minimal or GRE encapsulation)</a:t>
            </a:r>
          </a:p>
          <a:p>
            <a:r>
              <a:rPr lang="en-US" dirty="0" smtClean="0"/>
              <a:t>B: busy</a:t>
            </a:r>
          </a:p>
          <a:p>
            <a:r>
              <a:rPr lang="en-US" dirty="0" smtClean="0"/>
              <a:t>r: reserved</a:t>
            </a:r>
          </a:p>
          <a:p>
            <a:r>
              <a:rPr lang="en-US" dirty="0" smtClean="0"/>
              <a:t>T: </a:t>
            </a:r>
            <a:r>
              <a:rPr lang="en-US" smtClean="0"/>
              <a:t>reverse tunneling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Wireless, Mobile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654E6535-1D95-4E66-8594-D47E6CBAA06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Wireless, Mobile Networks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6-</a:t>
            </a:r>
            <a:fld id="{210B28C7-8831-401D-93AC-020DBCAD8EA7}" type="slidenum">
              <a:rPr lang="en-US"/>
              <a:pPr/>
              <a:t>41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ea typeface="ＭＳ Ｐゴシック" charset="0"/>
                <a:cs typeface="Gill Sans MT"/>
              </a:rPr>
              <a:t>Mobile</a:t>
            </a:r>
            <a:r>
              <a:rPr lang="en-US" dirty="0">
                <a:latin typeface="Gill Sans MT" charset="0"/>
                <a:ea typeface="ＭＳ Ｐゴシック" charset="0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visited network: 79.129.13/24</a:t>
            </a: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home agent</a:t>
            </a:r>
          </a:p>
          <a:p>
            <a:pPr algn="ctr"/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HA: 128.119.40.7</a:t>
            </a: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foreign agent</a:t>
            </a:r>
          </a:p>
          <a:p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COA: 79.129.13.2</a:t>
            </a:r>
          </a:p>
          <a:p>
            <a:endParaRPr lang="en-US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mobile agent</a:t>
            </a:r>
          </a:p>
          <a:p>
            <a:r>
              <a:rPr lang="en-US" sz="1400">
                <a:solidFill>
                  <a:srgbClr val="000099"/>
                </a:solidFill>
                <a:latin typeface="Gill Sans MT" pitchFamily="34" charset="0"/>
                <a:ea typeface="ÇlÇr ñæí©" charset="-128"/>
              </a:rPr>
              <a:t>MA: 128.119.40.186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>
                    <a:solidFill>
                      <a:srgbClr val="C00000"/>
                    </a:solidFill>
                    <a:latin typeface="Gill Sans MT" pitchFamily="34" charset="0"/>
                    <a:ea typeface="ÇlÇr ñæí©" charset="-128"/>
                  </a:rPr>
                  <a:t>registration req. </a:t>
                </a: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COA: 79.129.13.2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HA: 128.119.40.7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MA: 128.119.40.186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Lifetime: 9999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identification:714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….</a:t>
                </a:r>
              </a:p>
              <a:p>
                <a:endParaRPr lang="en-US"/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C00000"/>
                    </a:solidFill>
                    <a:latin typeface="Gill Sans MT" pitchFamily="34" charset="0"/>
                    <a:ea typeface="ÇlÇr ñæí©" charset="-128"/>
                  </a:rPr>
                  <a:t>registration reply </a:t>
                </a: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HA: 128.119.40.7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MA: 128.119.40.186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Lifetime: 4999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Identification: 714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encapsulation format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….</a:t>
                </a:r>
              </a:p>
              <a:p>
                <a:endParaRPr lang="en-US" sz="1200">
                  <a:latin typeface="Arial" pitchFamily="34" charset="0"/>
                  <a:ea typeface="ÇlÇr ñæí©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>
                  <a:solidFill>
                    <a:srgbClr val="C00000"/>
                  </a:solidFill>
                  <a:latin typeface="Gill Sans MT" pitchFamily="34" charset="0"/>
                  <a:ea typeface="ÇlÇr ñæí©" charset="-128"/>
                </a:rPr>
                <a:t>registration reply </a:t>
              </a: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  <a:ea typeface="ÇlÇr ñæí©" charset="-128"/>
                </a:rPr>
                <a:t>HA: 128.119.40.7</a:t>
              </a:r>
            </a:p>
            <a:p>
              <a:r>
                <a:rPr lang="en-US" sz="1200">
                  <a:latin typeface="Arial" pitchFamily="34" charset="0"/>
                  <a:ea typeface="ÇlÇr ñæí©" charset="-128"/>
                </a:rPr>
                <a:t>MA: 128.119.40.186</a:t>
              </a:r>
            </a:p>
            <a:p>
              <a:r>
                <a:rPr lang="en-US" sz="1200">
                  <a:latin typeface="Arial" pitchFamily="34" charset="0"/>
                  <a:ea typeface="ÇlÇr ñæí©" charset="-128"/>
                </a:rPr>
                <a:t>Lifetime: 4999</a:t>
              </a:r>
            </a:p>
            <a:p>
              <a:r>
                <a:rPr lang="en-US" sz="1200">
                  <a:latin typeface="Arial" pitchFamily="34" charset="0"/>
                  <a:ea typeface="ÇlÇr ñæí©" charset="-128"/>
                </a:rPr>
                <a:t>Identification: 714</a:t>
              </a:r>
            </a:p>
            <a:p>
              <a:r>
                <a:rPr lang="en-US" sz="1200">
                  <a:latin typeface="Arial" pitchFamily="34" charset="0"/>
                  <a:ea typeface="ÇlÇr ñæí©" charset="-128"/>
                </a:rPr>
                <a:t>….</a:t>
              </a:r>
            </a:p>
            <a:p>
              <a:endParaRPr lang="en-US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Gill Sans MT" pitchFamily="34" charset="0"/>
                <a:ea typeface="ÇlÇr ñæí©" charset="-128"/>
              </a:rPr>
              <a:t>time</a:t>
            </a:r>
          </a:p>
        </p:txBody>
      </p:sp>
      <p:grpSp>
        <p:nvGrpSpPr>
          <p:cNvPr id="7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9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cxnSp>
        <p:nvCxnSpPr>
          <p:cNvPr id="60447" name="Straight Connector 60446"/>
          <p:cNvCxnSpPr>
            <a:cxnSpLocks noChangeShapeType="1"/>
          </p:cNvCxnSpPr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 type="triangle" w="med" len="med"/>
          </a:ln>
          <a:effectLst/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</p:spPr>
      </p:cxnSp>
      <p:cxnSp>
        <p:nvCxnSpPr>
          <p:cNvPr id="83" name="Straight Connector 82"/>
          <p:cNvCxnSpPr>
            <a:cxnSpLocks noChangeShapeType="1"/>
          </p:cNvCxnSpPr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</p:spPr>
      </p:cxnSp>
      <p:grpSp>
        <p:nvGrpSpPr>
          <p:cNvPr id="11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>
                  <a:solidFill>
                    <a:srgbClr val="C00000"/>
                  </a:solidFill>
                  <a:latin typeface="Gill Sans MT" pitchFamily="34" charset="0"/>
                  <a:ea typeface="ÇlÇr ñæí©" charset="-128"/>
                </a:rPr>
                <a:t>ICMP agent adv.</a:t>
              </a: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pitchFamily="34" charset="0"/>
                  <a:ea typeface="ÇlÇr ñæí©" charset="-128"/>
                </a:rPr>
                <a:t>COA: 79.129.13.2</a:t>
              </a:r>
            </a:p>
            <a:p>
              <a:r>
                <a:rPr lang="en-US" sz="1200">
                  <a:latin typeface="Arial" pitchFamily="34" charset="0"/>
                  <a:ea typeface="ÇlÇr ñæí©" charset="-128"/>
                </a:rPr>
                <a:t>….</a:t>
              </a:r>
            </a:p>
            <a:p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C00000"/>
                    </a:solidFill>
                    <a:latin typeface="Gill Sans MT" pitchFamily="34" charset="0"/>
                    <a:ea typeface="ÇlÇr ñæí©" charset="-128"/>
                  </a:rPr>
                  <a:t>registration req. </a:t>
                </a: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COA: 79.129.13.2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HA: 128.119.40.7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MA: 128.119.40.186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Lifetime: 9999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identification: 714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encapsulation format</a:t>
                </a:r>
              </a:p>
              <a:p>
                <a:r>
                  <a:rPr lang="en-US" sz="1200">
                    <a:latin typeface="Arial" pitchFamily="34" charset="0"/>
                    <a:ea typeface="ÇlÇr ñæí©" charset="-128"/>
                  </a:rPr>
                  <a:t>….</a:t>
                </a:r>
              </a:p>
              <a:p>
                <a:endParaRPr lang="en-US" sz="1200">
                  <a:latin typeface="Arial" pitchFamily="34" charset="0"/>
                  <a:ea typeface="ÇlÇr ñæí©" charset="-128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2FC384E2-F3E5-4437-BACA-F91B41182699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  <a:ea typeface="ＭＳ Ｐゴシック" charset="0"/>
                <a:cs typeface="+mj-cs"/>
              </a:rPr>
              <a:t>Synthesis: </a:t>
            </a:r>
            <a:r>
              <a:rPr lang="en-US" sz="3200">
                <a:ea typeface="ＭＳ Ｐゴシック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r>
              <a:rPr lang="en-US" smtClean="0"/>
              <a:t>journey down protocol stack complete!</a:t>
            </a:r>
          </a:p>
          <a:p>
            <a:pPr lvl="1"/>
            <a:r>
              <a:rPr lang="en-US" smtClean="0"/>
              <a:t>application, transport, network, link</a:t>
            </a:r>
          </a:p>
          <a:p>
            <a:r>
              <a:rPr lang="en-US" smtClean="0"/>
              <a:t>putting-it-all-together: synthesis!</a:t>
            </a:r>
          </a:p>
          <a:p>
            <a:pPr lvl="1"/>
            <a:r>
              <a:rPr lang="en-US" i="1" smtClean="0">
                <a:solidFill>
                  <a:srgbClr val="C00000"/>
                </a:solidFill>
              </a:rPr>
              <a:t>goal: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identify, review, understand protocols (at all layers) involved in seemingly simple scenario: requesting www page</a:t>
            </a:r>
          </a:p>
          <a:p>
            <a:pPr lvl="1"/>
            <a:r>
              <a:rPr lang="en-US" i="1" smtClean="0">
                <a:solidFill>
                  <a:srgbClr val="C00000"/>
                </a:solidFill>
              </a:rPr>
              <a:t>scenario: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student attaches laptop to campus network, requests/receives www.google.com 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2714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3BF4CDBB-03E9-4250-A97F-548964990D49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pitchFamily="34" charset="0"/>
              </a:rPr>
              <a:t>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>
                <a:solidFill>
                  <a:srgbClr val="FF0000"/>
                </a:solidFill>
                <a:latin typeface="Arial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>
                  <a:solidFill>
                    <a:srgbClr val="FF0000"/>
                  </a:solidFill>
                  <a:latin typeface="Arial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5EF94233-D2D0-4631-A7E0-1BD7BC0147AE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sz="3200" smtClean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ea typeface="ＭＳ Ｐゴシック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DHCP request </a:t>
            </a:r>
            <a:r>
              <a:rPr lang="en-US" sz="2200">
                <a:solidFill>
                  <a:srgbClr val="3333CC"/>
                </a:solidFill>
                <a:latin typeface="Gill Sans MT" pitchFamily="34" charset="0"/>
              </a:rPr>
              <a:t>encapsulated</a:t>
            </a:r>
            <a:r>
              <a:rPr lang="en-US" sz="2200" i="0">
                <a:solidFill>
                  <a:srgbClr val="3333CC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UDP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IP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802.3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2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Ethernet </a:t>
            </a:r>
            <a:r>
              <a:rPr lang="en-US" sz="22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demuxed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BC87FB18-1588-4681-851E-3BF7E71B0B5A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DHCP server formulates </a:t>
            </a:r>
            <a:r>
              <a:rPr lang="en-US" sz="2000" i="1" smtClean="0">
                <a:solidFill>
                  <a:srgbClr val="C00000"/>
                </a:solidFill>
              </a:rPr>
              <a:t>DHCP ACK</a:t>
            </a:r>
            <a:r>
              <a:rPr lang="en-US" sz="2000" smtClean="0">
                <a:solidFill>
                  <a:srgbClr val="C00000"/>
                </a:solidFill>
              </a:rPr>
              <a:t> </a:t>
            </a:r>
            <a:r>
              <a:rPr lang="en-US" sz="2000" smtClean="0"/>
              <a:t>containing client</a:t>
            </a:r>
            <a:r>
              <a:rPr lang="ja-JP" altLang="en-US" sz="2000" smtClean="0"/>
              <a:t>’</a:t>
            </a:r>
            <a:r>
              <a:rPr lang="en-US" altLang="ja-JP" sz="2000" smtClean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encapsulation at DHCP server, frame forwarded (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switch learning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smtClean="0">
                <a:solidFill>
                  <a:srgbClr val="000000"/>
                </a:solidFill>
                <a:latin typeface="Gill Sans MT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sz="3200" smtClean="0"/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85667CDE-628E-4028-934F-12CB6D10C4A9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r>
              <a:rPr lang="en-US" sz="3200" smtClean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ea typeface="ＭＳ Ｐゴシック" charset="0"/>
                <a:cs typeface="+mn-cs"/>
              </a:rPr>
              <a:t>before sending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HTTP</a:t>
            </a:r>
            <a:r>
              <a:rPr lang="en-US" sz="2200" b="1" i="1">
                <a:solidFill>
                  <a:srgbClr val="C00000"/>
                </a:solidFill>
                <a:ea typeface="ＭＳ Ｐゴシック" charset="0"/>
                <a:cs typeface="+mn-cs"/>
              </a:rPr>
              <a:t> </a:t>
            </a:r>
            <a:r>
              <a:rPr lang="en-US" sz="2200">
                <a:ea typeface="ＭＳ Ｐゴシック" charset="0"/>
                <a:cs typeface="+mn-cs"/>
              </a:rPr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  <a:ea typeface="ＭＳ Ｐゴシック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200" b="1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query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broadcast, received by router, which replies with </a:t>
            </a:r>
            <a:r>
              <a:rPr lang="en-US" sz="22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ARP reply</a:t>
            </a:r>
            <a:r>
              <a:rPr lang="en-US" sz="22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2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smtClean="0">
                  <a:solidFill>
                    <a:srgbClr val="000000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</a:rPr>
              <a:t>Link </a:t>
            </a:r>
            <a:r>
              <a:rPr lang="en-US" i="0" dirty="0">
                <a:latin typeface="Arial" charset="0"/>
              </a:rPr>
              <a:t>Layer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5-</a:t>
            </a:r>
            <a:fld id="{68BFC042-5916-4A61-9D7A-449F359B8C7C}" type="slidenum">
              <a:rPr lang="en-US"/>
              <a:pPr/>
              <a:t>47</a:t>
            </a:fld>
            <a:endParaRPr lang="en-US"/>
          </a:p>
        </p:txBody>
      </p: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smtClean="0">
                  <a:solidFill>
                    <a:schemeClr val="bg1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IP datagram containing DNS query forwarded via LAN switch from client to 1</a:t>
            </a:r>
            <a:r>
              <a:rPr lang="en-US" sz="2200" i="0" baseline="30000">
                <a:latin typeface="Gill Sans MT" pitchFamily="34" charset="0"/>
              </a:rPr>
              <a:t>st</a:t>
            </a:r>
            <a:r>
              <a:rPr lang="en-US" sz="2200" i="0">
                <a:latin typeface="Gill Sans MT" pitchFamily="34" charset="0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sz="2000" i="0"/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forwarded from campus network into </a:t>
            </a:r>
            <a:r>
              <a:rPr lang="en-US" sz="2200" i="0" dirty="0" err="1">
                <a:latin typeface="+mn-lt"/>
                <a:ea typeface="+mn-ea"/>
              </a:rPr>
              <a:t>comcast</a:t>
            </a:r>
            <a:r>
              <a:rPr lang="en-US" sz="2200" i="0" dirty="0">
                <a:latin typeface="+mn-lt"/>
                <a:ea typeface="+mn-ea"/>
              </a:rPr>
              <a:t>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sz="2200" i="0" dirty="0">
                <a:latin typeface="+mn-lt"/>
                <a:ea typeface="+mn-ea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BGP</a:t>
            </a:r>
            <a:r>
              <a:rPr lang="en-US" sz="2200" i="0" dirty="0">
                <a:latin typeface="+mn-lt"/>
                <a:ea typeface="+mn-ea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demux</a:t>
            </a:r>
            <a:r>
              <a:rPr lang="ja-JP" altLang="en-US" sz="2200" i="0">
                <a:latin typeface="Gill Sans MT" pitchFamily="34" charset="0"/>
              </a:rPr>
              <a:t>’</a:t>
            </a:r>
            <a:r>
              <a:rPr lang="en-US" altLang="ja-JP" sz="2200" i="0">
                <a:latin typeface="Gill Sans MT" pitchFamily="34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2 w 551"/>
                <a:gd name="T1" fmla="*/ 0 h 801"/>
                <a:gd name="T2" fmla="*/ 76 w 551"/>
                <a:gd name="T3" fmla="*/ 402 h 801"/>
                <a:gd name="T4" fmla="*/ 1 w 551"/>
                <a:gd name="T5" fmla="*/ 801 h 801"/>
                <a:gd name="T6" fmla="*/ 2 w 551"/>
                <a:gd name="T7" fmla="*/ 535 h 801"/>
                <a:gd name="T8" fmla="*/ 0 w 551"/>
                <a:gd name="T9" fmla="*/ 371 h 801"/>
                <a:gd name="T10" fmla="*/ 2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latin typeface="Arial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chemeClr val="bg1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chemeClr val="bg1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chemeClr val="bg1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1"/>
                <a:ext cx="725" cy="12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r>
              <a:rPr lang="en-US" sz="3200" smtClean="0"/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B3B87A09-C56F-4FE0-BB2C-0A5FB105B0D1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r>
              <a:rPr lang="en-US" sz="3200" smtClean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to send HTTP request, client first opens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TCP socket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SYN segment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1 in 3-way handshake) </a:t>
            </a:r>
            <a:r>
              <a:rPr lang="en-US" sz="200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inter-domain routed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endParaRPr lang="en-US" sz="1600" i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TCP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0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TCP SYNACK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2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</a:rPr>
              <a:t>Link </a:t>
            </a:r>
            <a:r>
              <a:rPr lang="en-US" i="0" dirty="0">
                <a:solidFill>
                  <a:srgbClr val="000000"/>
                </a:solidFill>
                <a:latin typeface="Arial" charset="0"/>
              </a:rPr>
              <a:t>Layer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AB05EE50-DA1D-467D-BCEF-4D01D60EEDB5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r>
              <a:rPr lang="en-US" sz="3600" smtClean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request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smtClean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HTTP reply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smtClean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smtClean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smtClean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smtClean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smtClean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web page </a:t>
            </a:r>
            <a:r>
              <a:rPr lang="en-US" sz="200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finally (!!!)</a:t>
            </a:r>
            <a:r>
              <a:rPr lang="en-US" sz="2000" i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layer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313109"/>
            <a:ext cx="7772400" cy="4648200"/>
          </a:xfrm>
        </p:spPr>
        <p:txBody>
          <a:bodyPr/>
          <a:lstStyle/>
          <a:p>
            <a:r>
              <a:rPr lang="en-US" sz="2400" dirty="0" smtClean="0"/>
              <a:t>Fragmentation, resemble data</a:t>
            </a:r>
          </a:p>
          <a:p>
            <a:r>
              <a:rPr lang="en-US" sz="2400" dirty="0" smtClean="0"/>
              <a:t>Addressing (IP addresses)</a:t>
            </a:r>
          </a:p>
          <a:p>
            <a:pPr lvl="1"/>
            <a:r>
              <a:rPr lang="en-US" sz="2000" dirty="0" smtClean="0"/>
              <a:t>Subnet</a:t>
            </a:r>
          </a:p>
          <a:p>
            <a:pPr lvl="2"/>
            <a:r>
              <a:rPr lang="en-US" sz="1800" dirty="0" smtClean="0"/>
              <a:t>Class-full address: Class A, Class B, Class C</a:t>
            </a:r>
          </a:p>
          <a:p>
            <a:pPr lvl="2"/>
            <a:r>
              <a:rPr lang="en-US" sz="1800" dirty="0" smtClean="0"/>
              <a:t>CIDR: Classless </a:t>
            </a:r>
            <a:r>
              <a:rPr lang="en-US" sz="1800" dirty="0" err="1" smtClean="0"/>
              <a:t>InterDomain</a:t>
            </a:r>
            <a:r>
              <a:rPr lang="en-US" sz="1800" dirty="0" smtClean="0"/>
              <a:t> Routing</a:t>
            </a:r>
          </a:p>
          <a:p>
            <a:pPr lvl="1"/>
            <a:r>
              <a:rPr lang="en-US" sz="2000" dirty="0" smtClean="0"/>
              <a:t>Gateway</a:t>
            </a:r>
          </a:p>
          <a:p>
            <a:pPr lvl="1"/>
            <a:r>
              <a:rPr lang="en-US" sz="2000" dirty="0" smtClean="0"/>
              <a:t>DHCP: dynamic host configuration protocol</a:t>
            </a:r>
          </a:p>
          <a:p>
            <a:pPr lvl="1"/>
            <a:r>
              <a:rPr lang="en-US" sz="2000" dirty="0" smtClean="0"/>
              <a:t>NAT: network address translation protocol</a:t>
            </a:r>
          </a:p>
          <a:p>
            <a:r>
              <a:rPr lang="en-US" sz="2400" dirty="0" smtClean="0"/>
              <a:t>ICMP: Internet Control Message Protocol</a:t>
            </a:r>
          </a:p>
          <a:p>
            <a:r>
              <a:rPr lang="en-US" sz="2400" dirty="0" smtClean="0"/>
              <a:t>IPv4 and IPv6, Tunneling</a:t>
            </a:r>
          </a:p>
          <a:p>
            <a:r>
              <a:rPr lang="en-US" sz="2400" dirty="0" smtClean="0"/>
              <a:t>Routing (link-state routing and distance vector routing)</a:t>
            </a:r>
          </a:p>
          <a:p>
            <a:r>
              <a:rPr lang="en-US" sz="2400" dirty="0" smtClean="0"/>
              <a:t>Multi-casting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Link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5-</a:t>
            </a:r>
            <a:fld id="{382B89A5-D69C-4E04-8E2D-75F0B52989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B425810E-E1B5-47A0-9178-90D9D5AFC4F0}" type="slidenum">
              <a:rPr lang="en-US"/>
              <a:pPr/>
              <a:t>6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DHCP client-server scenario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6087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223.1.1.0/24</a:t>
            </a:r>
          </a:p>
        </p:txBody>
      </p:sp>
      <p:sp>
        <p:nvSpPr>
          <p:cNvPr id="46088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223.1.2.0/24</a:t>
            </a:r>
          </a:p>
        </p:txBody>
      </p:sp>
      <p:sp>
        <p:nvSpPr>
          <p:cNvPr id="46089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smtClean="0"/>
              <a:t>223.1.3.0/24</a:t>
            </a:r>
          </a:p>
        </p:txBody>
      </p:sp>
      <p:sp>
        <p:nvSpPr>
          <p:cNvPr id="46090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096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097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098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099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223.1.1.1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00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223.1.1.3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01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223.1.1.4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02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103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223.1.2.9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0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10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10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109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110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46111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223.1.3.2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12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223.1.3.1</a:t>
            </a:r>
            <a:endParaRPr lang="en-US" sz="1400">
              <a:latin typeface="Comic Sans MS" pitchFamily="66" charset="0"/>
            </a:endParaRP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63615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16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63613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14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63611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12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63609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10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63607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08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63605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06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63603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604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635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35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35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0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3601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2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9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4619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21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122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223.1.1.2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23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124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6125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223.1.3.27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26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223.1.2.2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27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223.1.2.1</a:t>
            </a:r>
            <a:endParaRPr lang="en-US" sz="1400">
              <a:latin typeface="Comic Sans MS" pitchFamily="66" charset="0"/>
            </a:endParaRPr>
          </a:p>
        </p:txBody>
      </p:sp>
      <p:sp>
        <p:nvSpPr>
          <p:cNvPr id="46128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46129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smtClean="0"/>
              <a:t>arriving </a:t>
            </a:r>
            <a:r>
              <a:rPr lang="en-US" sz="2000" i="1" smtClean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>
                <a:solidFill>
                  <a:srgbClr val="CC0000"/>
                </a:solidFill>
              </a:rPr>
              <a:t>client</a:t>
            </a:r>
            <a:r>
              <a:rPr lang="en-US" sz="2000" i="1" smtClean="0"/>
              <a:t> needs 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/>
              <a:t>address in this</a:t>
            </a:r>
          </a:p>
          <a:p>
            <a:pPr>
              <a:lnSpc>
                <a:spcPct val="85000"/>
              </a:lnSpc>
              <a:defRPr/>
            </a:pPr>
            <a:r>
              <a:rPr lang="en-US" sz="2000" i="1" smtClean="0"/>
              <a:t>network</a:t>
            </a:r>
          </a:p>
        </p:txBody>
      </p:sp>
      <p:grpSp>
        <p:nvGrpSpPr>
          <p:cNvPr id="11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63563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6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3565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66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2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18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19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4616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18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18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4616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6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grpSp>
          <p:nvGrpSpPr>
            <p:cNvPr id="14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185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18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63574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18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4618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4617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3577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78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7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3580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7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7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8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40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618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618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16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17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63541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42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63543" name="Picture 175" descr="scree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544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5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6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7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8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49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63557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58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59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0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1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62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51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2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3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4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5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56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3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6132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pic>
        <p:nvPicPr>
          <p:cNvPr id="63538" name="Picture 235" descr="underline_bas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Box 129"/>
          <p:cNvSpPr txBox="1"/>
          <p:nvPr/>
        </p:nvSpPr>
        <p:spPr>
          <a:xfrm>
            <a:off x="546410" y="4415891"/>
            <a:ext cx="1501821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Router as</a:t>
            </a:r>
          </a:p>
          <a:p>
            <a:r>
              <a:rPr lang="en-US" sz="1600" dirty="0" smtClean="0"/>
              <a:t>a DHCP agent</a:t>
            </a:r>
            <a:endParaRPr lang="en-US" sz="1600" dirty="0"/>
          </a:p>
        </p:txBody>
      </p:sp>
      <p:cxnSp>
        <p:nvCxnSpPr>
          <p:cNvPr id="132" name="Straight Arrow Connector 131"/>
          <p:cNvCxnSpPr>
            <a:stCxn id="130" idx="3"/>
          </p:cNvCxnSpPr>
          <p:nvPr/>
        </p:nvCxnSpPr>
        <p:spPr bwMode="auto">
          <a:xfrm flipV="1">
            <a:off x="2048231" y="3847171"/>
            <a:ext cx="750725" cy="8611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B3DAF726-BDA4-42E8-9A09-40559834ACFA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65540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sz="1600">
                <a:solidFill>
                  <a:srgbClr val="CC0000"/>
                </a:solidFill>
              </a:rPr>
              <a:t> client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65541" name="Line 9"/>
          <p:cNvSpPr>
            <a:spLocks noChangeShapeType="1"/>
          </p:cNvSpPr>
          <p:nvPr/>
        </p:nvSpPr>
        <p:spPr bwMode="auto">
          <a:xfrm flipH="1">
            <a:off x="1860550" y="2208213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2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3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389313" y="1343025"/>
            <a:ext cx="2673350" cy="1116013"/>
            <a:chOff x="11865" y="3885"/>
            <a:chExt cx="3720" cy="1260"/>
          </a:xfrm>
        </p:grpSpPr>
        <p:sp>
          <p:nvSpPr>
            <p:cNvPr id="65612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/>
                <a:t>DHCP discover</a:t>
              </a:r>
              <a:endParaRPr lang="en-US" sz="1200" b="1">
                <a:latin typeface="Comic Sans MS" pitchFamily="66" charset="0"/>
              </a:endParaRPr>
            </a:p>
          </p:txBody>
        </p:sp>
        <p:sp>
          <p:nvSpPr>
            <p:cNvPr id="65613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src : 0.0.0.0, 68     </a:t>
              </a:r>
            </a:p>
            <a:p>
              <a:r>
                <a:rPr lang="en-US" sz="1200"/>
                <a:t>dest.: 255.255.255.255,67</a:t>
              </a:r>
            </a:p>
            <a:p>
              <a:r>
                <a:rPr lang="en-US" sz="1200"/>
                <a:t>yiaddr:    0.0.0.0</a:t>
              </a:r>
            </a:p>
            <a:p>
              <a:r>
                <a:rPr lang="en-US" sz="1200"/>
                <a:t>transaction ID: 654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554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6" name="Text Box 27"/>
          <p:cNvSpPr txBox="1">
            <a:spLocks noChangeArrowheads="1"/>
          </p:cNvSpPr>
          <p:nvPr/>
        </p:nvSpPr>
        <p:spPr bwMode="auto">
          <a:xfrm>
            <a:off x="3562350" y="2579688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DHCP offer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547" name="Text Box 28"/>
          <p:cNvSpPr txBox="1">
            <a:spLocks noChangeArrowheads="1"/>
          </p:cNvSpPr>
          <p:nvPr/>
        </p:nvSpPr>
        <p:spPr bwMode="auto">
          <a:xfrm>
            <a:off x="3659188" y="2832100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src: 223.1.2.5, 67      </a:t>
            </a:r>
          </a:p>
          <a:p>
            <a:r>
              <a:rPr lang="en-US" sz="1200"/>
              <a:t>dest:  255.255.255.255, 68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654</a:t>
            </a:r>
          </a:p>
          <a:p>
            <a:r>
              <a:rPr lang="en-US" sz="1200"/>
              <a:t>lifetime: 3600 secs</a:t>
            </a:r>
            <a:endParaRPr lang="en-US" sz="800">
              <a:latin typeface="Comic Sans MS" pitchFamily="66" charset="0"/>
            </a:endParaRPr>
          </a:p>
        </p:txBody>
      </p:sp>
      <p:sp>
        <p:nvSpPr>
          <p:cNvPr id="6554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Text Box 30"/>
          <p:cNvSpPr txBox="1">
            <a:spLocks noChangeArrowheads="1"/>
          </p:cNvSpPr>
          <p:nvPr/>
        </p:nvSpPr>
        <p:spPr bwMode="auto">
          <a:xfrm>
            <a:off x="1966913" y="3765550"/>
            <a:ext cx="1379537" cy="328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DHCP request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550" name="Text Box 31"/>
          <p:cNvSpPr txBox="1">
            <a:spLocks noChangeArrowheads="1"/>
          </p:cNvSpPr>
          <p:nvPr/>
        </p:nvSpPr>
        <p:spPr bwMode="auto">
          <a:xfrm>
            <a:off x="2097088" y="4027488"/>
            <a:ext cx="2757487" cy="998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src:  0.0.0.0, 68     </a:t>
            </a:r>
          </a:p>
          <a:p>
            <a:r>
              <a:rPr lang="en-US" sz="1200"/>
              <a:t>dest::  255.255.255.255, 67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655</a:t>
            </a:r>
          </a:p>
          <a:p>
            <a:r>
              <a:rPr lang="en-US" sz="1200"/>
              <a:t>lifetime: 3600 secs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55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52" name="Text Box 33"/>
          <p:cNvSpPr txBox="1">
            <a:spLocks noChangeArrowheads="1"/>
          </p:cNvSpPr>
          <p:nvPr/>
        </p:nvSpPr>
        <p:spPr bwMode="auto">
          <a:xfrm>
            <a:off x="3519488" y="5168900"/>
            <a:ext cx="1379537" cy="328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/>
              <a:t>DHCP ACK</a:t>
            </a:r>
            <a:endParaRPr lang="en-US">
              <a:latin typeface="Comic Sans MS" pitchFamily="66" charset="0"/>
            </a:endParaRPr>
          </a:p>
        </p:txBody>
      </p:sp>
      <p:sp>
        <p:nvSpPr>
          <p:cNvPr id="65553" name="Text Box 34"/>
          <p:cNvSpPr txBox="1">
            <a:spLocks noChangeArrowheads="1"/>
          </p:cNvSpPr>
          <p:nvPr/>
        </p:nvSpPr>
        <p:spPr bwMode="auto">
          <a:xfrm>
            <a:off x="3616325" y="5421313"/>
            <a:ext cx="2413000" cy="1019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src: 223.1.2.5, 67      </a:t>
            </a:r>
          </a:p>
          <a:p>
            <a:r>
              <a:rPr lang="en-US" sz="1200"/>
              <a:t>dest:  255.255.255.255, 68</a:t>
            </a:r>
          </a:p>
          <a:p>
            <a:r>
              <a:rPr lang="en-US" sz="1200"/>
              <a:t>yiaddrr: 223.1.2.4</a:t>
            </a:r>
          </a:p>
          <a:p>
            <a:r>
              <a:rPr lang="en-US" sz="1200"/>
              <a:t>transaction ID: 655</a:t>
            </a:r>
          </a:p>
          <a:p>
            <a:r>
              <a:rPr lang="en-US" sz="1200"/>
              <a:t>lifetime: 3600 secs</a:t>
            </a:r>
            <a:endParaRPr lang="en-US" sz="1000">
              <a:latin typeface="Comic Sans MS" pitchFamily="66" charset="0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65590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91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65592" name="Picture 39" descr="scree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93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65606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7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8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09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0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1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600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65558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1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1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1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69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1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471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65557" name="Picture 95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ahoma" charset="0"/>
              </a:rPr>
              <a:t>Network Layer</a:t>
            </a:r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4-</a:t>
            </a:r>
            <a:fld id="{BCD44E33-E666-4F27-952A-B5FCE444F91B}" type="slidenum">
              <a:rPr lang="en-US"/>
              <a:pPr/>
              <a:t>8</a:t>
            </a:fld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ICMP: internet control message protocol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used by hosts &amp; routers to communicate network-level information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error reporting: unreachable host, network, port, protocol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echo request/reply (used by ping)</a:t>
            </a:r>
          </a:p>
          <a:p>
            <a:r>
              <a:rPr lang="en-US" sz="2400" smtClean="0">
                <a:ea typeface="ＭＳ Ｐゴシック" pitchFamily="34" charset="-128"/>
              </a:rPr>
              <a:t>network-layer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above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IP: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ICMP msgs carried in IP datagrams</a:t>
            </a:r>
          </a:p>
          <a:p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ICMP message:</a:t>
            </a:r>
            <a:r>
              <a:rPr lang="en-US" sz="2400" smtClean="0">
                <a:ea typeface="ＭＳ Ｐゴシック" pitchFamily="34" charset="-128"/>
              </a:rPr>
              <a:t> type, code plus first 8 bytes of IP datagram causing error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Type</a:t>
            </a:r>
            <a:r>
              <a:rPr lang="en-US"/>
              <a:t>  </a:t>
            </a:r>
            <a:r>
              <a:rPr lang="en-US" u="sng"/>
              <a:t>Code</a:t>
            </a:r>
            <a:r>
              <a:rPr lang="en-US"/>
              <a:t>  </a:t>
            </a:r>
            <a:r>
              <a:rPr lang="en-US" u="sng"/>
              <a:t>description</a:t>
            </a:r>
            <a:endParaRPr lang="en-US"/>
          </a:p>
          <a:p>
            <a:r>
              <a:rPr lang="en-US"/>
              <a:t>0        0         echo reply (ping)</a:t>
            </a:r>
          </a:p>
          <a:p>
            <a:r>
              <a:rPr lang="en-US"/>
              <a:t>3        0         dest. network unreachable</a:t>
            </a:r>
          </a:p>
          <a:p>
            <a:r>
              <a:rPr lang="en-US"/>
              <a:t>3        1         dest host unreachable</a:t>
            </a:r>
          </a:p>
          <a:p>
            <a:r>
              <a:rPr lang="en-US"/>
              <a:t>3        2         dest protocol unreachable</a:t>
            </a:r>
          </a:p>
          <a:p>
            <a:r>
              <a:rPr lang="en-US"/>
              <a:t>3        3         dest port unreachable</a:t>
            </a:r>
          </a:p>
          <a:p>
            <a:r>
              <a:rPr lang="en-US"/>
              <a:t>3        6         dest network unknown</a:t>
            </a:r>
          </a:p>
          <a:p>
            <a:r>
              <a:rPr lang="en-US"/>
              <a:t>3        7         dest host unknown</a:t>
            </a:r>
          </a:p>
          <a:p>
            <a:r>
              <a:rPr lang="en-US"/>
              <a:t>4        0         source quench (congestion</a:t>
            </a:r>
          </a:p>
          <a:p>
            <a:r>
              <a:rPr lang="en-US"/>
              <a:t>                     control - not used)</a:t>
            </a:r>
          </a:p>
          <a:p>
            <a:r>
              <a:rPr lang="en-US"/>
              <a:t>8        0         echo request (ping)</a:t>
            </a:r>
          </a:p>
          <a:p>
            <a:r>
              <a:rPr lang="en-US"/>
              <a:t>9        0         route advertisement</a:t>
            </a:r>
          </a:p>
          <a:p>
            <a:r>
              <a:rPr lang="en-US"/>
              <a:t>10      0         router discovery</a:t>
            </a:r>
          </a:p>
          <a:p>
            <a:r>
              <a:rPr lang="en-US"/>
              <a:t>11      0         TTL expired</a:t>
            </a:r>
          </a:p>
          <a:p>
            <a:r>
              <a:rPr lang="en-US"/>
              <a:t>12      0         bad IP header</a:t>
            </a:r>
          </a:p>
          <a:p>
            <a:endParaRPr lang="en-US"/>
          </a:p>
        </p:txBody>
      </p:sp>
      <p:pic>
        <p:nvPicPr>
          <p:cNvPr id="84998" name="Picture 5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Packet Format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4-</a:t>
            </a:r>
            <a:fld id="{E7528697-F1AF-45CD-AD24-AC7097AF089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icm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75" y="1538287"/>
            <a:ext cx="7639050" cy="3781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27829</TotalTime>
  <Words>3780</Words>
  <Application>Microsoft Office PowerPoint</Application>
  <PresentationFormat>On-screen Show (4:3)</PresentationFormat>
  <Paragraphs>1107</Paragraphs>
  <Slides>49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Picture</vt:lpstr>
      <vt:lpstr>Review for mid-term exam</vt:lpstr>
      <vt:lpstr>Internet Protocol (IP)</vt:lpstr>
      <vt:lpstr>IP datagram format</vt:lpstr>
      <vt:lpstr>Review of TCP segment structure</vt:lpstr>
      <vt:lpstr>IP layer functions</vt:lpstr>
      <vt:lpstr>DHCP client-server scenario</vt:lpstr>
      <vt:lpstr>DHCP client-server scenario</vt:lpstr>
      <vt:lpstr>ICMP: internet control message protocol</vt:lpstr>
      <vt:lpstr>ICMP Packet Format</vt:lpstr>
      <vt:lpstr>IPv6 datagram format</vt:lpstr>
      <vt:lpstr>Transition from IPv4 to IPv6</vt:lpstr>
      <vt:lpstr>Tunneling</vt:lpstr>
      <vt:lpstr>A Link-State Routing Algorithm</vt:lpstr>
      <vt:lpstr>Dijsktra’s Algorithm</vt:lpstr>
      <vt:lpstr>Distance vector algorithm </vt:lpstr>
      <vt:lpstr>Distance vector algorithm </vt:lpstr>
      <vt:lpstr>Routing on the Internet</vt:lpstr>
      <vt:lpstr>Data link layer protocols</vt:lpstr>
      <vt:lpstr>MAC protocols: taxonomy</vt:lpstr>
      <vt:lpstr>Channel partition</vt:lpstr>
      <vt:lpstr>“Taking turns” MAC protocols</vt:lpstr>
      <vt:lpstr>Random access protocols</vt:lpstr>
      <vt:lpstr>Examples of random access protocols</vt:lpstr>
      <vt:lpstr>Ethernet specifics:</vt:lpstr>
      <vt:lpstr>Characteristics of selected wireless links</vt:lpstr>
      <vt:lpstr>CDMA encode/decode</vt:lpstr>
      <vt:lpstr>CDMA: two-sender interference</vt:lpstr>
      <vt:lpstr>The complete sender protocol</vt:lpstr>
      <vt:lpstr>Collision avoidance mechanism</vt:lpstr>
      <vt:lpstr>802.11 frame: addressing</vt:lpstr>
      <vt:lpstr>Slide 31</vt:lpstr>
      <vt:lpstr>Slide 32</vt:lpstr>
      <vt:lpstr>Cellular networks: the first hop</vt:lpstr>
      <vt:lpstr>IEEE 802.11, 15, 16 compared</vt:lpstr>
      <vt:lpstr>Slide 35</vt:lpstr>
      <vt:lpstr>Mobile IP</vt:lpstr>
      <vt:lpstr>Mobile IP: indirect routing</vt:lpstr>
      <vt:lpstr>ICMP: Internet Control Message Protocol review</vt:lpstr>
      <vt:lpstr>Mobile IP: agent discovery</vt:lpstr>
      <vt:lpstr>Flags in ICMP mobile extension</vt:lpstr>
      <vt:lpstr>Mobile IP: registration example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xmeng</cp:lastModifiedBy>
  <cp:revision>343</cp:revision>
  <cp:lastPrinted>2011-11-07T02:22:15Z</cp:lastPrinted>
  <dcterms:created xsi:type="dcterms:W3CDTF">1999-10-08T19:08:27Z</dcterms:created>
  <dcterms:modified xsi:type="dcterms:W3CDTF">2013-04-10T18:16:40Z</dcterms:modified>
</cp:coreProperties>
</file>