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66" r:id="rId5"/>
    <p:sldId id="267" r:id="rId6"/>
    <p:sldId id="257" r:id="rId7"/>
    <p:sldId id="262" r:id="rId8"/>
    <p:sldId id="263" r:id="rId9"/>
    <p:sldId id="264" r:id="rId10"/>
    <p:sldId id="265" r:id="rId11"/>
    <p:sldId id="269" r:id="rId12"/>
    <p:sldId id="270" r:id="rId13"/>
    <p:sldId id="318" r:id="rId14"/>
    <p:sldId id="315" r:id="rId15"/>
    <p:sldId id="316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7" r:id="rId25"/>
    <p:sldId id="331" r:id="rId26"/>
    <p:sldId id="332" r:id="rId27"/>
    <p:sldId id="333" r:id="rId28"/>
    <p:sldId id="335" r:id="rId29"/>
    <p:sldId id="334" r:id="rId30"/>
    <p:sldId id="325" r:id="rId31"/>
    <p:sldId id="326" r:id="rId32"/>
    <p:sldId id="329" r:id="rId33"/>
    <p:sldId id="330" r:id="rId34"/>
    <p:sldId id="268" r:id="rId35"/>
    <p:sldId id="271" r:id="rId36"/>
    <p:sldId id="273" r:id="rId37"/>
    <p:sldId id="274" r:id="rId38"/>
    <p:sldId id="272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90" r:id="rId52"/>
    <p:sldId id="289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image" Target="../media/image2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FBF1D-89C8-4D74-8A00-EAD81A61C37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38FDB0A-198C-47B1-9420-6E4653B54ECF}">
      <dgm:prSet phldrT="[텍스트]"/>
      <dgm:spPr/>
      <dgm:t>
        <a:bodyPr/>
        <a:lstStyle/>
        <a:p>
          <a:pPr latinLnBrk="1"/>
          <a:r>
            <a:rPr lang="en-US" altLang="ko-KR"/>
            <a:t>Iris setosa</a:t>
          </a:r>
          <a:endParaRPr lang="ko-KR" altLang="en-US"/>
        </a:p>
      </dgm:t>
    </dgm:pt>
    <dgm:pt modelId="{08CAC918-4C3C-448E-BB44-778913C2F41D}" type="par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DEBA4898-2B08-4B9C-83EF-A8AE2B3782FD}" type="sibTrans" cxnId="{33DEA0F1-3A2E-40C0-81A3-33B1C22693C5}">
      <dgm:prSet/>
      <dgm:spPr/>
      <dgm:t>
        <a:bodyPr/>
        <a:lstStyle/>
        <a:p>
          <a:pPr latinLnBrk="1"/>
          <a:endParaRPr lang="ko-KR" altLang="en-US"/>
        </a:p>
      </dgm:t>
    </dgm:pt>
    <dgm:pt modelId="{94568234-BCFC-459D-B80B-28D5DEFD2A2D}">
      <dgm:prSet phldrT="[텍스트]"/>
      <dgm:spPr/>
      <dgm:t>
        <a:bodyPr/>
        <a:lstStyle/>
        <a:p>
          <a:pPr latinLnBrk="1"/>
          <a:r>
            <a:rPr lang="en-US" altLang="ko-KR"/>
            <a:t>Iris versicolor</a:t>
          </a:r>
          <a:endParaRPr lang="ko-KR" altLang="en-US"/>
        </a:p>
      </dgm:t>
    </dgm:pt>
    <dgm:pt modelId="{ADE72DB2-C641-4A98-96A3-364E39C4B6D3}" type="par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6CEE4548-9724-43BD-B580-52E8D83F5A0E}" type="sibTrans" cxnId="{A7380D9A-1729-435A-9BEF-C1866499E43C}">
      <dgm:prSet/>
      <dgm:spPr/>
      <dgm:t>
        <a:bodyPr/>
        <a:lstStyle/>
        <a:p>
          <a:pPr latinLnBrk="1"/>
          <a:endParaRPr lang="ko-KR" altLang="en-US"/>
        </a:p>
      </dgm:t>
    </dgm:pt>
    <dgm:pt modelId="{52F42BC0-98D2-4420-985E-20E9756F72C0}">
      <dgm:prSet phldrT="[텍스트]"/>
      <dgm:spPr/>
      <dgm:t>
        <a:bodyPr/>
        <a:lstStyle/>
        <a:p>
          <a:pPr latinLnBrk="1"/>
          <a:r>
            <a:rPr lang="en-US" altLang="ko-KR"/>
            <a:t>Iris virginica</a:t>
          </a:r>
          <a:endParaRPr lang="ko-KR" altLang="en-US"/>
        </a:p>
      </dgm:t>
    </dgm:pt>
    <dgm:pt modelId="{65B2A689-BD9E-42A3-BA24-53CBCB9B5149}" type="par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AC483B46-FE96-44C1-92F3-5A873295F226}" type="sibTrans" cxnId="{BA0A3F9F-BE7C-4786-B297-07EE0FF10A37}">
      <dgm:prSet/>
      <dgm:spPr/>
      <dgm:t>
        <a:bodyPr/>
        <a:lstStyle/>
        <a:p>
          <a:pPr latinLnBrk="1"/>
          <a:endParaRPr lang="ko-KR" altLang="en-US"/>
        </a:p>
      </dgm:t>
    </dgm:pt>
    <dgm:pt modelId="{D24BF228-4E6B-48CB-8AD8-882B45569292}" type="pres">
      <dgm:prSet presAssocID="{00EFBF1D-89C8-4D74-8A00-EAD81A61C3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A60230-B74B-4C3A-9B96-F60342169EF4}" type="pres">
      <dgm:prSet presAssocID="{338FDB0A-198C-47B1-9420-6E4653B54ECF}" presName="composite" presStyleCnt="0"/>
      <dgm:spPr/>
    </dgm:pt>
    <dgm:pt modelId="{31D41A46-CEFD-44F7-B7C0-6C7AD414BA88}" type="pres">
      <dgm:prSet presAssocID="{338FDB0A-198C-47B1-9420-6E4653B54ECF}" presName="rect1" presStyleLbl="bgShp" presStyleIdx="0" presStyleCnt="3" custLinFactNeighborY="-30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2AE734BF-590F-4D5A-A3F7-6B7D87385327}" type="pres">
      <dgm:prSet presAssocID="{338FDB0A-198C-47B1-9420-6E4653B54ECF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6D095-392B-4F83-A031-0781BED1E14A}" type="pres">
      <dgm:prSet presAssocID="{DEBA4898-2B08-4B9C-83EF-A8AE2B3782FD}" presName="sibTrans" presStyleCnt="0"/>
      <dgm:spPr/>
    </dgm:pt>
    <dgm:pt modelId="{63BA697F-18FF-409F-BB7D-33CC4A74D21B}" type="pres">
      <dgm:prSet presAssocID="{94568234-BCFC-459D-B80B-28D5DEFD2A2D}" presName="composite" presStyleCnt="0"/>
      <dgm:spPr/>
    </dgm:pt>
    <dgm:pt modelId="{1144AF91-4F29-43A2-896D-F54EB6004FF6}" type="pres">
      <dgm:prSet presAssocID="{94568234-BCFC-459D-B80B-28D5DEFD2A2D}" presName="rect1" presStyleLbl="bgShp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BFD569B-4401-4345-9262-348B0494CA04}" type="pres">
      <dgm:prSet presAssocID="{94568234-BCFC-459D-B80B-28D5DEFD2A2D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B34C3-26E0-4085-B07D-944417BFB835}" type="pres">
      <dgm:prSet presAssocID="{6CEE4548-9724-43BD-B580-52E8D83F5A0E}" presName="sibTrans" presStyleCnt="0"/>
      <dgm:spPr/>
    </dgm:pt>
    <dgm:pt modelId="{DE6986C0-ABA8-40D7-A37A-EB71A4A19618}" type="pres">
      <dgm:prSet presAssocID="{52F42BC0-98D2-4420-985E-20E9756F72C0}" presName="composite" presStyleCnt="0"/>
      <dgm:spPr/>
    </dgm:pt>
    <dgm:pt modelId="{B168E179-1C85-4741-9031-E62CDEE00E1D}" type="pres">
      <dgm:prSet presAssocID="{52F42BC0-98D2-4420-985E-20E9756F72C0}" presName="rect1" presStyleLbl="bgShp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0B006CA-C45C-4CC9-BC7A-BCC0BB67491E}" type="pres">
      <dgm:prSet presAssocID="{52F42BC0-98D2-4420-985E-20E9756F72C0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00906A-7A84-435B-A11E-4BFAF57C3A07}" type="presOf" srcId="{338FDB0A-198C-47B1-9420-6E4653B54ECF}" destId="{2AE734BF-590F-4D5A-A3F7-6B7D87385327}" srcOrd="0" destOrd="0" presId="urn:microsoft.com/office/officeart/2008/layout/BendingPictureSemiTransparentText"/>
    <dgm:cxn modelId="{33DEA0F1-3A2E-40C0-81A3-33B1C22693C5}" srcId="{00EFBF1D-89C8-4D74-8A00-EAD81A61C37A}" destId="{338FDB0A-198C-47B1-9420-6E4653B54ECF}" srcOrd="0" destOrd="0" parTransId="{08CAC918-4C3C-448E-BB44-778913C2F41D}" sibTransId="{DEBA4898-2B08-4B9C-83EF-A8AE2B3782FD}"/>
    <dgm:cxn modelId="{BA0A3F9F-BE7C-4786-B297-07EE0FF10A37}" srcId="{00EFBF1D-89C8-4D74-8A00-EAD81A61C37A}" destId="{52F42BC0-98D2-4420-985E-20E9756F72C0}" srcOrd="2" destOrd="0" parTransId="{65B2A689-BD9E-42A3-BA24-53CBCB9B5149}" sibTransId="{AC483B46-FE96-44C1-92F3-5A873295F226}"/>
    <dgm:cxn modelId="{A7380D9A-1729-435A-9BEF-C1866499E43C}" srcId="{00EFBF1D-89C8-4D74-8A00-EAD81A61C37A}" destId="{94568234-BCFC-459D-B80B-28D5DEFD2A2D}" srcOrd="1" destOrd="0" parTransId="{ADE72DB2-C641-4A98-96A3-364E39C4B6D3}" sibTransId="{6CEE4548-9724-43BD-B580-52E8D83F5A0E}"/>
    <dgm:cxn modelId="{8C6E98F3-5027-4627-8C17-5C3CE7E1DAE5}" type="presOf" srcId="{52F42BC0-98D2-4420-985E-20E9756F72C0}" destId="{D0B006CA-C45C-4CC9-BC7A-BCC0BB67491E}" srcOrd="0" destOrd="0" presId="urn:microsoft.com/office/officeart/2008/layout/BendingPictureSemiTransparentText"/>
    <dgm:cxn modelId="{E21B392D-96E0-4319-BF9E-7EB79DC48643}" type="presOf" srcId="{94568234-BCFC-459D-B80B-28D5DEFD2A2D}" destId="{EBFD569B-4401-4345-9262-348B0494CA04}" srcOrd="0" destOrd="0" presId="urn:microsoft.com/office/officeart/2008/layout/BendingPictureSemiTransparentText"/>
    <dgm:cxn modelId="{4985535C-3FEC-4C75-BD2C-CD78F5E4FA1B}" type="presOf" srcId="{00EFBF1D-89C8-4D74-8A00-EAD81A61C37A}" destId="{D24BF228-4E6B-48CB-8AD8-882B45569292}" srcOrd="0" destOrd="0" presId="urn:microsoft.com/office/officeart/2008/layout/BendingPictureSemiTransparentText"/>
    <dgm:cxn modelId="{ED93D5AD-0FA1-45CE-8D1F-B50B04427C10}" type="presParOf" srcId="{D24BF228-4E6B-48CB-8AD8-882B45569292}" destId="{5EA60230-B74B-4C3A-9B96-F60342169EF4}" srcOrd="0" destOrd="0" presId="urn:microsoft.com/office/officeart/2008/layout/BendingPictureSemiTransparentText"/>
    <dgm:cxn modelId="{D382EDA3-4783-49FC-8755-E7271A20E39D}" type="presParOf" srcId="{5EA60230-B74B-4C3A-9B96-F60342169EF4}" destId="{31D41A46-CEFD-44F7-B7C0-6C7AD414BA88}" srcOrd="0" destOrd="0" presId="urn:microsoft.com/office/officeart/2008/layout/BendingPictureSemiTransparentText"/>
    <dgm:cxn modelId="{8B4E39CE-C9EE-4289-A61D-7F14D376A411}" type="presParOf" srcId="{5EA60230-B74B-4C3A-9B96-F60342169EF4}" destId="{2AE734BF-590F-4D5A-A3F7-6B7D87385327}" srcOrd="1" destOrd="0" presId="urn:microsoft.com/office/officeart/2008/layout/BendingPictureSemiTransparentText"/>
    <dgm:cxn modelId="{3D64E843-6654-4C38-B403-64CD8A6766AE}" type="presParOf" srcId="{D24BF228-4E6B-48CB-8AD8-882B45569292}" destId="{4206D095-392B-4F83-A031-0781BED1E14A}" srcOrd="1" destOrd="0" presId="urn:microsoft.com/office/officeart/2008/layout/BendingPictureSemiTransparentText"/>
    <dgm:cxn modelId="{2FDD6EDC-88C0-418A-B398-A405147DD1F0}" type="presParOf" srcId="{D24BF228-4E6B-48CB-8AD8-882B45569292}" destId="{63BA697F-18FF-409F-BB7D-33CC4A74D21B}" srcOrd="2" destOrd="0" presId="urn:microsoft.com/office/officeart/2008/layout/BendingPictureSemiTransparentText"/>
    <dgm:cxn modelId="{0093B83D-03D3-40FF-A67E-93697D66EE6C}" type="presParOf" srcId="{63BA697F-18FF-409F-BB7D-33CC4A74D21B}" destId="{1144AF91-4F29-43A2-896D-F54EB6004FF6}" srcOrd="0" destOrd="0" presId="urn:microsoft.com/office/officeart/2008/layout/BendingPictureSemiTransparentText"/>
    <dgm:cxn modelId="{D9E6F8D0-D697-44D2-8260-69052A00F2ED}" type="presParOf" srcId="{63BA697F-18FF-409F-BB7D-33CC4A74D21B}" destId="{EBFD569B-4401-4345-9262-348B0494CA04}" srcOrd="1" destOrd="0" presId="urn:microsoft.com/office/officeart/2008/layout/BendingPictureSemiTransparentText"/>
    <dgm:cxn modelId="{71EF1D6F-4AB8-4054-A706-C67B66C477F6}" type="presParOf" srcId="{D24BF228-4E6B-48CB-8AD8-882B45569292}" destId="{0CAB34C3-26E0-4085-B07D-944417BFB835}" srcOrd="3" destOrd="0" presId="urn:microsoft.com/office/officeart/2008/layout/BendingPictureSemiTransparentText"/>
    <dgm:cxn modelId="{AFC7828D-B100-4CDE-B09E-C1598D5BD198}" type="presParOf" srcId="{D24BF228-4E6B-48CB-8AD8-882B45569292}" destId="{DE6986C0-ABA8-40D7-A37A-EB71A4A19618}" srcOrd="4" destOrd="0" presId="urn:microsoft.com/office/officeart/2008/layout/BendingPictureSemiTransparentText"/>
    <dgm:cxn modelId="{2E271237-FB8F-4208-AD25-669EEAE55C64}" type="presParOf" srcId="{DE6986C0-ABA8-40D7-A37A-EB71A4A19618}" destId="{B168E179-1C85-4741-9031-E62CDEE00E1D}" srcOrd="0" destOrd="0" presId="urn:microsoft.com/office/officeart/2008/layout/BendingPictureSemiTransparentText"/>
    <dgm:cxn modelId="{1EE0B91A-27E1-4B6C-9651-049A559E721D}" type="presParOf" srcId="{DE6986C0-ABA8-40D7-A37A-EB71A4A19618}" destId="{D0B006CA-C45C-4CC9-BC7A-BCC0BB67491E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41A46-CEFD-44F7-B7C0-6C7AD414BA88}">
      <dsp:nvSpPr>
        <dsp:cNvPr id="0" name=""/>
        <dsp:cNvSpPr/>
      </dsp:nvSpPr>
      <dsp:spPr>
        <a:xfrm>
          <a:off x="936687" y="0"/>
          <a:ext cx="2018479" cy="17300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34BF-590F-4D5A-A3F7-6B7D87385327}">
      <dsp:nvSpPr>
        <dsp:cNvPr id="0" name=""/>
        <dsp:cNvSpPr/>
      </dsp:nvSpPr>
      <dsp:spPr>
        <a:xfrm>
          <a:off x="936687" y="1217252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setosa</a:t>
          </a:r>
          <a:endParaRPr lang="ko-KR" altLang="en-US" sz="2100" kern="1200"/>
        </a:p>
      </dsp:txBody>
      <dsp:txXfrm>
        <a:off x="936687" y="1217252"/>
        <a:ext cx="2018479" cy="415218"/>
      </dsp:txXfrm>
    </dsp:sp>
    <dsp:sp modelId="{1144AF91-4F29-43A2-896D-F54EB6004FF6}">
      <dsp:nvSpPr>
        <dsp:cNvPr id="0" name=""/>
        <dsp:cNvSpPr/>
      </dsp:nvSpPr>
      <dsp:spPr>
        <a:xfrm>
          <a:off x="936687" y="1938122"/>
          <a:ext cx="2018479" cy="17300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D569B-4401-4345-9262-348B0494CA04}">
      <dsp:nvSpPr>
        <dsp:cNvPr id="0" name=""/>
        <dsp:cNvSpPr/>
      </dsp:nvSpPr>
      <dsp:spPr>
        <a:xfrm>
          <a:off x="936687" y="3149175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versicolor</a:t>
          </a:r>
          <a:endParaRPr lang="ko-KR" altLang="en-US" sz="2100" kern="1200"/>
        </a:p>
      </dsp:txBody>
      <dsp:txXfrm>
        <a:off x="936687" y="3149175"/>
        <a:ext cx="2018479" cy="415218"/>
      </dsp:txXfrm>
    </dsp:sp>
    <dsp:sp modelId="{B168E179-1C85-4741-9031-E62CDEE00E1D}">
      <dsp:nvSpPr>
        <dsp:cNvPr id="0" name=""/>
        <dsp:cNvSpPr/>
      </dsp:nvSpPr>
      <dsp:spPr>
        <a:xfrm>
          <a:off x="936687" y="3870046"/>
          <a:ext cx="2018479" cy="17300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006CA-C45C-4CC9-BC7A-BCC0BB67491E}">
      <dsp:nvSpPr>
        <dsp:cNvPr id="0" name=""/>
        <dsp:cNvSpPr/>
      </dsp:nvSpPr>
      <dsp:spPr>
        <a:xfrm>
          <a:off x="936687" y="5081099"/>
          <a:ext cx="2018479" cy="4152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/>
            <a:t>Iris virginica</a:t>
          </a:r>
          <a:endParaRPr lang="ko-KR" altLang="en-US" sz="2100" kern="1200"/>
        </a:p>
      </dsp:txBody>
      <dsp:txXfrm>
        <a:off x="936687" y="5081099"/>
        <a:ext cx="2018479" cy="415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6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21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9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4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9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9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46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53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04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9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7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8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74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091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23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54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77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76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2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4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73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654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6132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80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96DFF08F-DC6B-4601-B491-B0F83F6DD2DA}" type="datetimeFigureOut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2/25/2018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4FAB73BC-B049-4115-A692-8D63A059BFB8}" type="slidenum">
              <a:rPr lang="en-US" smtClean="0">
                <a:solidFill>
                  <a:srgbClr val="DF5327"/>
                </a:solidFill>
                <a:latin typeface="Arial" charset="0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DF5327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5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28E-6C39-4776-8B6D-2F9C86F271A0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DB83-1BBA-4855-8911-1F2354C4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51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96DFF08F-DC6B-4601-B491-B0F83F6DD2DA}" type="datetimeFigureOut">
              <a:rPr lang="en-US" smtClean="0">
                <a:solidFill>
                  <a:srgbClr val="DF5327"/>
                </a:solidFill>
              </a:rPr>
              <a:pPr defTabSz="342900" latinLnBrk="0"/>
              <a:t>2/25/2018</a:t>
            </a:fld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>
                <a:solidFill>
                  <a:srgbClr val="DF5327"/>
                </a:solidFill>
              </a:rPr>
              <a:pPr defTabSz="342900" latinLnBrk="0"/>
              <a:t>‹#›</a:t>
            </a:fld>
            <a:endParaRPr lang="en-US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96DFF08F-DC6B-4601-B491-B0F83F6DD2DA}" type="datetimeFigureOut">
              <a:rPr lang="en-US" smtClean="0">
                <a:solidFill>
                  <a:srgbClr val="DF5327"/>
                </a:solidFill>
              </a:rPr>
              <a:pPr defTabSz="342900" latinLnBrk="0"/>
              <a:t>2/25/2018</a:t>
            </a:fld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9" y="6223830"/>
            <a:ext cx="4717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endParaRPr lang="en-US" dirty="0">
              <a:solidFill>
                <a:srgbClr val="DF532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4FAB73BC-B049-4115-A692-8D63A059BFB8}" type="slidenum">
              <a:rPr lang="en-US" smtClean="0">
                <a:solidFill>
                  <a:srgbClr val="DF5327"/>
                </a:solidFill>
              </a:rPr>
              <a:pPr defTabSz="342900" latinLnBrk="0"/>
              <a:t>‹#›</a:t>
            </a:fld>
            <a:endParaRPr lang="en-US" dirty="0">
              <a:solidFill>
                <a:srgbClr val="DF5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www.color-hex.com/color-palettes/" TargetMode="Externa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color-hex.com/color-palettes/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okeh.pydata.org/en/latest/" TargetMode="Externa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visualization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 smtClean="0"/>
              <a:t>TUtorials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Data visualization in Python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25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529791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(Excel)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8" y="2657186"/>
            <a:ext cx="5106521" cy="3007467"/>
          </a:xfrm>
          <a:prstGeom prst="rect">
            <a:avLst/>
          </a:prstGeom>
        </p:spPr>
      </p:pic>
      <p:sp>
        <p:nvSpPr>
          <p:cNvPr id="8" name="내용 개체 틀 5"/>
          <p:cNvSpPr>
            <a:spLocks noGrp="1"/>
          </p:cNvSpPr>
          <p:nvPr>
            <p:ph sz="half" idx="2"/>
          </p:nvPr>
        </p:nvSpPr>
        <p:spPr>
          <a:xfrm>
            <a:off x="6578600" y="2113453"/>
            <a:ext cx="4340785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95" y="2509693"/>
            <a:ext cx="5991102" cy="26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(3): </a:t>
            </a:r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3202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기계학습 분석에 사용되는 대표적인 라이브러리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회귀분석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차원축소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클러스터링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등 다양한 기계학습 알고리즘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간단한 기계학습 예시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Package installation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11688"/>
            <a:ext cx="4314420" cy="1691079"/>
          </a:xfrm>
          <a:prstGeom prst="rect">
            <a:avLst/>
          </a:prstGeom>
        </p:spPr>
      </p:pic>
      <p:sp>
        <p:nvSpPr>
          <p:cNvPr id="13" name="내용 개체 틀 5"/>
          <p:cNvSpPr>
            <a:spLocks noGrp="1"/>
          </p:cNvSpPr>
          <p:nvPr>
            <p:ph sz="half" idx="2"/>
          </p:nvPr>
        </p:nvSpPr>
        <p:spPr>
          <a:xfrm>
            <a:off x="1382843" y="3719809"/>
            <a:ext cx="3683834" cy="2501108"/>
          </a:xfrm>
        </p:spPr>
        <p:txBody>
          <a:bodyPr>
            <a:noAutofit/>
          </a:bodyPr>
          <a:lstStyle/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matplotlib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seaborn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bokeh</a:t>
            </a:r>
            <a:endParaRPr lang="en-US" altLang="ko-KR" sz="2000" dirty="0" smtClean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pandas</a:t>
            </a:r>
          </a:p>
          <a:p>
            <a:pPr marL="34290" indent="0">
              <a:lnSpc>
                <a:spcPct val="120000"/>
              </a:lnSpc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pip install </a:t>
            </a:r>
            <a:r>
              <a:rPr lang="en-US" altLang="ko-KR" sz="2000" dirty="0" err="1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000" dirty="0" smtClean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-learn</a:t>
            </a:r>
            <a:endParaRPr lang="en-US" altLang="ko-KR" sz="2000" dirty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ko-KR" altLang="en-US" sz="2000" dirty="0">
              <a:solidFill>
                <a:schemeClr val="tx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1" y="3719809"/>
            <a:ext cx="3958015" cy="47879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061" y="4201671"/>
            <a:ext cx="2745075" cy="4787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061" y="4725798"/>
            <a:ext cx="1643852" cy="4309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061" y="5202046"/>
            <a:ext cx="2385311" cy="428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061" y="5744973"/>
            <a:ext cx="1830675" cy="406817"/>
          </a:xfrm>
          <a:prstGeom prst="rect">
            <a:avLst/>
          </a:prstGeom>
        </p:spPr>
      </p:pic>
      <p:sp>
        <p:nvSpPr>
          <p:cNvPr id="19" name="제목 3"/>
          <p:cNvSpPr txBox="1">
            <a:spLocks/>
          </p:cNvSpPr>
          <p:nvPr/>
        </p:nvSpPr>
        <p:spPr>
          <a:xfrm>
            <a:off x="6189061" y="2613161"/>
            <a:ext cx="3958015" cy="102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/>
              <a:t>Python </a:t>
            </a:r>
            <a:r>
              <a:rPr lang="ko-KR" altLang="en-US" sz="2400" b="1" dirty="0" smtClean="0"/>
              <a:t>혹은 </a:t>
            </a:r>
            <a:r>
              <a:rPr lang="en-US" altLang="ko-KR" sz="2400" b="1" dirty="0" err="1" smtClean="0"/>
              <a:t>Jupyter</a:t>
            </a:r>
            <a:r>
              <a:rPr lang="ko-KR" altLang="en-US" sz="2400" b="1" dirty="0" smtClean="0"/>
              <a:t>에서 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라이브러리 불러오기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96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</a:t>
            </a:r>
            <a:r>
              <a:rPr lang="en-US" altLang="ko-KR" sz="40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(1): Iris dataset</a:t>
            </a: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Scatter plots</a:t>
            </a:r>
            <a:r>
              <a:rPr lang="en-US" altLang="ko-KR" sz="4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Histograms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60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Iris Dataset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세 가지 종류의 꽃에 대한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US" altLang="ko-KR" sz="2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US" altLang="ko-KR" sz="2250" dirty="0" smtClean="0">
                <a:latin typeface="Arial" panose="020B0604020202020204" pitchFamily="34" charset="0"/>
                <a:cs typeface="Arial" panose="020B0604020202020204" pitchFamily="34" charset="0"/>
              </a:rPr>
              <a:t>, Iris versicolor, Iris </a:t>
            </a:r>
            <a:r>
              <a:rPr lang="en-US" altLang="ko-KR" sz="2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endParaRPr lang="en-US" altLang="ko-KR" sz="22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데이터 당 네 개의 항목으로 이루어짐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꽃받침의 길이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꽃받침의 너비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꽃잎의 길이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294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꽃잎의 너비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주어진 데이터를 이용하여 꽃의 종류를 예측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47394743"/>
              </p:ext>
            </p:extLst>
          </p:nvPr>
        </p:nvGraphicFramePr>
        <p:xfrm>
          <a:off x="7789854" y="896660"/>
          <a:ext cx="3891855" cy="560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0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 rot="10800000">
            <a:off x="5861561" y="280059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53721" y="2452805"/>
            <a:ext cx="4344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-learn)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라이브러리에서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datasets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95" y="2681440"/>
            <a:ext cx="4432696" cy="78454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846011" y="32629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38171" y="3140005"/>
            <a:ext cx="5641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datasets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load_iris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 실행</a:t>
            </a:r>
            <a:r>
              <a:rPr lang="en-US" altLang="ko-KR" sz="2000" dirty="0" smtClean="0"/>
              <a:t>, iris</a:t>
            </a:r>
            <a:r>
              <a:rPr lang="ko-KR" altLang="en-US" sz="2000" dirty="0" smtClean="0"/>
              <a:t>에 데이터 저장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96" y="3670599"/>
            <a:ext cx="3674620" cy="4996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43" y="4753700"/>
            <a:ext cx="3471950" cy="41849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10800000">
            <a:off x="5190022" y="384025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82182" y="3702332"/>
            <a:ext cx="2903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예측해야 하는 꽃의 종류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5190021" y="4880720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82181" y="4742794"/>
            <a:ext cx="3676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예측에 사용되는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의 종류</a:t>
            </a:r>
            <a:endParaRPr lang="ko-KR" altLang="en-US" sz="20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305" y="4203813"/>
            <a:ext cx="4067145" cy="4153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843" y="5404734"/>
            <a:ext cx="7100552" cy="63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131460" y="2884904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23620" y="2761968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smtClean="0"/>
              <a:t>data </a:t>
            </a:r>
            <a:r>
              <a:rPr lang="ko-KR" altLang="en-US" sz="2000" dirty="0" smtClean="0"/>
              <a:t>변수에 저장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4110735" y="352546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02895" y="3387542"/>
            <a:ext cx="41040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예측값에</a:t>
            </a:r>
            <a:r>
              <a:rPr lang="ko-KR" altLang="en-US" sz="2000" dirty="0" smtClean="0"/>
              <a:t> 해당하는 부분을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에 저장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9" y="2653171"/>
            <a:ext cx="2615592" cy="6097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888" y="3333075"/>
            <a:ext cx="2572685" cy="51453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88" y="4662870"/>
            <a:ext cx="3739728" cy="17943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786" y="4646524"/>
            <a:ext cx="2952118" cy="18899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5093" y="415495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130845" y="41549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60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598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두 개의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사용하여 데이터를 표현하는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385600" y="2884904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7760" y="2761968"/>
            <a:ext cx="37465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번째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번째 특성을 활용</a:t>
            </a:r>
            <a:endParaRPr lang="en-US" altLang="ko-KR" sz="2000" dirty="0" smtClean="0"/>
          </a:p>
          <a:p>
            <a:r>
              <a:rPr lang="en-US" altLang="ko-KR" sz="2000" dirty="0" smtClean="0"/>
              <a:t>c(color)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y(0,1,2</a:t>
            </a:r>
            <a:r>
              <a:rPr lang="ko-KR" altLang="en-US" sz="2000" dirty="0" smtClean="0"/>
              <a:t>의 배열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따라</a:t>
            </a:r>
            <a:endParaRPr lang="en-US" altLang="ko-KR" sz="2000" dirty="0" smtClean="0"/>
          </a:p>
          <a:p>
            <a:r>
              <a:rPr lang="ko-KR" altLang="en-US" sz="2000" dirty="0" smtClean="0"/>
              <a:t>자동 할당</a:t>
            </a:r>
            <a:endParaRPr lang="ko-KR" altLang="en-US" sz="20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8" y="4662870"/>
            <a:ext cx="3739728" cy="179439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86" y="4646524"/>
            <a:ext cx="2952118" cy="188998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35093" y="4154955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130845" y="415495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ko-KR" altLang="en-US" sz="2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24" y="2762027"/>
            <a:ext cx="6130222" cy="863991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10800000">
            <a:off x="3035093" y="326840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27187" y="3156662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화면에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37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Scatter plot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5987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두 개의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사용하여 데이터를 표현하는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scatter 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" indent="0"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324104"/>
            <a:ext cx="4699861" cy="31291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83" y="3376282"/>
            <a:ext cx="4627913" cy="30770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20313" y="295298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0 and 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943844" y="295810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2 and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Histogram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423617" cy="13024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빈도수에 따라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축값이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달라지는 히스토그램 만들기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라벨 붙이기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0800000">
            <a:off x="5937656" y="353385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29816" y="3410915"/>
            <a:ext cx="49455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번째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이용하여 </a:t>
            </a:r>
            <a:r>
              <a:rPr lang="en-US" altLang="ko-KR" sz="2000" dirty="0" smtClean="0"/>
              <a:t>histogram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r>
              <a:rPr lang="en-US" altLang="ko-KR" sz="2000" dirty="0" smtClean="0"/>
              <a:t>align=‘mid’: </a:t>
            </a:r>
            <a:r>
              <a:rPr lang="ko-KR" altLang="en-US" sz="2000" dirty="0" smtClean="0"/>
              <a:t>가운데 정렬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36" y="3268406"/>
            <a:ext cx="4547174" cy="8988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59" y="4624766"/>
            <a:ext cx="4639257" cy="143126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10800000">
            <a:off x="5937656" y="512530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329816" y="5002371"/>
            <a:ext cx="4887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x</a:t>
            </a:r>
            <a:r>
              <a:rPr lang="ko-KR" altLang="en-US" sz="2000" dirty="0" smtClean="0"/>
              <a:t>축 및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축에 해당 텍스트로 된 레이블 추가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379094" y="5125307"/>
            <a:ext cx="4437715" cy="615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77060"/>
            <a:ext cx="9633509" cy="2537460"/>
          </a:xfrm>
        </p:spPr>
        <p:txBody>
          <a:bodyPr>
            <a:normAutofit/>
          </a:bodyPr>
          <a:lstStyle/>
          <a:p>
            <a:pPr marL="491490" indent="-457200">
              <a:buFont typeface="+mj-lt"/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시각화 관련 라이브러리 소개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490" indent="-457200">
              <a:buFont typeface="+mj-lt"/>
              <a:buAutoNum type="arabicPeriod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데이터 시각화 예제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3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Histogram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1" y="2432885"/>
            <a:ext cx="4486586" cy="30149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73" y="2436869"/>
            <a:ext cx="4711675" cy="3169452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483860" y="372392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733" y="5373308"/>
            <a:ext cx="4397787" cy="2330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3: PCA </a:t>
            </a:r>
            <a:r>
              <a:rPr lang="ko-KR" altLang="en-US" b="1" dirty="0" smtClean="0"/>
              <a:t>적용 후 </a:t>
            </a:r>
            <a:r>
              <a:rPr lang="en-US" altLang="ko-KR" b="1" dirty="0" smtClean="0"/>
              <a:t>scatter plot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차원 시각화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고차원의 데이터를 낮은 차원으로 축소해 시각화하는 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알고리즘이 사용됨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제공하는 모델을 이용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4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차원의 데이터를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차원으로 축소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6292370" y="391544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84530" y="3792510"/>
            <a:ext cx="3613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sklearn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PCA </a:t>
            </a:r>
            <a:r>
              <a:rPr lang="ko-KR" altLang="en-US" sz="2000" dirty="0" smtClean="0"/>
              <a:t>모델 불러오기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6292369" y="4483462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84529" y="4360526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PCA </a:t>
            </a:r>
            <a:r>
              <a:rPr lang="ko-KR" altLang="en-US" sz="2000" dirty="0" smtClean="0"/>
              <a:t>모델 생성 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차원으로 축소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92369" y="4783020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84529" y="4660084"/>
            <a:ext cx="3159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주어진 데이터에 대해 학습</a:t>
            </a:r>
            <a:endParaRPr lang="ko-KR" altLang="en-US" sz="20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6292369" y="5085385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84529" y="4962449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/>
              <a:t>데이터를 넣어서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차원으로 축소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28" y="3685939"/>
            <a:ext cx="4862775" cy="225016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 rot="10800000">
            <a:off x="6292369" y="539902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684529" y="5276092"/>
            <a:ext cx="4499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데이터를 </a:t>
            </a:r>
            <a:r>
              <a:rPr lang="en-US" altLang="ko-KR" sz="2000" dirty="0" smtClean="0"/>
              <a:t>scatter plot</a:t>
            </a:r>
            <a:r>
              <a:rPr lang="ko-KR" altLang="en-US" sz="2000" dirty="0" smtClean="0"/>
              <a:t>으로 시각화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3: PCA </a:t>
            </a:r>
            <a:r>
              <a:rPr lang="ko-KR" altLang="en-US" b="1" dirty="0"/>
              <a:t>적용 후 </a:t>
            </a:r>
            <a:r>
              <a:rPr lang="en-US" altLang="ko-KR" b="1" dirty="0"/>
              <a:t>scatter plot</a:t>
            </a:r>
            <a:r>
              <a:rPr lang="ko-KR" altLang="en-US" b="1" dirty="0"/>
              <a:t>로 </a:t>
            </a:r>
            <a:r>
              <a:rPr lang="en-US" altLang="ko-KR" b="1" dirty="0"/>
              <a:t>2</a:t>
            </a:r>
            <a:r>
              <a:rPr lang="ko-KR" altLang="en-US" b="1" dirty="0"/>
              <a:t>차원 시각화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88" y="1965959"/>
            <a:ext cx="6285876" cy="4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4: Pandas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parallel coordinates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자체적으로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coordinate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만들어주는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시각화 툴이 존재함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074567" y="405866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66727" y="3935731"/>
            <a:ext cx="3906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parallel coordinates </a:t>
            </a:r>
            <a:r>
              <a:rPr lang="ko-KR" altLang="en-US" sz="2000" dirty="0" smtClean="0"/>
              <a:t>함수 불러오기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074566" y="4626683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66726" y="4503747"/>
            <a:ext cx="45272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data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으로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7074566" y="49262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66726" y="4803305"/>
            <a:ext cx="4480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y</a:t>
            </a:r>
            <a:r>
              <a:rPr lang="ko-KR" altLang="en-US" sz="2000" dirty="0" smtClean="0"/>
              <a:t>에 해당하는 부분을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에 추가</a:t>
            </a:r>
            <a:endParaRPr lang="ko-KR" altLang="en-US" sz="20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7074566" y="5228606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66726" y="5105670"/>
            <a:ext cx="4269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df</a:t>
            </a:r>
            <a:r>
              <a:rPr lang="ko-KR" altLang="en-US" sz="2000" dirty="0" smtClean="0"/>
              <a:t>라는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을 대상으로 시각화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57" y="3729508"/>
            <a:ext cx="5540704" cy="5625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18" y="4409317"/>
            <a:ext cx="5610491" cy="12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Pandas</a:t>
            </a:r>
            <a:r>
              <a:rPr lang="ko-KR" altLang="en-US" b="1" dirty="0"/>
              <a:t>를 이용한 </a:t>
            </a:r>
            <a:r>
              <a:rPr lang="en-US" altLang="ko-KR" b="1" dirty="0"/>
              <a:t>parallel coordinates </a:t>
            </a:r>
            <a:r>
              <a:rPr lang="ko-KR" altLang="en-US" b="1" dirty="0"/>
              <a:t>만들기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48" y="2343781"/>
            <a:ext cx="6693609" cy="38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4: Pandas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parallel coordinates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부분이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0,1,2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대신 해당 클래스로 출력되도록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변경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가시성을 키우기 위한 색상 변경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074567" y="4058667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66727" y="3935731"/>
            <a:ext cx="4240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y2: </a:t>
            </a:r>
            <a:r>
              <a:rPr lang="ko-KR" altLang="en-US" sz="2000" dirty="0" smtClean="0"/>
              <a:t>숫자 대신 </a:t>
            </a:r>
            <a:r>
              <a:rPr lang="ko-KR" altLang="en-US" sz="2000" dirty="0" err="1" smtClean="0"/>
              <a:t>꽃명이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target</a:t>
            </a:r>
            <a:r>
              <a:rPr lang="ko-KR" altLang="en-US" sz="2000" dirty="0" smtClean="0"/>
              <a:t>으로 저장</a:t>
            </a:r>
            <a:endParaRPr lang="ko-KR" altLang="en-US" sz="2000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7074566" y="4926241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66726" y="4803305"/>
            <a:ext cx="45966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0,1,2</a:t>
            </a:r>
            <a:r>
              <a:rPr lang="ko-KR" altLang="en-US" sz="2000" dirty="0" smtClean="0"/>
              <a:t>번째 순서대로 색깔 지정</a:t>
            </a:r>
            <a:endParaRPr lang="en-US" altLang="ko-KR" sz="2000" dirty="0" smtClean="0"/>
          </a:p>
          <a:p>
            <a:r>
              <a:rPr lang="en-US" altLang="ko-KR" sz="2000" dirty="0">
                <a:hlinkClick r:id="rId2"/>
              </a:rPr>
              <a:t>http://www.color-hex.com/color-palettes</a:t>
            </a:r>
            <a:r>
              <a:rPr lang="en-US" altLang="ko-KR" sz="2000" dirty="0" smtClean="0">
                <a:hlinkClick r:id="rId2"/>
              </a:rPr>
              <a:t>/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88669"/>
            <a:ext cx="5653801" cy="13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 smtClean="0"/>
              <a:t>4: Pandas</a:t>
            </a:r>
            <a:r>
              <a:rPr lang="ko-KR" altLang="en-US" b="1" dirty="0" smtClean="0"/>
              <a:t>를 이용한 </a:t>
            </a:r>
            <a:r>
              <a:rPr lang="en-US" altLang="ko-KR" b="1" dirty="0" smtClean="0"/>
              <a:t>parallel coordinates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59"/>
            <a:ext cx="10423617" cy="182655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http://www.color-hex.com/color-palettes/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94" y="2599980"/>
            <a:ext cx="5475675" cy="39135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875" y="2599980"/>
            <a:ext cx="4833458" cy="3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Pandas</a:t>
            </a:r>
            <a:r>
              <a:rPr lang="ko-KR" altLang="en-US" b="1" dirty="0"/>
              <a:t>를 이용한 </a:t>
            </a:r>
            <a:r>
              <a:rPr lang="en-US" altLang="ko-KR" b="1" dirty="0"/>
              <a:t>parallel coordinates </a:t>
            </a:r>
            <a:r>
              <a:rPr lang="ko-KR" altLang="en-US" b="1" dirty="0"/>
              <a:t>만들기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122" y="2465152"/>
            <a:ext cx="4984059" cy="2922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56" y="2465152"/>
            <a:ext cx="5298785" cy="304346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832241" y="3505576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5270" y="3069536"/>
            <a:ext cx="9477712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(2): Flights dataset</a:t>
            </a:r>
          </a:p>
          <a:p>
            <a:r>
              <a:rPr lang="en-US" altLang="ko-KR" sz="40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Heatmap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938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Flights Dataset &amp;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1949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년부터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년까지 매 월 비행기 승객의 수를 담은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월별 방문 환자에 따라 색깔이 달라지는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히트맵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작성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306" y="3546658"/>
            <a:ext cx="2812920" cy="23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관련 라이브러리 소개</a:t>
            </a: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814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Flights Dataset &amp; </a:t>
            </a:r>
            <a:r>
              <a:rPr lang="en-US" altLang="ko-KR" b="1" dirty="0" err="1" smtClean="0"/>
              <a:t>heatmap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4239968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1949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년부터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1960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년까지 매 월 비행기 승객의 수를 담은 데이터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데이터셋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월별 방문 환자에 따라 색깔이 달라지는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히트맵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작성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04943"/>
            <a:ext cx="6671576" cy="1301771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8001248" y="4125309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3408" y="4002373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불러오기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8001248" y="4424868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3408" y="4301932"/>
            <a:ext cx="318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pivot </a:t>
            </a:r>
            <a:r>
              <a:rPr lang="ko-KR" altLang="en-US" sz="2000" dirty="0" smtClean="0"/>
              <a:t>이용해서 레이블 내장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8001247" y="4693325"/>
            <a:ext cx="295390" cy="176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93407" y="4570389"/>
            <a:ext cx="27446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/>
              <a:t>sns.heatmap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 이용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생성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39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Flights Dataset &amp; </a:t>
            </a:r>
            <a:r>
              <a:rPr lang="en-US" altLang="ko-KR" b="1" dirty="0" err="1" smtClean="0"/>
              <a:t>heatmap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65960"/>
            <a:ext cx="6292121" cy="42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(3): Bitcoin </a:t>
            </a:r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</a:t>
            </a:r>
            <a:endParaRPr lang="en-US" altLang="ko-KR" sz="40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Time-series graphs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80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/data/1/data.csv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파일을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로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라이브러리의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 이용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62" y="3516788"/>
            <a:ext cx="5780874" cy="222726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rot="10800000">
            <a:off x="5257800" y="3465988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74676" y="3333908"/>
            <a:ext cx="4386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매번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라고 다 입력하기보다는 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줄여서 칠 수 있게 함 </a:t>
            </a:r>
            <a:endParaRPr lang="ko-KR" altLang="en-US" sz="2000" dirty="0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7093736" y="5193286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10612" y="5061206"/>
            <a:ext cx="41569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엑셀 파일을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읽어들인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이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라는 변수에 저장됨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88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7257272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1" y="1965960"/>
            <a:ext cx="4276650" cy="78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개별 항목만 보는 것도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49355"/>
            <a:ext cx="4181856" cy="3708130"/>
          </a:xfrm>
          <a:prstGeom prst="rect">
            <a:avLst/>
          </a:prstGeom>
        </p:spPr>
      </p:pic>
      <p:sp>
        <p:nvSpPr>
          <p:cNvPr id="10" name="내용 개체 틀 5"/>
          <p:cNvSpPr>
            <a:spLocks noGrp="1"/>
          </p:cNvSpPr>
          <p:nvPr>
            <p:ph sz="half" idx="2"/>
          </p:nvPr>
        </p:nvSpPr>
        <p:spPr>
          <a:xfrm>
            <a:off x="6434022" y="1965960"/>
            <a:ext cx="5279441" cy="789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데이터 중 일부를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보는 것도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2649355"/>
            <a:ext cx="5243399" cy="9637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59" y="3678364"/>
            <a:ext cx="5143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</a:t>
            </a:r>
            <a:r>
              <a:rPr lang="en-US" altLang="ko-KR" b="1" dirty="0" err="1" smtClean="0"/>
              <a:t>Matplotlib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그래프 그리기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8498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데이터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종가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(Close)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년치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변동량을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그래프로 시각화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 사용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05" y="2527554"/>
            <a:ext cx="4749526" cy="90639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5703752" y="292599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20628" y="2793910"/>
            <a:ext cx="4927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결과가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화면에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바로 출력되게 함</a:t>
            </a:r>
            <a:endParaRPr lang="ko-KR" altLang="en-US" sz="2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05" y="4902592"/>
            <a:ext cx="7704711" cy="1157292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6874280" y="5643324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91156" y="5633164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그래프를 화면에 출력하는 함수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1: </a:t>
            </a:r>
            <a:r>
              <a:rPr lang="en-US" altLang="ko-KR" b="1" dirty="0" err="1" smtClean="0"/>
              <a:t>Matplotlib</a:t>
            </a:r>
            <a:r>
              <a:rPr lang="ko-KR" altLang="en-US" b="1" dirty="0"/>
              <a:t> </a:t>
            </a:r>
            <a:r>
              <a:rPr lang="ko-KR" altLang="en-US" b="1" dirty="0" smtClean="0"/>
              <a:t>로 그래프 그리기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6" y="1965960"/>
            <a:ext cx="3533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디자인 개선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86232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크기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두께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색깔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1" y="3828288"/>
            <a:ext cx="8314944" cy="113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디자인 개선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36" y="1965961"/>
            <a:ext cx="3010947" cy="20208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1965960"/>
            <a:ext cx="5309296" cy="3170682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18304" y="2657856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6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(1): </a:t>
            </a:r>
            <a:r>
              <a:rPr lang="en-US" altLang="ko-KR" b="1" dirty="0" err="1" smtClean="0"/>
              <a:t>Matplotlib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77060"/>
            <a:ext cx="9633509" cy="25374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가장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대중적으로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쓰이고 있는 파이썬 시각화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히스토그램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꺾은선그래프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원형 그래프 등을 쉽게 시각화할 수 있어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notebook, Pandas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등 다른 패키지와 호환성이 좋아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4296"/>
            <a:ext cx="4439666" cy="463270"/>
          </a:xfrm>
          <a:prstGeom prst="rect">
            <a:avLst/>
          </a:prstGeom>
        </p:spPr>
      </p:pic>
      <p:pic>
        <p:nvPicPr>
          <p:cNvPr id="1028" name="Picture 4" descr="../../_images/sphx_glr_barchart_demo_00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4467731"/>
            <a:ext cx="26289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../../_images/sphx_glr_pie_features_00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465336"/>
            <a:ext cx="2682874" cy="20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../../_images/sphx_glr_scatter_demo2_001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824" y="4606218"/>
            <a:ext cx="2357967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../../_images/sphx_glr_date_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04" y="4465336"/>
            <a:ext cx="2544233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4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3: </a:t>
            </a:r>
            <a:r>
              <a:rPr lang="ko-KR" altLang="en-US" b="1" dirty="0" smtClean="0"/>
              <a:t>레이블 추가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레이블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 제목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3173730"/>
            <a:ext cx="8140720" cy="222732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0560" y="4157472"/>
            <a:ext cx="8052328" cy="86563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8811280" y="428955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528156" y="4157472"/>
            <a:ext cx="22249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제목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,y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축레이블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차례대로 표시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글자 크기는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 통일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4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3: </a:t>
            </a:r>
            <a:r>
              <a:rPr lang="ko-KR" altLang="en-US" b="1" dirty="0"/>
              <a:t>레이블 추가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96" y="1608327"/>
            <a:ext cx="7224712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4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눈금 추가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크기 조절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데이터에 있는 날짜 정보를 이용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눈금으로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8579632" y="337515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96508" y="3352800"/>
            <a:ext cx="2468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조절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322320"/>
            <a:ext cx="7115825" cy="27492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2999" y="3322320"/>
            <a:ext cx="7220713" cy="65227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42999" y="3974592"/>
            <a:ext cx="7220713" cy="2097024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8579632" y="417900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72124" y="4022538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 50, 100,…,350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데이터에 눈금을 설정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8579632" y="4857061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72124" y="4700597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해당 부분에 </a:t>
            </a: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날짜값을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넣어줌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63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4: </a:t>
            </a:r>
            <a:r>
              <a:rPr lang="ko-KR" altLang="en-US" b="1" dirty="0"/>
              <a:t>눈금 추가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39" y="1539240"/>
            <a:ext cx="6873355" cy="49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5: </a:t>
            </a:r>
            <a:r>
              <a:rPr lang="ko-KR" altLang="en-US" b="1" dirty="0" smtClean="0"/>
              <a:t>그래프 내 특정 지점 표시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시계열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그래프 내에서 특정 시점 표시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annotation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7433584" y="3082544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50460" y="3060192"/>
            <a:ext cx="368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p1: 270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 데이터 표시 예정</a:t>
            </a:r>
            <a:endParaRPr lang="ko-KR" altLang="en-US" sz="2000" dirty="0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433584" y="359769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126076" y="3441228"/>
            <a:ext cx="2736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표시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화살표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xytext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텍스트 좌표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433583" y="432511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126075" y="4290568"/>
            <a:ext cx="273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화살표 색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3196339"/>
            <a:ext cx="5882555" cy="19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5: </a:t>
            </a:r>
            <a:r>
              <a:rPr lang="ko-KR" altLang="en-US" b="1" dirty="0"/>
              <a:t>그래프 내 특정 지점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48" y="1545961"/>
            <a:ext cx="6883336" cy="50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5: </a:t>
            </a:r>
            <a:r>
              <a:rPr lang="ko-KR" altLang="en-US" b="1" dirty="0"/>
              <a:t>그래프 내 특정 지점 표시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08" y="1557013"/>
            <a:ext cx="6937248" cy="49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6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그래프 저장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파일 등 다양한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확장자로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저장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 rot="10800000">
            <a:off x="7153168" y="2668016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9412" y="2668016"/>
            <a:ext cx="36879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그래프 생성 후 마지막에 추가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12" y="2685584"/>
            <a:ext cx="5696712" cy="484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11" y="3460538"/>
            <a:ext cx="4418529" cy="5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7: </a:t>
            </a:r>
            <a:r>
              <a:rPr lang="ko-KR" altLang="en-US" b="1" dirty="0" smtClean="0"/>
              <a:t>여러 개의 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3322320"/>
            <a:ext cx="3331464" cy="29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7827625" y="4127047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20116" y="4129079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디렉토리 내 모든 파일명 표시</a:t>
            </a:r>
            <a:endParaRPr lang="ko-KR" altLang="en-US" sz="2000" dirty="0"/>
          </a:p>
        </p:txBody>
      </p:sp>
      <p:sp>
        <p:nvSpPr>
          <p:cNvPr id="14" name="오른쪽 화살표 13"/>
          <p:cNvSpPr/>
          <p:nvPr/>
        </p:nvSpPr>
        <p:spPr>
          <a:xfrm rot="10800000">
            <a:off x="7923217" y="455996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15709" y="4635144"/>
            <a:ext cx="2736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뒤의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.csv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134396"/>
            <a:ext cx="6665451" cy="20959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21" y="5282220"/>
            <a:ext cx="9637290" cy="7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(2): </a:t>
            </a:r>
            <a:r>
              <a:rPr lang="en-US" altLang="ko-KR" b="1" dirty="0" err="1" smtClean="0"/>
              <a:t>Seaborn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750060"/>
            <a:ext cx="9633509" cy="16027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기반으로 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미학적인 측면을 개선한 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자체 컬러 팔레트가 있어 간단한 수정만으로도 그래프를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시각적으로 크게 개선할 수 있어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06" y="3452054"/>
            <a:ext cx="2908300" cy="385448"/>
          </a:xfrm>
          <a:prstGeom prst="rect">
            <a:avLst/>
          </a:prstGeom>
        </p:spPr>
      </p:pic>
      <p:pic>
        <p:nvPicPr>
          <p:cNvPr id="2050" name="Picture 2" descr="../_images/structured_heatma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06" y="3837502"/>
            <a:ext cx="2643193" cy="263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../_images/scatterplot_matri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2" y="4112844"/>
            <a:ext cx="2634158" cy="236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3340608"/>
            <a:ext cx="2694432" cy="3169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Keys</a:t>
            </a: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23872" y="3901440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bitcoin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23872" y="4523232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ripple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17776" y="5145024"/>
            <a:ext cx="2316480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neo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58384" y="3901440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Bitcoin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58384" y="4523232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Ripple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52288" y="5145024"/>
            <a:ext cx="343204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400" dirty="0" smtClean="0">
                <a:solidFill>
                  <a:schemeClr val="tx1"/>
                </a:solidFill>
              </a:rPr>
              <a:t> of Neo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3"/>
            <a:endCxn id="18" idx="1"/>
          </p:cNvCxnSpPr>
          <p:nvPr/>
        </p:nvCxnSpPr>
        <p:spPr>
          <a:xfrm>
            <a:off x="4340352" y="4126992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9" idx="1"/>
          </p:cNvCxnSpPr>
          <p:nvPr/>
        </p:nvCxnSpPr>
        <p:spPr>
          <a:xfrm>
            <a:off x="4340352" y="4748784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  <a:endCxn id="20" idx="1"/>
          </p:cNvCxnSpPr>
          <p:nvPr/>
        </p:nvCxnSpPr>
        <p:spPr>
          <a:xfrm>
            <a:off x="4334256" y="5370576"/>
            <a:ext cx="10180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30827" y="3243292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/>
              <a:t>Values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라이브러리 이용해서 폴더 내의 여러 파일들의 파일명 가져오기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개의 파일들의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형태로 한 번에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93770"/>
            <a:ext cx="10201335" cy="1468374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 rot="16200000">
            <a:off x="9413562" y="4995497"/>
            <a:ext cx="29845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042246" y="5605018"/>
            <a:ext cx="4113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“/data/2”, “bitcoin.csv”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합침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21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7: </a:t>
            </a:r>
            <a:r>
              <a:rPr lang="ko-KR" altLang="en-US" b="1" dirty="0"/>
              <a:t>여러 개의 데이터 불러오기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1" y="1649539"/>
            <a:ext cx="6948107" cy="49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8</a:t>
            </a:r>
            <a:r>
              <a:rPr lang="en-US" altLang="ko-KR" b="1" dirty="0" smtClean="0"/>
              <a:t>: for</a:t>
            </a:r>
            <a:r>
              <a:rPr lang="ko-KR" altLang="en-US" b="1" dirty="0" smtClean="0"/>
              <a:t>문을 이용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각각의 데이터를 그래프에 표현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내에 저장된 각각의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돌면서 불러옴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경우에 대해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이용해서 시각화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169920"/>
            <a:ext cx="6306312" cy="17314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7" y="5213572"/>
            <a:ext cx="7712900" cy="395533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7" idx="1"/>
            <a:endCxn id="3" idx="1"/>
          </p:cNvCxnSpPr>
          <p:nvPr/>
        </p:nvCxnSpPr>
        <p:spPr>
          <a:xfrm rot="10800000" flipH="1">
            <a:off x="439707" y="4035649"/>
            <a:ext cx="703294" cy="1375691"/>
          </a:xfrm>
          <a:prstGeom prst="curvedConnector3">
            <a:avLst>
              <a:gd name="adj1" fmla="val -180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8: for</a:t>
            </a:r>
            <a:r>
              <a:rPr lang="ko-KR" altLang="en-US" b="1" dirty="0"/>
              <a:t>문을 이용</a:t>
            </a:r>
            <a:r>
              <a:rPr lang="en-US" altLang="ko-KR" b="1" dirty="0"/>
              <a:t>, </a:t>
            </a:r>
            <a:r>
              <a:rPr lang="ko-KR" altLang="en-US" b="1" dirty="0"/>
              <a:t>각각의 데이터를 그래프에 표현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65960"/>
            <a:ext cx="94964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9: </a:t>
            </a:r>
            <a:r>
              <a:rPr lang="ko-KR" altLang="en-US" b="1" dirty="0" smtClean="0"/>
              <a:t>범례 추가하기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05565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선이 어떤 값을 의미하는지 알기 위해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함수에서 레이블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범례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(legend)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화면에 추가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5686544" cy="224942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0800000">
            <a:off x="7035145" y="4221480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727636" y="4028440"/>
            <a:ext cx="3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항목이 추가됨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err="1" smtClean="0"/>
              <a:t>레이블명은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코인이름</a:t>
            </a:r>
            <a:r>
              <a:rPr lang="en-US" altLang="ko-KR" sz="2000" dirty="0" smtClean="0"/>
              <a:t>(coin)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035145" y="4839112"/>
            <a:ext cx="596900" cy="432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27636" y="4841144"/>
            <a:ext cx="3586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왼쪽 상단에 글자크기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으로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범례 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1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9: </a:t>
            </a:r>
            <a:r>
              <a:rPr lang="ko-KR" altLang="en-US" b="1" dirty="0"/>
              <a:t>범례 추가하기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77149"/>
            <a:ext cx="94773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10: </a:t>
            </a:r>
            <a:r>
              <a:rPr lang="en-US" altLang="ko-KR" b="1" dirty="0" err="1" smtClean="0"/>
              <a:t>numpy</a:t>
            </a:r>
            <a:r>
              <a:rPr lang="ko-KR" altLang="en-US" b="1" dirty="0" smtClean="0"/>
              <a:t>를 이용한 데이터 표준화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055658" cy="1923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증가금액은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알 수 있으나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코인마다의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변동률은 알 수 없음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이를 위해 각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코인마다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시작 당시 가격만큼 모든 값을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나눠줌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를 통해 다음과 같은 연산 수행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3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10: </a:t>
            </a:r>
            <a:r>
              <a:rPr lang="en-US" altLang="ko-KR" b="1" dirty="0" err="1"/>
              <a:t>numpy</a:t>
            </a:r>
            <a:r>
              <a:rPr lang="ko-KR" altLang="en-US" b="1" dirty="0"/>
              <a:t>를 이용한 데이터 표준화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30324"/>
            <a:ext cx="6810297" cy="251002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986121" y="2505510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63712" y="2406011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시작값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(Close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 중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7986121" y="2806121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63712" y="2706622"/>
            <a:ext cx="358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tolist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986121" y="310567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63712" y="3006175"/>
            <a:ext cx="3828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(list):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해당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7953297" y="3445170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30888" y="3345671"/>
            <a:ext cx="3828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에서 제공하는 행렬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나눗셈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456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10: </a:t>
            </a:r>
            <a:r>
              <a:rPr lang="en-US" altLang="ko-KR" b="1" dirty="0" err="1"/>
              <a:t>numpy</a:t>
            </a:r>
            <a:r>
              <a:rPr lang="ko-KR" altLang="en-US" b="1" dirty="0"/>
              <a:t>를 이용한 데이터 표준화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72" y="1697736"/>
            <a:ext cx="9477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Visualization packages (3): </a:t>
            </a:r>
            <a:r>
              <a:rPr lang="en-US" altLang="ko-KR" b="1" dirty="0" err="1" smtClean="0"/>
              <a:t>Bokeh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864360"/>
            <a:ext cx="9633509" cy="253746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인터랙티브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시각화 전용 라이브러리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사용자가 그래프 위에 마우스를 가져다 대면 해당 값이 표시되는 등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수준 높은 시각화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앞의 두 라이브러리보다는 난이도가 높음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참조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https://bokeh.pydata.org/en/latest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983" y="4267200"/>
            <a:ext cx="2039129" cy="2163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84" y="4267200"/>
            <a:ext cx="1932378" cy="1985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234" y="4267200"/>
            <a:ext cx="2099066" cy="21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Final output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368" y="1745669"/>
            <a:ext cx="7533322" cy="4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84224" y="3069536"/>
            <a:ext cx="9803566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데이터 시각화 예제 </a:t>
            </a:r>
            <a:r>
              <a:rPr lang="en-US" altLang="ko-KR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(4): Bitcoin dataset</a:t>
            </a:r>
          </a:p>
          <a:p>
            <a:r>
              <a:rPr lang="en-US" altLang="ko-KR" sz="40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Pie charts and bar charts</a:t>
            </a:r>
            <a:endParaRPr lang="ko-KR" altLang="en-US" sz="4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177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이용해서 특정 시간대의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모든 데이터에 대해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09593"/>
            <a:ext cx="8474712" cy="2388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05922"/>
            <a:ext cx="3843528" cy="13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0: </a:t>
            </a:r>
            <a:r>
              <a:rPr lang="ko-KR" altLang="en-US" b="1" dirty="0" smtClean="0"/>
              <a:t>데이터 불러오기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이용해서 특정 시간대의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을 모든 데이터에 대해 불러오기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79382"/>
            <a:ext cx="7302209" cy="195357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4267561" y="322176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5152" y="3122265"/>
            <a:ext cx="553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몇 번째 시점의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가져올 것인지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4267561" y="3527253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45152" y="3427754"/>
            <a:ext cx="5535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volumes: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값들을 저장하기 위한 빈 리스트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8445209" y="41851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22800" y="4085698"/>
            <a:ext cx="3153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각각의 코인에 대해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특정 시간대의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리스트에 저장 </a:t>
            </a:r>
            <a:endParaRPr lang="ko-KR" altLang="en-US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346382"/>
            <a:ext cx="6997700" cy="10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1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원형 그래프 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바로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0" y="2740532"/>
            <a:ext cx="5046536" cy="36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2: </a:t>
            </a:r>
            <a:r>
              <a:rPr lang="ko-KR" altLang="en-US" b="1" dirty="0"/>
              <a:t>원형 그래프 </a:t>
            </a:r>
            <a:r>
              <a:rPr lang="ko-KR" altLang="en-US" b="1" dirty="0" smtClean="0"/>
              <a:t>정교화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38983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영역을 조각조각 분리하기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각 영역의 퍼센트 명시하기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시 방향에서 시작하기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타원이 아닌 원형 유지하기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2: </a:t>
            </a:r>
            <a:r>
              <a:rPr lang="ko-KR" altLang="en-US" b="1" dirty="0"/>
              <a:t>원형 그래프</a:t>
            </a:r>
            <a:r>
              <a:rPr lang="ko-KR" altLang="en-US" b="1" dirty="0" smtClean="0"/>
              <a:t> </a:t>
            </a:r>
            <a:r>
              <a:rPr lang="ko-KR" altLang="en-US" b="1" dirty="0"/>
              <a:t>정교화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79307"/>
            <a:ext cx="5925139" cy="312667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0800000">
            <a:off x="7181449" y="2551204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59040" y="2451705"/>
            <a:ext cx="4315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총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item: n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번째는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만큼 옆의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값들이랑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떨어져 있음</a:t>
            </a:r>
            <a:endParaRPr lang="ko-KR" altLang="en-US" sz="2000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7181449" y="3358589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9040" y="3259090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소수점 한자리까지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나타냄</a:t>
            </a:r>
            <a:endParaRPr lang="ko-KR" altLang="en-US" sz="2000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7181449" y="39576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9040" y="3858198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도 직각인 부분에서 그래프 시작</a:t>
            </a:r>
            <a:endParaRPr lang="ko-KR" altLang="en-US" sz="2000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7181448" y="447169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59039" y="4372198"/>
            <a:ext cx="4315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axis(‘equal’):  </a:t>
            </a:r>
            <a:r>
              <a:rPr lang="en-US" altLang="ko-KR" sz="2000" dirty="0" err="1" smtClean="0"/>
              <a:t>xy</a:t>
            </a:r>
            <a:r>
              <a:rPr lang="ko-KR" altLang="en-US" sz="2000" dirty="0" smtClean="0"/>
              <a:t>축이 동일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원형 유지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59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Step 2: </a:t>
            </a:r>
            <a:r>
              <a:rPr lang="ko-KR" altLang="en-US" b="1" dirty="0"/>
              <a:t>원형 그래프</a:t>
            </a:r>
            <a:r>
              <a:rPr lang="ko-KR" altLang="en-US" b="1" dirty="0" smtClean="0"/>
              <a:t> </a:t>
            </a:r>
            <a:r>
              <a:rPr lang="ko-KR" altLang="en-US" b="1" dirty="0"/>
              <a:t>정교화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6" y="1990837"/>
            <a:ext cx="3343656" cy="28519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45" y="2416683"/>
            <a:ext cx="3409950" cy="20002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5900928" y="2996184"/>
            <a:ext cx="914400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 </a:t>
            </a:r>
            <a:r>
              <a:rPr lang="ko-KR" altLang="en-US" b="1" dirty="0"/>
              <a:t>막대 그래프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plt.bar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함수를 이용하여 바로 생성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해당하는 레이블 및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축에 해당하는 값을 인풋으로 제공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86" y="3465576"/>
            <a:ext cx="3834289" cy="12649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86" y="5026152"/>
            <a:ext cx="7823058" cy="886968"/>
          </a:xfrm>
          <a:prstGeom prst="rect">
            <a:avLst/>
          </a:prstGeom>
        </p:spPr>
      </p:pic>
      <p:cxnSp>
        <p:nvCxnSpPr>
          <p:cNvPr id="9" name="구부러진 연결선 8"/>
          <p:cNvCxnSpPr>
            <a:stCxn id="7" idx="1"/>
            <a:endCxn id="5" idx="1"/>
          </p:cNvCxnSpPr>
          <p:nvPr/>
        </p:nvCxnSpPr>
        <p:spPr>
          <a:xfrm rot="10800000">
            <a:off x="1343786" y="4098036"/>
            <a:ext cx="12700" cy="1371600"/>
          </a:xfrm>
          <a:prstGeom prst="curvedConnector3">
            <a:avLst>
              <a:gd name="adj1" fmla="val 612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4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</a:t>
            </a:r>
            <a:r>
              <a:rPr lang="en-US" altLang="ko-KR" b="1" dirty="0"/>
              <a:t>3</a:t>
            </a:r>
            <a:r>
              <a:rPr lang="en-US" altLang="ko-KR" b="1" dirty="0" smtClean="0"/>
              <a:t>: </a:t>
            </a:r>
            <a:r>
              <a:rPr lang="ko-KR" altLang="en-US" b="1" dirty="0"/>
              <a:t>막대 그래프 </a:t>
            </a:r>
            <a:r>
              <a:rPr lang="ko-KR" altLang="en-US" b="1" dirty="0" smtClean="0"/>
              <a:t>만들기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10296"/>
            <a:ext cx="6550152" cy="44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(1): </a:t>
            </a:r>
            <a:r>
              <a:rPr lang="en-US" altLang="ko-KR" b="1" dirty="0" err="1" smtClean="0"/>
              <a:t>Numpy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2537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가장 많이 쓰이는 라이브러리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숫자 관련 거의 모든 계산 구현 가능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리스트의 행렬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변환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행렬간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덧셈 및 곱셈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랜덤 행렬 생성 등 행렬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관련 기능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5001314" cy="1469136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6351223" y="4104001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28814" y="3919158"/>
            <a:ext cx="454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특정 코인의 특정 시간대의 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을 리스트에 추가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155501"/>
            <a:ext cx="5843016" cy="10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16200000">
            <a:off x="402526" y="5836817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0116" y="5651974"/>
            <a:ext cx="9400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/>
              <a:t>ax.bar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막대가 표시되는 구간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표시되는 리스트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개별 막대의 크기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색깔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" y="3709258"/>
            <a:ext cx="9204747" cy="17893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2526" y="5145024"/>
            <a:ext cx="9204747" cy="35356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10299498" cy="12039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여러 시간대별로 각 코인의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 어떻게 변했는지 막대그래프로 비교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문을 이용하여 여러 값 추출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22320"/>
            <a:ext cx="7351776" cy="1627632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8655511" y="3762625"/>
            <a:ext cx="377591" cy="20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033102" y="3577782"/>
            <a:ext cx="2122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0,1,2,3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의 위치에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축 눈금 설정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024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Step 4: </a:t>
            </a:r>
            <a:r>
              <a:rPr lang="ko-KR" altLang="en-US" b="1" dirty="0" smtClean="0"/>
              <a:t>기간에 따른 변동 비교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38" y="1572958"/>
            <a:ext cx="6175058" cy="48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34931" y="3069536"/>
            <a:ext cx="8767860" cy="1388165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</a:t>
            </a:r>
            <a:endParaRPr lang="ko-KR" altLang="en-US" sz="40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3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148790" y="1965960"/>
            <a:ext cx="9633509" cy="32029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데이터 분석 시 자주 사용되는 패키지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엑셀 파일 형태의 테이블 데이터의 효과적인 데이터 처리 위해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주로 사용됨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원본 데이터를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이라는 형태로 저장하여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Python </a:t>
            </a: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내에서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쉽게 불러올 수 있음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Basic packages (2): Pandas</a:t>
            </a:r>
            <a:endParaRPr lang="ko-KR" altLang="en-US" b="1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529791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(Excel)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18" y="2657186"/>
            <a:ext cx="5106521" cy="3007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60" y="2657186"/>
            <a:ext cx="6171640" cy="2511714"/>
          </a:xfrm>
          <a:prstGeom prst="rect">
            <a:avLst/>
          </a:prstGeom>
        </p:spPr>
      </p:pic>
      <p:sp>
        <p:nvSpPr>
          <p:cNvPr id="8" name="내용 개체 틀 5"/>
          <p:cNvSpPr>
            <a:spLocks noGrp="1"/>
          </p:cNvSpPr>
          <p:nvPr>
            <p:ph sz="half" idx="2"/>
          </p:nvPr>
        </p:nvSpPr>
        <p:spPr>
          <a:xfrm>
            <a:off x="7026275" y="2113453"/>
            <a:ext cx="3372410" cy="396240"/>
          </a:xfrm>
        </p:spPr>
        <p:txBody>
          <a:bodyPr>
            <a:normAutofit lnSpcReduction="10000"/>
          </a:bodyPr>
          <a:lstStyle/>
          <a:p>
            <a:pPr marL="34290" indent="0">
              <a:buNone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Raw data (Python)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3.xml><?xml version="1.0" encoding="utf-8"?>
<a:theme xmlns:a="http://schemas.openxmlformats.org/drawingml/2006/main" name="1_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1606</Words>
  <Application>Microsoft Office PowerPoint</Application>
  <PresentationFormat>와이드스크린</PresentationFormat>
  <Paragraphs>285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74</vt:i4>
      </vt:variant>
    </vt:vector>
  </HeadingPairs>
  <TitlesOfParts>
    <vt:vector size="84" baseType="lpstr">
      <vt:lpstr>Adobe 고딕 Std B</vt:lpstr>
      <vt:lpstr>맑은 고딕</vt:lpstr>
      <vt:lpstr>함초롬돋움</vt:lpstr>
      <vt:lpstr>Arial</vt:lpstr>
      <vt:lpstr>Bahnschrift Light</vt:lpstr>
      <vt:lpstr>Corbel</vt:lpstr>
      <vt:lpstr>Wingdings</vt:lpstr>
      <vt:lpstr>Office 테마</vt:lpstr>
      <vt:lpstr>기본</vt:lpstr>
      <vt:lpstr>1_기본</vt:lpstr>
      <vt:lpstr>visualization TUtorials</vt:lpstr>
      <vt:lpstr>목차</vt:lpstr>
      <vt:lpstr>PowerPoint 프레젠테이션</vt:lpstr>
      <vt:lpstr>Visualization packages (1): Matplotlib</vt:lpstr>
      <vt:lpstr>Visualization packages (2): Seaborn</vt:lpstr>
      <vt:lpstr>Visualization packages (3): Bokeh</vt:lpstr>
      <vt:lpstr>Basic packages (1): Numpy</vt:lpstr>
      <vt:lpstr>Basic packages (2): Pandas</vt:lpstr>
      <vt:lpstr>Basic packages (2): Pandas</vt:lpstr>
      <vt:lpstr>Basic packages (2): Pandas</vt:lpstr>
      <vt:lpstr>Basic packages (3): Scikit-learn</vt:lpstr>
      <vt:lpstr>Package installation</vt:lpstr>
      <vt:lpstr>PowerPoint 프레젠테이션</vt:lpstr>
      <vt:lpstr>Iris Dataset</vt:lpstr>
      <vt:lpstr>Step 0: 데이터 불러오기</vt:lpstr>
      <vt:lpstr>Step 0: 데이터 불러오기</vt:lpstr>
      <vt:lpstr>Step 1: Scatter plot 만들기</vt:lpstr>
      <vt:lpstr>Step 1: Scatter plot 만들기</vt:lpstr>
      <vt:lpstr>Step 2: Histogram 만들기</vt:lpstr>
      <vt:lpstr>Step 2: Histogram 만들기</vt:lpstr>
      <vt:lpstr>Step 3: PCA 적용 후 scatter plot로 2차원 시각화</vt:lpstr>
      <vt:lpstr>Step 3: PCA 적용 후 scatter plot로 2차원 시각화</vt:lpstr>
      <vt:lpstr>Step 4: Pandas를 이용한 parallel coordinates 만들기</vt:lpstr>
      <vt:lpstr>Step 4: Pandas를 이용한 parallel coordinates 만들기</vt:lpstr>
      <vt:lpstr>Step 4: Pandas를 이용한 parallel coordinates 만들기</vt:lpstr>
      <vt:lpstr>Step 4: Pandas를 이용한 parallel coordinates 만들기</vt:lpstr>
      <vt:lpstr>Step 4: Pandas를 이용한 parallel coordinates 만들기</vt:lpstr>
      <vt:lpstr>PowerPoint 프레젠테이션</vt:lpstr>
      <vt:lpstr>Step 0: Flights Dataset &amp; 데이터 불러오기</vt:lpstr>
      <vt:lpstr>Flights Dataset &amp; heatmap 만들기</vt:lpstr>
      <vt:lpstr>Flights Dataset &amp; heatmap 만들기</vt:lpstr>
      <vt:lpstr>PowerPoint 프레젠테이션</vt:lpstr>
      <vt:lpstr>Step 0: 데이터 불러오기</vt:lpstr>
      <vt:lpstr>Step 0: 데이터 불러오기</vt:lpstr>
      <vt:lpstr>Step 0: 데이터 불러오기</vt:lpstr>
      <vt:lpstr>Step 1: Matplotlib 로 그래프 그리기</vt:lpstr>
      <vt:lpstr>Step 1: Matplotlib 로 그래프 그리기</vt:lpstr>
      <vt:lpstr>Step 2: 그래프 디자인 개선</vt:lpstr>
      <vt:lpstr>Step 2: 그래프 디자인 개선</vt:lpstr>
      <vt:lpstr>Step 3: 레이블 추가</vt:lpstr>
      <vt:lpstr>Step 3: 레이블 추가</vt:lpstr>
      <vt:lpstr>Step 4: 눈금 추가</vt:lpstr>
      <vt:lpstr>Step 4: 눈금 추가</vt:lpstr>
      <vt:lpstr>Step 5: 그래프 내 특정 지점 표시</vt:lpstr>
      <vt:lpstr>Step 5: 그래프 내 특정 지점 표시</vt:lpstr>
      <vt:lpstr>Step 5: 그래프 내 특정 지점 표시</vt:lpstr>
      <vt:lpstr>Step 6: 그래프 저장</vt:lpstr>
      <vt:lpstr>Step 7: 여러 개의 데이터 불러오기</vt:lpstr>
      <vt:lpstr>Step 7: 여러 개의 데이터 불러오기</vt:lpstr>
      <vt:lpstr>Step 7: 여러 개의 데이터 불러오기</vt:lpstr>
      <vt:lpstr>Step 7: 여러 개의 데이터 불러오기</vt:lpstr>
      <vt:lpstr>Step 7: 여러 개의 데이터 불러오기</vt:lpstr>
      <vt:lpstr>Step 8: for문을 이용, 각각의 데이터를 그래프에 표현</vt:lpstr>
      <vt:lpstr>Step 8: for문을 이용, 각각의 데이터를 그래프에 표현</vt:lpstr>
      <vt:lpstr>Step 9: 범례 추가하기</vt:lpstr>
      <vt:lpstr>Step 9: 범례 추가하기</vt:lpstr>
      <vt:lpstr>Step 10: numpy를 이용한 데이터 표준화</vt:lpstr>
      <vt:lpstr>Step 10: numpy를 이용한 데이터 표준화</vt:lpstr>
      <vt:lpstr>Step 10: numpy를 이용한 데이터 표준화</vt:lpstr>
      <vt:lpstr>Final output</vt:lpstr>
      <vt:lpstr>PowerPoint 프레젠테이션</vt:lpstr>
      <vt:lpstr>Step 0: 데이터 불러오기</vt:lpstr>
      <vt:lpstr>Step 0: 데이터 불러오기</vt:lpstr>
      <vt:lpstr>Step 1: 원형 그래프 만들기</vt:lpstr>
      <vt:lpstr>Step 2: 원형 그래프 정교화</vt:lpstr>
      <vt:lpstr>Step 2: 원형 그래프 정교화</vt:lpstr>
      <vt:lpstr>Step 2: 원형 그래프 정교화</vt:lpstr>
      <vt:lpstr>Step 3: 막대 그래프 만들기</vt:lpstr>
      <vt:lpstr>Step 3: 막대 그래프 만들기</vt:lpstr>
      <vt:lpstr>Step 4: 기간에 따른 변동 비교</vt:lpstr>
      <vt:lpstr>Step 4: 기간에 따른 변동 비교</vt:lpstr>
      <vt:lpstr>Step 4: 기간에 따른 변동 비교</vt:lpstr>
      <vt:lpstr>Step 4: 기간에 따른 변동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TUtorials</dc:title>
  <dc:creator>Min-je Choi</dc:creator>
  <cp:lastModifiedBy>Min-je Choi</cp:lastModifiedBy>
  <cp:revision>136</cp:revision>
  <dcterms:created xsi:type="dcterms:W3CDTF">2018-02-11T01:37:54Z</dcterms:created>
  <dcterms:modified xsi:type="dcterms:W3CDTF">2018-02-25T11:18:15Z</dcterms:modified>
</cp:coreProperties>
</file>