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69" r:id="rId4"/>
    <p:sldId id="257" r:id="rId5"/>
    <p:sldId id="263" r:id="rId6"/>
    <p:sldId id="270" r:id="rId7"/>
    <p:sldId id="272" r:id="rId8"/>
    <p:sldId id="258" r:id="rId9"/>
    <p:sldId id="266" r:id="rId10"/>
    <p:sldId id="271" r:id="rId11"/>
    <p:sldId id="267" r:id="rId12"/>
    <p:sldId id="273" r:id="rId13"/>
    <p:sldId id="276" r:id="rId14"/>
    <p:sldId id="259" r:id="rId15"/>
    <p:sldId id="279" r:id="rId16"/>
    <p:sldId id="277" r:id="rId17"/>
    <p:sldId id="278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20" autoAdjust="0"/>
    <p:restoredTop sz="94618"/>
  </p:normalViewPr>
  <p:slideViewPr>
    <p:cSldViewPr snapToGrid="0">
      <p:cViewPr varScale="1">
        <p:scale>
          <a:sx n="86" d="100"/>
          <a:sy n="86" d="100"/>
        </p:scale>
        <p:origin x="6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61770-DBF5-4593-9346-9A96E0FCD79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8A42FDD-3109-48C5-A457-E079464EC9F3}">
      <dgm:prSet phldrT="[文字]" custT="1"/>
      <dgm:spPr/>
      <dgm:t>
        <a:bodyPr/>
        <a:lstStyle/>
        <a:p>
          <a:r>
            <a:rPr lang="zh-TW" altLang="en-US" sz="2300" baseline="0" dirty="0">
              <a:latin typeface="微軟正黑體" panose="020B0604030504040204" pitchFamily="34" charset="-120"/>
              <a:ea typeface="微軟正黑體" panose="020B0604030504040204" pitchFamily="34" charset="-120"/>
            </a:rPr>
            <a:t>基于区块链技术的</a:t>
          </a:r>
          <a:r>
            <a:rPr lang="zh-TW" altLang="en-US" sz="2800" b="1" baseline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收款监督系统 </a:t>
          </a:r>
          <a:r>
            <a:rPr lang="en-US" altLang="en-US" sz="2300" baseline="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en-US" altLang="en-US" sz="2300" baseline="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Blockchain</a:t>
          </a:r>
          <a:r>
            <a:rPr lang="en-US" altLang="en-US" sz="2300" baseline="0" dirty="0">
              <a:latin typeface="微軟正黑體" panose="020B0604030504040204" pitchFamily="34" charset="-120"/>
              <a:ea typeface="微軟正黑體" panose="020B0604030504040204" pitchFamily="34" charset="-120"/>
            </a:rPr>
            <a:t>-based Payment Collection Supervision system, BPC</a:t>
          </a:r>
          <a:r>
            <a:rPr lang="en-US" altLang="zh-TW" sz="2300" baseline="0" dirty="0">
              <a:latin typeface="微軟正黑體" panose="020B0604030504040204" pitchFamily="34" charset="-120"/>
              <a:ea typeface="微軟正黑體" panose="020B0604030504040204" pitchFamily="34" charset="-120"/>
            </a:rPr>
            <a:t>S</a:t>
          </a:r>
          <a:r>
            <a:rPr lang="en-US" altLang="en-US" sz="2300" baseline="0" dirty="0">
              <a:latin typeface="微軟正黑體" panose="020B0604030504040204" pitchFamily="34" charset="-120"/>
              <a:ea typeface="微軟正黑體" panose="020B0604030504040204" pitchFamily="34" charset="-120"/>
            </a:rPr>
            <a:t>S)</a:t>
          </a:r>
          <a:endParaRPr lang="zh-TW" altLang="en-US" sz="2300" baseline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C9BF08-7FF4-4091-9C2E-A61D9D4D1E9E}" type="parTrans" cxnId="{F6C1D3F7-D9E5-4312-B3FA-2E4F2EC960F8}">
      <dgm:prSet/>
      <dgm:spPr/>
      <dgm:t>
        <a:bodyPr/>
        <a:lstStyle/>
        <a:p>
          <a:endParaRPr lang="zh-TW" altLang="en-US"/>
        </a:p>
      </dgm:t>
    </dgm:pt>
    <dgm:pt modelId="{1C4A1320-9486-442E-AFB4-D965524E3643}" type="sibTrans" cxnId="{F6C1D3F7-D9E5-4312-B3FA-2E4F2EC960F8}">
      <dgm:prSet/>
      <dgm:spPr/>
      <dgm:t>
        <a:bodyPr/>
        <a:lstStyle/>
        <a:p>
          <a:endParaRPr lang="zh-TW" altLang="en-US"/>
        </a:p>
      </dgm:t>
    </dgm:pt>
    <dgm:pt modelId="{ED4E81C6-E9BA-4529-9205-FEE0831D0816}">
      <dgm:prSet phldrT="[文字]" custT="1"/>
      <dgm:spPr/>
      <dgm:t>
        <a:bodyPr/>
        <a:lstStyle/>
        <a:p>
          <a:r>
            <a: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商家</a:t>
          </a:r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端</a:t>
          </a:r>
          <a:r>
            <a:rPr lang="zh-TW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建置</a:t>
          </a:r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与</a:t>
          </a:r>
          <a:r>
            <a:rPr lang="zh-TW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管理商品信息</a:t>
          </a:r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子系统</a:t>
          </a:r>
        </a:p>
      </dgm:t>
    </dgm:pt>
    <dgm:pt modelId="{88518D30-0CDF-44F5-AD33-26B5A4F7B97C}" type="parTrans" cxnId="{CA573669-5442-44CB-87BE-9F3116709879}">
      <dgm:prSet/>
      <dgm:spPr/>
      <dgm:t>
        <a:bodyPr/>
        <a:lstStyle/>
        <a:p>
          <a:endParaRPr lang="zh-TW" altLang="en-US"/>
        </a:p>
      </dgm:t>
    </dgm:pt>
    <dgm:pt modelId="{D601F7EB-6056-4E86-BAED-B9AB5B84D2A6}" type="sibTrans" cxnId="{CA573669-5442-44CB-87BE-9F3116709879}">
      <dgm:prSet/>
      <dgm:spPr/>
      <dgm:t>
        <a:bodyPr/>
        <a:lstStyle/>
        <a:p>
          <a:endParaRPr lang="zh-TW" altLang="en-US"/>
        </a:p>
      </dgm:t>
    </dgm:pt>
    <dgm:pt modelId="{A9C64F05-694F-45E7-844E-F3BF55DCC23C}">
      <dgm:prSet phldrT="[文字]"/>
      <dgm:spPr/>
      <dgm:t>
        <a:bodyPr/>
        <a:lstStyle/>
        <a:p>
          <a:r>
            <a: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商家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端</a:t>
          </a:r>
          <a:r>
            <a:rPr lang="zh-TW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行动收银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与</a:t>
          </a:r>
          <a:r>
            <a:rPr lang="zh-TW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交易明细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子系统</a:t>
          </a:r>
        </a:p>
      </dgm:t>
    </dgm:pt>
    <dgm:pt modelId="{83E858BA-99A3-4399-8513-02CDFFB68FC4}" type="parTrans" cxnId="{7EB2BE70-08E8-45A6-A00F-65A128933E9A}">
      <dgm:prSet/>
      <dgm:spPr/>
      <dgm:t>
        <a:bodyPr/>
        <a:lstStyle/>
        <a:p>
          <a:endParaRPr lang="zh-TW" altLang="en-US"/>
        </a:p>
      </dgm:t>
    </dgm:pt>
    <dgm:pt modelId="{225624E8-9CF7-44BC-8FB0-E7695184A725}" type="sibTrans" cxnId="{7EB2BE70-08E8-45A6-A00F-65A128933E9A}">
      <dgm:prSet/>
      <dgm:spPr/>
      <dgm:t>
        <a:bodyPr/>
        <a:lstStyle/>
        <a:p>
          <a:endParaRPr lang="zh-TW" altLang="en-US"/>
        </a:p>
      </dgm:t>
    </dgm:pt>
    <dgm:pt modelId="{9FD1C799-49FF-4CA9-B4D8-6E68DBF01DCA}">
      <dgm:prSet phldrT="[文字]"/>
      <dgm:spPr/>
      <dgm:t>
        <a:bodyPr/>
        <a:lstStyle/>
        <a:p>
          <a:r>
            <a: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顾客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端</a:t>
          </a:r>
          <a:r>
            <a:rPr lang="zh-TW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行动支付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与</a:t>
          </a:r>
          <a:r>
            <a:rPr lang="zh-TW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交易明细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子系统</a:t>
          </a:r>
        </a:p>
      </dgm:t>
    </dgm:pt>
    <dgm:pt modelId="{E6CA2A76-F7D0-41C2-93E3-1F861AB8E0ED}" type="parTrans" cxnId="{F8B9CEC1-F66A-4CD8-B5F8-828CCD12773A}">
      <dgm:prSet/>
      <dgm:spPr/>
      <dgm:t>
        <a:bodyPr/>
        <a:lstStyle/>
        <a:p>
          <a:endParaRPr lang="zh-TW" altLang="en-US"/>
        </a:p>
      </dgm:t>
    </dgm:pt>
    <dgm:pt modelId="{31C08FA2-4C48-4C9B-A3FE-C4BFEFF8265D}" type="sibTrans" cxnId="{F8B9CEC1-F66A-4CD8-B5F8-828CCD12773A}">
      <dgm:prSet/>
      <dgm:spPr/>
      <dgm:t>
        <a:bodyPr/>
        <a:lstStyle/>
        <a:p>
          <a:endParaRPr lang="zh-TW" altLang="en-US"/>
        </a:p>
      </dgm:t>
    </dgm:pt>
    <dgm:pt modelId="{461C90D0-8C37-4EDE-8810-6AF102DF67A5}" type="pres">
      <dgm:prSet presAssocID="{09B61770-DBF5-4593-9346-9A96E0FCD79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3BDAC6-382E-4291-9534-8DF8958FB49C}" type="pres">
      <dgm:prSet presAssocID="{08A42FDD-3109-48C5-A457-E079464EC9F3}" presName="hierRoot1" presStyleCnt="0">
        <dgm:presLayoutVars>
          <dgm:hierBranch val="init"/>
        </dgm:presLayoutVars>
      </dgm:prSet>
      <dgm:spPr/>
    </dgm:pt>
    <dgm:pt modelId="{6A18D429-5C43-437B-B736-AA584241D9FF}" type="pres">
      <dgm:prSet presAssocID="{08A42FDD-3109-48C5-A457-E079464EC9F3}" presName="rootComposite1" presStyleCnt="0"/>
      <dgm:spPr/>
    </dgm:pt>
    <dgm:pt modelId="{2795A910-3FBE-40CC-952B-1460C18CF276}" type="pres">
      <dgm:prSet presAssocID="{08A42FDD-3109-48C5-A457-E079464EC9F3}" presName="rootText1" presStyleLbl="node0" presStyleIdx="0" presStyleCnt="1" custScaleX="227738" custScaleY="133025">
        <dgm:presLayoutVars>
          <dgm:chPref val="3"/>
        </dgm:presLayoutVars>
      </dgm:prSet>
      <dgm:spPr/>
    </dgm:pt>
    <dgm:pt modelId="{B832799D-52A1-471C-9D83-9729A359C931}" type="pres">
      <dgm:prSet presAssocID="{08A42FDD-3109-48C5-A457-E079464EC9F3}" presName="rootConnector1" presStyleLbl="node1" presStyleIdx="0" presStyleCnt="0"/>
      <dgm:spPr/>
    </dgm:pt>
    <dgm:pt modelId="{F9B9955A-B40B-453F-B7C8-C68A2C02CD04}" type="pres">
      <dgm:prSet presAssocID="{08A42FDD-3109-48C5-A457-E079464EC9F3}" presName="hierChild2" presStyleCnt="0"/>
      <dgm:spPr/>
    </dgm:pt>
    <dgm:pt modelId="{03C9B793-202E-4ECF-BB37-44CDB09A335E}" type="pres">
      <dgm:prSet presAssocID="{88518D30-0CDF-44F5-AD33-26B5A4F7B97C}" presName="Name37" presStyleLbl="parChTrans1D2" presStyleIdx="0" presStyleCnt="3"/>
      <dgm:spPr/>
    </dgm:pt>
    <dgm:pt modelId="{BD7672B7-2749-458E-B15C-BBBA743EB75F}" type="pres">
      <dgm:prSet presAssocID="{ED4E81C6-E9BA-4529-9205-FEE0831D0816}" presName="hierRoot2" presStyleCnt="0">
        <dgm:presLayoutVars>
          <dgm:hierBranch val="init"/>
        </dgm:presLayoutVars>
      </dgm:prSet>
      <dgm:spPr/>
    </dgm:pt>
    <dgm:pt modelId="{32686EBF-2F65-4483-859F-980E264FF3B4}" type="pres">
      <dgm:prSet presAssocID="{ED4E81C6-E9BA-4529-9205-FEE0831D0816}" presName="rootComposite" presStyleCnt="0"/>
      <dgm:spPr/>
    </dgm:pt>
    <dgm:pt modelId="{076CC10C-BF56-484A-9F2A-E08AFA56E334}" type="pres">
      <dgm:prSet presAssocID="{ED4E81C6-E9BA-4529-9205-FEE0831D0816}" presName="rootText" presStyleLbl="node2" presStyleIdx="0" presStyleCnt="3">
        <dgm:presLayoutVars>
          <dgm:chPref val="3"/>
        </dgm:presLayoutVars>
      </dgm:prSet>
      <dgm:spPr/>
    </dgm:pt>
    <dgm:pt modelId="{93C2C846-DF44-46F5-86CA-CEFEBC04E6CA}" type="pres">
      <dgm:prSet presAssocID="{ED4E81C6-E9BA-4529-9205-FEE0831D0816}" presName="rootConnector" presStyleLbl="node2" presStyleIdx="0" presStyleCnt="3"/>
      <dgm:spPr/>
    </dgm:pt>
    <dgm:pt modelId="{D43E0D46-E516-46B2-AE63-FEBA8F70568F}" type="pres">
      <dgm:prSet presAssocID="{ED4E81C6-E9BA-4529-9205-FEE0831D0816}" presName="hierChild4" presStyleCnt="0"/>
      <dgm:spPr/>
    </dgm:pt>
    <dgm:pt modelId="{9BDAFD0C-6DAC-4DC9-B72D-7676225D35B5}" type="pres">
      <dgm:prSet presAssocID="{ED4E81C6-E9BA-4529-9205-FEE0831D0816}" presName="hierChild5" presStyleCnt="0"/>
      <dgm:spPr/>
    </dgm:pt>
    <dgm:pt modelId="{BCD93679-A9E8-4333-8C56-9C5323D5D26C}" type="pres">
      <dgm:prSet presAssocID="{83E858BA-99A3-4399-8513-02CDFFB68FC4}" presName="Name37" presStyleLbl="parChTrans1D2" presStyleIdx="1" presStyleCnt="3"/>
      <dgm:spPr/>
    </dgm:pt>
    <dgm:pt modelId="{5D45D72F-34A9-4A98-B621-B99458C5AF75}" type="pres">
      <dgm:prSet presAssocID="{A9C64F05-694F-45E7-844E-F3BF55DCC23C}" presName="hierRoot2" presStyleCnt="0">
        <dgm:presLayoutVars>
          <dgm:hierBranch val="init"/>
        </dgm:presLayoutVars>
      </dgm:prSet>
      <dgm:spPr/>
    </dgm:pt>
    <dgm:pt modelId="{D3AD8701-70B9-4FF6-9FF7-244426579496}" type="pres">
      <dgm:prSet presAssocID="{A9C64F05-694F-45E7-844E-F3BF55DCC23C}" presName="rootComposite" presStyleCnt="0"/>
      <dgm:spPr/>
    </dgm:pt>
    <dgm:pt modelId="{FF65D219-F49B-42C1-981F-AF1B23F417E7}" type="pres">
      <dgm:prSet presAssocID="{A9C64F05-694F-45E7-844E-F3BF55DCC23C}" presName="rootText" presStyleLbl="node2" presStyleIdx="1" presStyleCnt="3">
        <dgm:presLayoutVars>
          <dgm:chPref val="3"/>
        </dgm:presLayoutVars>
      </dgm:prSet>
      <dgm:spPr/>
    </dgm:pt>
    <dgm:pt modelId="{0F4EA45D-C33B-4A7C-8758-DA164407E88F}" type="pres">
      <dgm:prSet presAssocID="{A9C64F05-694F-45E7-844E-F3BF55DCC23C}" presName="rootConnector" presStyleLbl="node2" presStyleIdx="1" presStyleCnt="3"/>
      <dgm:spPr/>
    </dgm:pt>
    <dgm:pt modelId="{F18C196A-4AEF-4EA8-A284-6C591EB250EE}" type="pres">
      <dgm:prSet presAssocID="{A9C64F05-694F-45E7-844E-F3BF55DCC23C}" presName="hierChild4" presStyleCnt="0"/>
      <dgm:spPr/>
    </dgm:pt>
    <dgm:pt modelId="{EA77EBA7-3AD2-48CA-A5DF-EC6D29C84A77}" type="pres">
      <dgm:prSet presAssocID="{A9C64F05-694F-45E7-844E-F3BF55DCC23C}" presName="hierChild5" presStyleCnt="0"/>
      <dgm:spPr/>
    </dgm:pt>
    <dgm:pt modelId="{C84A8C66-A425-44E7-8715-31CD72AAA2EA}" type="pres">
      <dgm:prSet presAssocID="{E6CA2A76-F7D0-41C2-93E3-1F861AB8E0ED}" presName="Name37" presStyleLbl="parChTrans1D2" presStyleIdx="2" presStyleCnt="3"/>
      <dgm:spPr/>
    </dgm:pt>
    <dgm:pt modelId="{8D40578F-0D33-48D9-9E72-B6CFD9E825C5}" type="pres">
      <dgm:prSet presAssocID="{9FD1C799-49FF-4CA9-B4D8-6E68DBF01DCA}" presName="hierRoot2" presStyleCnt="0">
        <dgm:presLayoutVars>
          <dgm:hierBranch val="init"/>
        </dgm:presLayoutVars>
      </dgm:prSet>
      <dgm:spPr/>
    </dgm:pt>
    <dgm:pt modelId="{1FFF44C6-940F-44C4-AF86-081F7B48187A}" type="pres">
      <dgm:prSet presAssocID="{9FD1C799-49FF-4CA9-B4D8-6E68DBF01DCA}" presName="rootComposite" presStyleCnt="0"/>
      <dgm:spPr/>
    </dgm:pt>
    <dgm:pt modelId="{2B017DE4-043E-444D-9216-1AFD2C8672AE}" type="pres">
      <dgm:prSet presAssocID="{9FD1C799-49FF-4CA9-B4D8-6E68DBF01DCA}" presName="rootText" presStyleLbl="node2" presStyleIdx="2" presStyleCnt="3">
        <dgm:presLayoutVars>
          <dgm:chPref val="3"/>
        </dgm:presLayoutVars>
      </dgm:prSet>
      <dgm:spPr/>
    </dgm:pt>
    <dgm:pt modelId="{A43CB511-900E-4931-869E-875B2C0B78E2}" type="pres">
      <dgm:prSet presAssocID="{9FD1C799-49FF-4CA9-B4D8-6E68DBF01DCA}" presName="rootConnector" presStyleLbl="node2" presStyleIdx="2" presStyleCnt="3"/>
      <dgm:spPr/>
    </dgm:pt>
    <dgm:pt modelId="{271E86F2-4A12-4E69-9450-594034C9F378}" type="pres">
      <dgm:prSet presAssocID="{9FD1C799-49FF-4CA9-B4D8-6E68DBF01DCA}" presName="hierChild4" presStyleCnt="0"/>
      <dgm:spPr/>
    </dgm:pt>
    <dgm:pt modelId="{814BAB76-9EB1-4BE9-856C-416EFE7ED1A2}" type="pres">
      <dgm:prSet presAssocID="{9FD1C799-49FF-4CA9-B4D8-6E68DBF01DCA}" presName="hierChild5" presStyleCnt="0"/>
      <dgm:spPr/>
    </dgm:pt>
    <dgm:pt modelId="{E05C16D4-C1F2-42B1-8CD0-1E196E8E54FB}" type="pres">
      <dgm:prSet presAssocID="{08A42FDD-3109-48C5-A457-E079464EC9F3}" presName="hierChild3" presStyleCnt="0"/>
      <dgm:spPr/>
    </dgm:pt>
  </dgm:ptLst>
  <dgm:cxnLst>
    <dgm:cxn modelId="{6A4B3407-8293-4BF9-83B8-4A4BF66CBB8D}" type="presOf" srcId="{08A42FDD-3109-48C5-A457-E079464EC9F3}" destId="{2795A910-3FBE-40CC-952B-1460C18CF276}" srcOrd="0" destOrd="0" presId="urn:microsoft.com/office/officeart/2005/8/layout/orgChart1"/>
    <dgm:cxn modelId="{996BDC0D-A447-4766-9D47-7E239EE53332}" type="presOf" srcId="{A9C64F05-694F-45E7-844E-F3BF55DCC23C}" destId="{FF65D219-F49B-42C1-981F-AF1B23F417E7}" srcOrd="0" destOrd="0" presId="urn:microsoft.com/office/officeart/2005/8/layout/orgChart1"/>
    <dgm:cxn modelId="{7AA81816-A41D-4FBF-A144-9070B054FC8F}" type="presOf" srcId="{83E858BA-99A3-4399-8513-02CDFFB68FC4}" destId="{BCD93679-A9E8-4333-8C56-9C5323D5D26C}" srcOrd="0" destOrd="0" presId="urn:microsoft.com/office/officeart/2005/8/layout/orgChart1"/>
    <dgm:cxn modelId="{2B033223-671A-4254-8B25-0BBFAC16DC2B}" type="presOf" srcId="{ED4E81C6-E9BA-4529-9205-FEE0831D0816}" destId="{93C2C846-DF44-46F5-86CA-CEFEBC04E6CA}" srcOrd="1" destOrd="0" presId="urn:microsoft.com/office/officeart/2005/8/layout/orgChart1"/>
    <dgm:cxn modelId="{865A3838-DDAB-4299-8519-D7919751137A}" type="presOf" srcId="{ED4E81C6-E9BA-4529-9205-FEE0831D0816}" destId="{076CC10C-BF56-484A-9F2A-E08AFA56E334}" srcOrd="0" destOrd="0" presId="urn:microsoft.com/office/officeart/2005/8/layout/orgChart1"/>
    <dgm:cxn modelId="{8185243B-4081-4089-B478-029ADCF3F367}" type="presOf" srcId="{08A42FDD-3109-48C5-A457-E079464EC9F3}" destId="{B832799D-52A1-471C-9D83-9729A359C931}" srcOrd="1" destOrd="0" presId="urn:microsoft.com/office/officeart/2005/8/layout/orgChart1"/>
    <dgm:cxn modelId="{582B0F65-3124-4860-948C-71DA5FB80A26}" type="presOf" srcId="{A9C64F05-694F-45E7-844E-F3BF55DCC23C}" destId="{0F4EA45D-C33B-4A7C-8758-DA164407E88F}" srcOrd="1" destOrd="0" presId="urn:microsoft.com/office/officeart/2005/8/layout/orgChart1"/>
    <dgm:cxn modelId="{CA573669-5442-44CB-87BE-9F3116709879}" srcId="{08A42FDD-3109-48C5-A457-E079464EC9F3}" destId="{ED4E81C6-E9BA-4529-9205-FEE0831D0816}" srcOrd="0" destOrd="0" parTransId="{88518D30-0CDF-44F5-AD33-26B5A4F7B97C}" sibTransId="{D601F7EB-6056-4E86-BAED-B9AB5B84D2A6}"/>
    <dgm:cxn modelId="{7EB2BE70-08E8-45A6-A00F-65A128933E9A}" srcId="{08A42FDD-3109-48C5-A457-E079464EC9F3}" destId="{A9C64F05-694F-45E7-844E-F3BF55DCC23C}" srcOrd="1" destOrd="0" parTransId="{83E858BA-99A3-4399-8513-02CDFFB68FC4}" sibTransId="{225624E8-9CF7-44BC-8FB0-E7695184A725}"/>
    <dgm:cxn modelId="{13A26475-D198-43A4-8586-50AB3A1F76C9}" type="presOf" srcId="{88518D30-0CDF-44F5-AD33-26B5A4F7B97C}" destId="{03C9B793-202E-4ECF-BB37-44CDB09A335E}" srcOrd="0" destOrd="0" presId="urn:microsoft.com/office/officeart/2005/8/layout/orgChart1"/>
    <dgm:cxn modelId="{80A7E599-9113-4D44-9E32-5534D3E6A94E}" type="presOf" srcId="{9FD1C799-49FF-4CA9-B4D8-6E68DBF01DCA}" destId="{2B017DE4-043E-444D-9216-1AFD2C8672AE}" srcOrd="0" destOrd="0" presId="urn:microsoft.com/office/officeart/2005/8/layout/orgChart1"/>
    <dgm:cxn modelId="{F8B9CEC1-F66A-4CD8-B5F8-828CCD12773A}" srcId="{08A42FDD-3109-48C5-A457-E079464EC9F3}" destId="{9FD1C799-49FF-4CA9-B4D8-6E68DBF01DCA}" srcOrd="2" destOrd="0" parTransId="{E6CA2A76-F7D0-41C2-93E3-1F861AB8E0ED}" sibTransId="{31C08FA2-4C48-4C9B-A3FE-C4BFEFF8265D}"/>
    <dgm:cxn modelId="{29F353D8-F292-4698-9ECD-C72A29165850}" type="presOf" srcId="{9FD1C799-49FF-4CA9-B4D8-6E68DBF01DCA}" destId="{A43CB511-900E-4931-869E-875B2C0B78E2}" srcOrd="1" destOrd="0" presId="urn:microsoft.com/office/officeart/2005/8/layout/orgChart1"/>
    <dgm:cxn modelId="{806009DC-CFE4-4654-A7DF-18CAFBE77259}" type="presOf" srcId="{E6CA2A76-F7D0-41C2-93E3-1F861AB8E0ED}" destId="{C84A8C66-A425-44E7-8715-31CD72AAA2EA}" srcOrd="0" destOrd="0" presId="urn:microsoft.com/office/officeart/2005/8/layout/orgChart1"/>
    <dgm:cxn modelId="{34FB97EB-57A6-4B25-9FC1-1571AD6927D7}" type="presOf" srcId="{09B61770-DBF5-4593-9346-9A96E0FCD791}" destId="{461C90D0-8C37-4EDE-8810-6AF102DF67A5}" srcOrd="0" destOrd="0" presId="urn:microsoft.com/office/officeart/2005/8/layout/orgChart1"/>
    <dgm:cxn modelId="{F6C1D3F7-D9E5-4312-B3FA-2E4F2EC960F8}" srcId="{09B61770-DBF5-4593-9346-9A96E0FCD791}" destId="{08A42FDD-3109-48C5-A457-E079464EC9F3}" srcOrd="0" destOrd="0" parTransId="{C8C9BF08-7FF4-4091-9C2E-A61D9D4D1E9E}" sibTransId="{1C4A1320-9486-442E-AFB4-D965524E3643}"/>
    <dgm:cxn modelId="{0C5B651F-3E64-4651-8383-8AA5F9260033}" type="presParOf" srcId="{461C90D0-8C37-4EDE-8810-6AF102DF67A5}" destId="{533BDAC6-382E-4291-9534-8DF8958FB49C}" srcOrd="0" destOrd="0" presId="urn:microsoft.com/office/officeart/2005/8/layout/orgChart1"/>
    <dgm:cxn modelId="{FD9F3A52-6BA7-4BBF-A35C-EEF6A370A40C}" type="presParOf" srcId="{533BDAC6-382E-4291-9534-8DF8958FB49C}" destId="{6A18D429-5C43-437B-B736-AA584241D9FF}" srcOrd="0" destOrd="0" presId="urn:microsoft.com/office/officeart/2005/8/layout/orgChart1"/>
    <dgm:cxn modelId="{A4D21540-E2F2-4D93-8921-C8856E17455D}" type="presParOf" srcId="{6A18D429-5C43-437B-B736-AA584241D9FF}" destId="{2795A910-3FBE-40CC-952B-1460C18CF276}" srcOrd="0" destOrd="0" presId="urn:microsoft.com/office/officeart/2005/8/layout/orgChart1"/>
    <dgm:cxn modelId="{D4FE1BB8-8BC4-48D9-B004-720BDB13B8C5}" type="presParOf" srcId="{6A18D429-5C43-437B-B736-AA584241D9FF}" destId="{B832799D-52A1-471C-9D83-9729A359C931}" srcOrd="1" destOrd="0" presId="urn:microsoft.com/office/officeart/2005/8/layout/orgChart1"/>
    <dgm:cxn modelId="{6F3CDFFB-9A45-4231-BC1F-F243AA62EA36}" type="presParOf" srcId="{533BDAC6-382E-4291-9534-8DF8958FB49C}" destId="{F9B9955A-B40B-453F-B7C8-C68A2C02CD04}" srcOrd="1" destOrd="0" presId="urn:microsoft.com/office/officeart/2005/8/layout/orgChart1"/>
    <dgm:cxn modelId="{6062BF39-3CC0-4DF6-BAEF-687C314C4ED7}" type="presParOf" srcId="{F9B9955A-B40B-453F-B7C8-C68A2C02CD04}" destId="{03C9B793-202E-4ECF-BB37-44CDB09A335E}" srcOrd="0" destOrd="0" presId="urn:microsoft.com/office/officeart/2005/8/layout/orgChart1"/>
    <dgm:cxn modelId="{C4191273-1B55-41BB-9DBA-E54D391CCD63}" type="presParOf" srcId="{F9B9955A-B40B-453F-B7C8-C68A2C02CD04}" destId="{BD7672B7-2749-458E-B15C-BBBA743EB75F}" srcOrd="1" destOrd="0" presId="urn:microsoft.com/office/officeart/2005/8/layout/orgChart1"/>
    <dgm:cxn modelId="{DF6731FF-D833-4783-A145-69700928FD0E}" type="presParOf" srcId="{BD7672B7-2749-458E-B15C-BBBA743EB75F}" destId="{32686EBF-2F65-4483-859F-980E264FF3B4}" srcOrd="0" destOrd="0" presId="urn:microsoft.com/office/officeart/2005/8/layout/orgChart1"/>
    <dgm:cxn modelId="{49923817-9117-4635-8585-EA467022591A}" type="presParOf" srcId="{32686EBF-2F65-4483-859F-980E264FF3B4}" destId="{076CC10C-BF56-484A-9F2A-E08AFA56E334}" srcOrd="0" destOrd="0" presId="urn:microsoft.com/office/officeart/2005/8/layout/orgChart1"/>
    <dgm:cxn modelId="{710FF48C-9357-48A6-98C5-A19D3B90F55E}" type="presParOf" srcId="{32686EBF-2F65-4483-859F-980E264FF3B4}" destId="{93C2C846-DF44-46F5-86CA-CEFEBC04E6CA}" srcOrd="1" destOrd="0" presId="urn:microsoft.com/office/officeart/2005/8/layout/orgChart1"/>
    <dgm:cxn modelId="{3F07EA88-8867-4542-A108-51CF8A31D04B}" type="presParOf" srcId="{BD7672B7-2749-458E-B15C-BBBA743EB75F}" destId="{D43E0D46-E516-46B2-AE63-FEBA8F70568F}" srcOrd="1" destOrd="0" presId="urn:microsoft.com/office/officeart/2005/8/layout/orgChart1"/>
    <dgm:cxn modelId="{627F11E6-A2E6-458E-86F8-BB5CC8108647}" type="presParOf" srcId="{BD7672B7-2749-458E-B15C-BBBA743EB75F}" destId="{9BDAFD0C-6DAC-4DC9-B72D-7676225D35B5}" srcOrd="2" destOrd="0" presId="urn:microsoft.com/office/officeart/2005/8/layout/orgChart1"/>
    <dgm:cxn modelId="{84DF5895-7D29-4773-8F66-DB4E1F7A4CAC}" type="presParOf" srcId="{F9B9955A-B40B-453F-B7C8-C68A2C02CD04}" destId="{BCD93679-A9E8-4333-8C56-9C5323D5D26C}" srcOrd="2" destOrd="0" presId="urn:microsoft.com/office/officeart/2005/8/layout/orgChart1"/>
    <dgm:cxn modelId="{9BAB7CDA-A96E-4DE4-8B4B-210A88FB1A2C}" type="presParOf" srcId="{F9B9955A-B40B-453F-B7C8-C68A2C02CD04}" destId="{5D45D72F-34A9-4A98-B621-B99458C5AF75}" srcOrd="3" destOrd="0" presId="urn:microsoft.com/office/officeart/2005/8/layout/orgChart1"/>
    <dgm:cxn modelId="{76A92394-D907-4490-9A6D-0C99F266342A}" type="presParOf" srcId="{5D45D72F-34A9-4A98-B621-B99458C5AF75}" destId="{D3AD8701-70B9-4FF6-9FF7-244426579496}" srcOrd="0" destOrd="0" presId="urn:microsoft.com/office/officeart/2005/8/layout/orgChart1"/>
    <dgm:cxn modelId="{343162EB-0029-4DA0-9C74-D5E2F3DCD35A}" type="presParOf" srcId="{D3AD8701-70B9-4FF6-9FF7-244426579496}" destId="{FF65D219-F49B-42C1-981F-AF1B23F417E7}" srcOrd="0" destOrd="0" presId="urn:microsoft.com/office/officeart/2005/8/layout/orgChart1"/>
    <dgm:cxn modelId="{5F4E502F-8537-44BC-B3DE-7EA7C4F743CA}" type="presParOf" srcId="{D3AD8701-70B9-4FF6-9FF7-244426579496}" destId="{0F4EA45D-C33B-4A7C-8758-DA164407E88F}" srcOrd="1" destOrd="0" presId="urn:microsoft.com/office/officeart/2005/8/layout/orgChart1"/>
    <dgm:cxn modelId="{4929B8A7-20CB-4833-A440-C1331F7B2F9D}" type="presParOf" srcId="{5D45D72F-34A9-4A98-B621-B99458C5AF75}" destId="{F18C196A-4AEF-4EA8-A284-6C591EB250EE}" srcOrd="1" destOrd="0" presId="urn:microsoft.com/office/officeart/2005/8/layout/orgChart1"/>
    <dgm:cxn modelId="{265EA9D8-79B1-481F-B8D1-A612496282FF}" type="presParOf" srcId="{5D45D72F-34A9-4A98-B621-B99458C5AF75}" destId="{EA77EBA7-3AD2-48CA-A5DF-EC6D29C84A77}" srcOrd="2" destOrd="0" presId="urn:microsoft.com/office/officeart/2005/8/layout/orgChart1"/>
    <dgm:cxn modelId="{A07DDB79-ED7B-4EDF-9C10-5091D3D64F9F}" type="presParOf" srcId="{F9B9955A-B40B-453F-B7C8-C68A2C02CD04}" destId="{C84A8C66-A425-44E7-8715-31CD72AAA2EA}" srcOrd="4" destOrd="0" presId="urn:microsoft.com/office/officeart/2005/8/layout/orgChart1"/>
    <dgm:cxn modelId="{30127282-E407-4C69-9163-C6B7CFD61601}" type="presParOf" srcId="{F9B9955A-B40B-453F-B7C8-C68A2C02CD04}" destId="{8D40578F-0D33-48D9-9E72-B6CFD9E825C5}" srcOrd="5" destOrd="0" presId="urn:microsoft.com/office/officeart/2005/8/layout/orgChart1"/>
    <dgm:cxn modelId="{CAF0F679-EB33-4E0D-A094-ED79640BEA90}" type="presParOf" srcId="{8D40578F-0D33-48D9-9E72-B6CFD9E825C5}" destId="{1FFF44C6-940F-44C4-AF86-081F7B48187A}" srcOrd="0" destOrd="0" presId="urn:microsoft.com/office/officeart/2005/8/layout/orgChart1"/>
    <dgm:cxn modelId="{F17B60E9-81B4-4A96-9FF7-55AE7017E2B6}" type="presParOf" srcId="{1FFF44C6-940F-44C4-AF86-081F7B48187A}" destId="{2B017DE4-043E-444D-9216-1AFD2C8672AE}" srcOrd="0" destOrd="0" presId="urn:microsoft.com/office/officeart/2005/8/layout/orgChart1"/>
    <dgm:cxn modelId="{FF3687BD-E1A1-447F-955A-5D8A3603CDE2}" type="presParOf" srcId="{1FFF44C6-940F-44C4-AF86-081F7B48187A}" destId="{A43CB511-900E-4931-869E-875B2C0B78E2}" srcOrd="1" destOrd="0" presId="urn:microsoft.com/office/officeart/2005/8/layout/orgChart1"/>
    <dgm:cxn modelId="{4EF90C75-85EA-4DDC-8A58-CBFC53204F43}" type="presParOf" srcId="{8D40578F-0D33-48D9-9E72-B6CFD9E825C5}" destId="{271E86F2-4A12-4E69-9450-594034C9F378}" srcOrd="1" destOrd="0" presId="urn:microsoft.com/office/officeart/2005/8/layout/orgChart1"/>
    <dgm:cxn modelId="{F052A454-48BC-489F-97AF-289C1A545E84}" type="presParOf" srcId="{8D40578F-0D33-48D9-9E72-B6CFD9E825C5}" destId="{814BAB76-9EB1-4BE9-856C-416EFE7ED1A2}" srcOrd="2" destOrd="0" presId="urn:microsoft.com/office/officeart/2005/8/layout/orgChart1"/>
    <dgm:cxn modelId="{6B0DB9EB-CB39-4835-B89E-D81F34A48319}" type="presParOf" srcId="{533BDAC6-382E-4291-9534-8DF8958FB49C}" destId="{E05C16D4-C1F2-42B1-8CD0-1E196E8E54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A8C66-A425-44E7-8715-31CD72AAA2EA}">
      <dsp:nvSpPr>
        <dsp:cNvPr id="0" name=""/>
        <dsp:cNvSpPr/>
      </dsp:nvSpPr>
      <dsp:spPr>
        <a:xfrm>
          <a:off x="4343400" y="1894500"/>
          <a:ext cx="3072987" cy="533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664"/>
              </a:lnTo>
              <a:lnTo>
                <a:pt x="3072987" y="266664"/>
              </a:lnTo>
              <a:lnTo>
                <a:pt x="3072987" y="5333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93679-A9E8-4333-8C56-9C5323D5D26C}">
      <dsp:nvSpPr>
        <dsp:cNvPr id="0" name=""/>
        <dsp:cNvSpPr/>
      </dsp:nvSpPr>
      <dsp:spPr>
        <a:xfrm>
          <a:off x="4297680" y="1894500"/>
          <a:ext cx="91440" cy="5333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33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9B793-202E-4ECF-BB37-44CDB09A335E}">
      <dsp:nvSpPr>
        <dsp:cNvPr id="0" name=""/>
        <dsp:cNvSpPr/>
      </dsp:nvSpPr>
      <dsp:spPr>
        <a:xfrm>
          <a:off x="1270412" y="1894500"/>
          <a:ext cx="3072987" cy="533328"/>
        </a:xfrm>
        <a:custGeom>
          <a:avLst/>
          <a:gdLst/>
          <a:ahLst/>
          <a:cxnLst/>
          <a:rect l="0" t="0" r="0" b="0"/>
          <a:pathLst>
            <a:path>
              <a:moveTo>
                <a:pt x="3072987" y="0"/>
              </a:moveTo>
              <a:lnTo>
                <a:pt x="3072987" y="266664"/>
              </a:lnTo>
              <a:lnTo>
                <a:pt x="0" y="266664"/>
              </a:lnTo>
              <a:lnTo>
                <a:pt x="0" y="5333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5A910-3FBE-40CC-952B-1460C18CF276}">
      <dsp:nvSpPr>
        <dsp:cNvPr id="0" name=""/>
        <dsp:cNvSpPr/>
      </dsp:nvSpPr>
      <dsp:spPr>
        <a:xfrm>
          <a:off x="1451515" y="205309"/>
          <a:ext cx="5783768" cy="1689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baseline="0" dirty="0">
              <a:latin typeface="微軟正黑體" panose="020B0604030504040204" pitchFamily="34" charset="-120"/>
              <a:ea typeface="微軟正黑體" panose="020B0604030504040204" pitchFamily="34" charset="-120"/>
            </a:rPr>
            <a:t>基于区块链技术的</a:t>
          </a:r>
          <a:r>
            <a:rPr lang="zh-TW" altLang="en-US" sz="2800" b="1" kern="1200" baseline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收款监督系统 </a:t>
          </a:r>
          <a:r>
            <a:rPr lang="en-US" altLang="en-US" sz="2300" kern="1200" baseline="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en-US" altLang="en-US" sz="2300" kern="1200" baseline="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Blockchain</a:t>
          </a:r>
          <a:r>
            <a:rPr lang="en-US" altLang="en-US" sz="2300" kern="1200" baseline="0" dirty="0">
              <a:latin typeface="微軟正黑體" panose="020B0604030504040204" pitchFamily="34" charset="-120"/>
              <a:ea typeface="微軟正黑體" panose="020B0604030504040204" pitchFamily="34" charset="-120"/>
            </a:rPr>
            <a:t>-based Payment Collection Supervision system, BPC</a:t>
          </a:r>
          <a:r>
            <a:rPr lang="en-US" altLang="zh-TW" sz="2300" kern="1200" baseline="0" dirty="0">
              <a:latin typeface="微軟正黑體" panose="020B0604030504040204" pitchFamily="34" charset="-120"/>
              <a:ea typeface="微軟正黑體" panose="020B0604030504040204" pitchFamily="34" charset="-120"/>
            </a:rPr>
            <a:t>S</a:t>
          </a:r>
          <a:r>
            <a:rPr lang="en-US" altLang="en-US" sz="2300" kern="1200" baseline="0" dirty="0">
              <a:latin typeface="微軟正黑體" panose="020B0604030504040204" pitchFamily="34" charset="-120"/>
              <a:ea typeface="微軟正黑體" panose="020B0604030504040204" pitchFamily="34" charset="-120"/>
            </a:rPr>
            <a:t>S)</a:t>
          </a:r>
          <a:endParaRPr lang="zh-TW" altLang="en-US" sz="2300" kern="1200" baseline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51515" y="205309"/>
        <a:ext cx="5783768" cy="1689190"/>
      </dsp:txXfrm>
    </dsp:sp>
    <dsp:sp modelId="{076CC10C-BF56-484A-9F2A-E08AFA56E334}">
      <dsp:nvSpPr>
        <dsp:cNvPr id="0" name=""/>
        <dsp:cNvSpPr/>
      </dsp:nvSpPr>
      <dsp:spPr>
        <a:xfrm>
          <a:off x="583" y="2427828"/>
          <a:ext cx="2539658" cy="1269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商家</a:t>
          </a: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端</a:t>
          </a:r>
          <a:r>
            <a:rPr lang="zh-TW" altLang="en-US" sz="24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建置</a:t>
          </a: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与</a:t>
          </a:r>
          <a:r>
            <a:rPr lang="zh-TW" altLang="en-US" sz="24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管理商品信息</a:t>
          </a: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子系统</a:t>
          </a:r>
        </a:p>
      </dsp:txBody>
      <dsp:txXfrm>
        <a:off x="583" y="2427828"/>
        <a:ext cx="2539658" cy="1269829"/>
      </dsp:txXfrm>
    </dsp:sp>
    <dsp:sp modelId="{FF65D219-F49B-42C1-981F-AF1B23F417E7}">
      <dsp:nvSpPr>
        <dsp:cNvPr id="0" name=""/>
        <dsp:cNvSpPr/>
      </dsp:nvSpPr>
      <dsp:spPr>
        <a:xfrm>
          <a:off x="3073570" y="2427828"/>
          <a:ext cx="2539658" cy="1269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商家</a:t>
          </a: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端</a:t>
          </a:r>
          <a:r>
            <a:rPr lang="zh-TW" altLang="en-US" sz="24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行动收银</a:t>
          </a: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与</a:t>
          </a:r>
          <a:r>
            <a:rPr lang="zh-TW" altLang="en-US" sz="24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交易明细</a:t>
          </a: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子系统</a:t>
          </a:r>
        </a:p>
      </dsp:txBody>
      <dsp:txXfrm>
        <a:off x="3073570" y="2427828"/>
        <a:ext cx="2539658" cy="1269829"/>
      </dsp:txXfrm>
    </dsp:sp>
    <dsp:sp modelId="{2B017DE4-043E-444D-9216-1AFD2C8672AE}">
      <dsp:nvSpPr>
        <dsp:cNvPr id="0" name=""/>
        <dsp:cNvSpPr/>
      </dsp:nvSpPr>
      <dsp:spPr>
        <a:xfrm>
          <a:off x="6146557" y="2427828"/>
          <a:ext cx="2539658" cy="1269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顾客</a:t>
          </a: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端</a:t>
          </a:r>
          <a:r>
            <a:rPr lang="zh-TW" altLang="en-US" sz="24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行动支付</a:t>
          </a: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与</a:t>
          </a:r>
          <a:r>
            <a:rPr lang="zh-TW" altLang="en-US" sz="24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交易明细</a:t>
          </a: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子系统</a:t>
          </a:r>
        </a:p>
      </dsp:txBody>
      <dsp:txXfrm>
        <a:off x="6146557" y="2427828"/>
        <a:ext cx="2539658" cy="1269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63B72-F47F-465E-A8E1-EF245EF28A08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3454A-D3EC-4635-9E83-5E6E24ED0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518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3454A-D3EC-4635-9E83-5E6E24ED063E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434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4FCC-E88D-4B4B-8C10-253200ABD7FF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AD54-7B83-4A25-9B90-DAA774962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5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4FCC-E88D-4B4B-8C10-253200ABD7FF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AD54-7B83-4A25-9B90-DAA774962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98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4FCC-E88D-4B4B-8C10-253200ABD7FF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AD54-7B83-4A25-9B90-DAA774962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98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4FCC-E88D-4B4B-8C10-253200ABD7FF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AD54-7B83-4A25-9B90-DAA774962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4FCC-E88D-4B4B-8C10-253200ABD7FF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AD54-7B83-4A25-9B90-DAA774962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72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4FCC-E88D-4B4B-8C10-253200ABD7FF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AD54-7B83-4A25-9B90-DAA774962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51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4FCC-E88D-4B4B-8C10-253200ABD7FF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AD54-7B83-4A25-9B90-DAA774962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46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4FCC-E88D-4B4B-8C10-253200ABD7FF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AD54-7B83-4A25-9B90-DAA774962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12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4FCC-E88D-4B4B-8C10-253200ABD7FF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AD54-7B83-4A25-9B90-DAA774962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27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4FCC-E88D-4B4B-8C10-253200ABD7FF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AD54-7B83-4A25-9B90-DAA774962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97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4FCC-E88D-4B4B-8C10-253200ABD7FF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AD54-7B83-4A25-9B90-DAA7749621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32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2B24FCC-E88D-4B4B-8C10-253200ABD7FF}" type="datetimeFigureOut">
              <a:rPr lang="zh-TW" altLang="en-US" smtClean="0"/>
              <a:pPr/>
              <a:t>2021/4/6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31BAD54-7B83-4A25-9B90-DAA7749621C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69" y="4110316"/>
            <a:ext cx="3186953" cy="318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3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324954"/>
            <a:ext cx="9144000" cy="1465139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/>
              <a:t>基于区块链架构</a:t>
            </a:r>
            <a:r>
              <a:rPr lang="zh-TW" altLang="en-US" sz="4000" b="1" dirty="0"/>
              <a:t>的</a:t>
            </a:r>
            <a:r>
              <a:rPr lang="zh-CN" altLang="en-US" sz="4000" b="1" dirty="0"/>
              <a:t>匿名至</a:t>
            </a:r>
            <a:r>
              <a:rPr lang="zh-TW" altLang="en-US" sz="4000" b="1" dirty="0"/>
              <a:t>部份</a:t>
            </a:r>
            <a:r>
              <a:rPr lang="zh-CN" altLang="en-US" sz="4000" b="1" dirty="0"/>
              <a:t>实名交易监督系统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以比特币数字钱包为例</a:t>
            </a:r>
            <a:endParaRPr lang="zh-TW" altLang="en-US" sz="40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429001"/>
            <a:ext cx="9144000" cy="3255962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altLang="zh-TW" dirty="0"/>
          </a:p>
          <a:p>
            <a:pPr algn="l"/>
            <a:r>
              <a:rPr lang="zh-TW" altLang="en-US" dirty="0"/>
              <a:t>姓名：陈伯韦</a:t>
            </a:r>
            <a:endParaRPr lang="en-US" altLang="zh-TW" dirty="0"/>
          </a:p>
          <a:p>
            <a:pPr algn="l"/>
            <a:r>
              <a:rPr lang="zh-TW" altLang="en-US" dirty="0"/>
              <a:t>学号：</a:t>
            </a:r>
            <a:r>
              <a:rPr lang="en-US" altLang="zh-TW" dirty="0"/>
              <a:t>1601210903</a:t>
            </a:r>
          </a:p>
          <a:p>
            <a:pPr algn="l"/>
            <a:r>
              <a:rPr lang="zh-CN" altLang="en-US" dirty="0"/>
              <a:t>专业： 软件工程</a:t>
            </a:r>
            <a:endParaRPr lang="en-US" altLang="zh-TW" dirty="0"/>
          </a:p>
          <a:p>
            <a:pPr algn="l"/>
            <a:r>
              <a:rPr lang="zh-TW" altLang="en-US" dirty="0"/>
              <a:t>研究方向：数据挖掘与商务智能  </a:t>
            </a:r>
            <a:endParaRPr lang="en-US" altLang="zh-TW" dirty="0"/>
          </a:p>
          <a:p>
            <a:pPr algn="l"/>
            <a:r>
              <a:rPr lang="zh-TW" altLang="en-US" dirty="0"/>
              <a:t>邮箱：</a:t>
            </a:r>
            <a:r>
              <a:rPr lang="en-US" altLang="zh-TW" dirty="0"/>
              <a:t>powei.chen@pku.edu.cn</a:t>
            </a:r>
          </a:p>
          <a:p>
            <a:pPr algn="l"/>
            <a:r>
              <a:rPr lang="zh-TW" altLang="en-US" dirty="0"/>
              <a:t>指导老师：李杰博士、刘京</a:t>
            </a:r>
            <a:endParaRPr lang="en-US" altLang="zh-TW" dirty="0"/>
          </a:p>
          <a:p>
            <a:pPr algn="l"/>
            <a:r>
              <a:rPr lang="zh-TW" altLang="en-US" dirty="0"/>
              <a:t>日期：</a:t>
            </a:r>
            <a:r>
              <a:rPr lang="en-US" altLang="zh-TW" dirty="0"/>
              <a:t>2017.11.11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1638300" y="3378995"/>
            <a:ext cx="4157662" cy="23813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rgbClr val="FF0000">
                    <a:lumMod val="46000"/>
                    <a:lumOff val="54000"/>
                    <a:alpha val="37000"/>
                  </a:srgbClr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146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文献探讨 </a:t>
            </a:r>
            <a:r>
              <a:rPr lang="en-US" altLang="zh-TW" dirty="0"/>
              <a:t>- Bitcoin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/>
              <a:t>缺点</a:t>
            </a:r>
            <a:endParaRPr lang="en-US" altLang="zh-TW" sz="3200" dirty="0"/>
          </a:p>
          <a:p>
            <a:pPr lvl="1">
              <a:lnSpc>
                <a:spcPct val="150000"/>
              </a:lnSpc>
            </a:pPr>
            <a:r>
              <a:rPr lang="zh-TW" altLang="en-US" sz="2800" dirty="0"/>
              <a:t>因匿名所以存在</a:t>
            </a:r>
            <a:r>
              <a:rPr lang="zh-TW" alt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黑市交易</a:t>
            </a:r>
            <a:endParaRPr lang="en-US" altLang="zh-TW" sz="28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</a:pPr>
            <a:r>
              <a:rPr lang="zh-TW" altLang="en-US" sz="2800" dirty="0"/>
              <a:t>基于算法运作   政府很</a:t>
            </a:r>
            <a:r>
              <a:rPr lang="zh-TW" alt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难</a:t>
            </a:r>
            <a:r>
              <a:rPr lang="zh-TW" altLang="en-US" sz="2800" dirty="0"/>
              <a:t>对比特币做出</a:t>
            </a:r>
            <a:r>
              <a:rPr lang="zh-TW" alt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监管</a:t>
            </a:r>
            <a:endParaRPr lang="en-US" altLang="zh-TW" sz="28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</a:pPr>
            <a:r>
              <a:rPr lang="zh-TW" altLang="en-US" sz="2800" b="1" dirty="0">
                <a:solidFill>
                  <a:srgbClr val="FF0000"/>
                </a:solidFill>
              </a:rPr>
              <a:t>汇率变动</a:t>
            </a:r>
            <a:r>
              <a:rPr lang="zh-TW" altLang="en-US" sz="2800" dirty="0"/>
              <a:t>有点</a:t>
            </a:r>
            <a:r>
              <a:rPr lang="zh-TW" altLang="en-US" sz="2800" b="1" dirty="0">
                <a:solidFill>
                  <a:srgbClr val="FF0000"/>
                </a:solidFill>
              </a:rPr>
              <a:t>大</a:t>
            </a:r>
            <a:endParaRPr lang="en-US" altLang="zh-TW" sz="28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032" y="365125"/>
            <a:ext cx="1645920" cy="16459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43012" y="714375"/>
            <a:ext cx="4371975" cy="628650"/>
          </a:xfrm>
          <a:prstGeom prst="rect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0088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文献探讨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331569"/>
              </p:ext>
            </p:extLst>
          </p:nvPr>
        </p:nvGraphicFramePr>
        <p:xfrm>
          <a:off x="838200" y="1825625"/>
          <a:ext cx="105156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50">
                  <a:extLst>
                    <a:ext uri="{9D8B030D-6E8A-4147-A177-3AD203B41FA5}">
                      <a16:colId xmlns:a16="http://schemas.microsoft.com/office/drawing/2014/main" val="11506163"/>
                    </a:ext>
                  </a:extLst>
                </a:gridCol>
                <a:gridCol w="1194574">
                  <a:extLst>
                    <a:ext uri="{9D8B030D-6E8A-4147-A177-3AD203B41FA5}">
                      <a16:colId xmlns:a16="http://schemas.microsoft.com/office/drawing/2014/main" val="1941597202"/>
                    </a:ext>
                  </a:extLst>
                </a:gridCol>
                <a:gridCol w="3133493">
                  <a:extLst>
                    <a:ext uri="{9D8B030D-6E8A-4147-A177-3AD203B41FA5}">
                      <a16:colId xmlns:a16="http://schemas.microsoft.com/office/drawing/2014/main" val="2289528807"/>
                    </a:ext>
                  </a:extLst>
                </a:gridCol>
                <a:gridCol w="1779363">
                  <a:extLst>
                    <a:ext uri="{9D8B030D-6E8A-4147-A177-3AD203B41FA5}">
                      <a16:colId xmlns:a16="http://schemas.microsoft.com/office/drawing/2014/main" val="5801228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4465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论文名称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会议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贡献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661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Blockchain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-based Payment Collection Supervision System using Pervasive Bitcoin Digital Wallet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陈伯韦、江柏宪、王家辉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PerCAM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2017 Workshop of the 13th IEEE International Conference on Wireless and Mobile Computing, Networking and Communications. Oct. 9, 2017, Rome, Italy.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Oct. 9, 2017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提出 在区块链基础架构下的监督系统架构 并实作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2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匿名加密货币与实名商家交易的有效行动支付监督平台之建置与实 作</a:t>
                      </a:r>
                      <a:r>
                        <a:rPr lang="en-US" altLang="zh-CN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CN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以比特币为例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江柏宪、陈伯韦、王家辉、何建明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TANET2017 </a:t>
                      </a:r>
                      <a:r>
                        <a:rPr lang="zh-CN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台湾网际网路研讨会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Oct. 25-27, 2017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以提出的架构为基础  进一步 提升交易速度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5599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243012" y="714375"/>
            <a:ext cx="2128837" cy="642938"/>
          </a:xfrm>
          <a:prstGeom prst="rect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7724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系统架构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4" name="直線接點 3"/>
          <p:cNvCxnSpPr/>
          <p:nvPr/>
        </p:nvCxnSpPr>
        <p:spPr>
          <a:xfrm>
            <a:off x="4100513" y="4233862"/>
            <a:ext cx="4157662" cy="23813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rgbClr val="FF0000">
                    <a:lumMod val="46000"/>
                    <a:lumOff val="54000"/>
                    <a:alpha val="37000"/>
                  </a:srgbClr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289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系统架构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0593" y="508855"/>
            <a:ext cx="5225754" cy="57928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43013" y="714375"/>
            <a:ext cx="2057400" cy="642938"/>
          </a:xfrm>
          <a:prstGeom prst="rect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9487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系统架构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3"/>
          <p:cNvPicPr>
            <a:picLocks noGrp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49806" y="135280"/>
            <a:ext cx="5539160" cy="655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243013" y="714374"/>
            <a:ext cx="2101980" cy="600075"/>
          </a:xfrm>
          <a:prstGeom prst="rect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275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比特币</a:t>
            </a:r>
            <a:r>
              <a:rPr lang="zh-CN" altLang="en-US" b="1" dirty="0"/>
              <a:t>监督系统</a:t>
            </a:r>
            <a:r>
              <a:rPr lang="zh-TW" altLang="en-US" dirty="0"/>
              <a:t>系统 </a:t>
            </a:r>
            <a:r>
              <a:rPr lang="en-US" altLang="zh-TW" dirty="0"/>
              <a:t>- </a:t>
            </a:r>
            <a:r>
              <a:rPr lang="zh-TW" altLang="en-US" b="1" dirty="0"/>
              <a:t>特色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1946" y="2763585"/>
            <a:ext cx="3276600" cy="1555751"/>
          </a:xfrm>
        </p:spPr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</a:rPr>
              <a:t>保有高度隐私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/>
              <a:t>保有消费者追诉权</a:t>
            </a:r>
            <a:endParaRPr lang="en-US" altLang="zh-TW" b="1" dirty="0"/>
          </a:p>
          <a:p>
            <a:r>
              <a:rPr lang="zh-TW" altLang="en-US" b="1" dirty="0"/>
              <a:t>详细收据</a:t>
            </a:r>
            <a:endParaRPr lang="en-US" altLang="zh-TW" b="1" dirty="0"/>
          </a:p>
        </p:txBody>
      </p:sp>
      <p:grpSp>
        <p:nvGrpSpPr>
          <p:cNvPr id="4" name="群組 3"/>
          <p:cNvGrpSpPr/>
          <p:nvPr/>
        </p:nvGrpSpPr>
        <p:grpSpPr>
          <a:xfrm flipH="1">
            <a:off x="1120942" y="1767053"/>
            <a:ext cx="9420729" cy="619376"/>
            <a:chOff x="2277988" y="2420887"/>
            <a:chExt cx="5789960" cy="864097"/>
          </a:xfrm>
        </p:grpSpPr>
        <p:sp>
          <p:nvSpPr>
            <p:cNvPr id="5" name="圓角矩形 4"/>
            <p:cNvSpPr/>
            <p:nvPr/>
          </p:nvSpPr>
          <p:spPr>
            <a:xfrm>
              <a:off x="2277988" y="2420888"/>
              <a:ext cx="1224136" cy="8640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政府</a:t>
              </a: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4556484" y="2420887"/>
              <a:ext cx="1224136" cy="8640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商家</a:t>
              </a: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6843812" y="2420888"/>
              <a:ext cx="1224136" cy="8640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顾客</a:t>
              </a:r>
            </a:p>
          </p:txBody>
        </p:sp>
        <p:sp>
          <p:nvSpPr>
            <p:cNvPr id="8" name="左-右雙向箭號 7"/>
            <p:cNvSpPr/>
            <p:nvPr/>
          </p:nvSpPr>
          <p:spPr>
            <a:xfrm>
              <a:off x="3502124" y="2708920"/>
              <a:ext cx="1028601" cy="2880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左-右雙向箭號 8"/>
            <p:cNvSpPr/>
            <p:nvPr/>
          </p:nvSpPr>
          <p:spPr>
            <a:xfrm>
              <a:off x="5784444" y="2708920"/>
              <a:ext cx="1028601" cy="2880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0" name="內容版面配置區 2"/>
          <p:cNvSpPr txBox="1">
            <a:spLocks/>
          </p:cNvSpPr>
          <p:nvPr/>
        </p:nvSpPr>
        <p:spPr>
          <a:xfrm>
            <a:off x="4596062" y="2763583"/>
            <a:ext cx="3140241" cy="2734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管理货物</a:t>
            </a:r>
            <a:endParaRPr lang="en-US" altLang="zh-TW" b="1" dirty="0"/>
          </a:p>
          <a:p>
            <a:r>
              <a:rPr lang="zh-TW" altLang="en-US" b="1" dirty="0"/>
              <a:t>管理价格</a:t>
            </a:r>
            <a:endParaRPr lang="en-US" altLang="zh-TW" b="1" dirty="0"/>
          </a:p>
          <a:p>
            <a:r>
              <a:rPr lang="zh-TW" altLang="en-US" b="1" dirty="0"/>
              <a:t>收益分析</a:t>
            </a:r>
            <a:endParaRPr lang="en-US" altLang="zh-TW" b="1" dirty="0"/>
          </a:p>
          <a:p>
            <a:r>
              <a:rPr lang="zh-TW" altLang="en-US" b="1" dirty="0"/>
              <a:t>交易纠纷更有</a:t>
            </a:r>
            <a:r>
              <a:rPr lang="zh-TW" altLang="en-US" b="1" dirty="0">
                <a:solidFill>
                  <a:srgbClr val="FF0000"/>
                </a:solidFill>
              </a:rPr>
              <a:t>完整的交易证明</a:t>
            </a:r>
            <a:endParaRPr lang="en-US" altLang="zh-TW" b="1" dirty="0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8348832" y="2660357"/>
            <a:ext cx="3490239" cy="362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审核商家合法性</a:t>
            </a:r>
            <a:endParaRPr lang="en-US" altLang="zh-TW" b="1" dirty="0"/>
          </a:p>
          <a:p>
            <a:r>
              <a:rPr lang="zh-TW" altLang="en-US" b="1" dirty="0"/>
              <a:t>监督商家产品</a:t>
            </a:r>
            <a:endParaRPr lang="en-US" altLang="zh-TW" b="1" dirty="0"/>
          </a:p>
          <a:p>
            <a:r>
              <a:rPr lang="zh-TW" altLang="en-US" b="1" dirty="0"/>
              <a:t>监督商家避税</a:t>
            </a:r>
            <a:endParaRPr lang="en-US" altLang="zh-TW" b="1" dirty="0"/>
          </a:p>
          <a:p>
            <a:r>
              <a:rPr lang="zh-TW" altLang="en-US" b="1" dirty="0">
                <a:solidFill>
                  <a:srgbClr val="FF0000"/>
                </a:solidFill>
              </a:rPr>
              <a:t>避免洗钱</a:t>
            </a:r>
            <a:endParaRPr lang="en-US" altLang="zh-TW" b="1" dirty="0"/>
          </a:p>
          <a:p>
            <a:r>
              <a:rPr lang="zh-TW" altLang="en-US" b="1" dirty="0">
                <a:solidFill>
                  <a:srgbClr val="FF0000"/>
                </a:solidFill>
              </a:rPr>
              <a:t>减少假钞</a:t>
            </a:r>
            <a:endParaRPr lang="en-US" altLang="zh-TW" b="1" dirty="0"/>
          </a:p>
          <a:p>
            <a:r>
              <a:rPr lang="zh-TW" altLang="en-US" b="1" dirty="0"/>
              <a:t>了解</a:t>
            </a:r>
            <a:r>
              <a:rPr lang="zh-TW" altLang="en-US" b="1" dirty="0">
                <a:solidFill>
                  <a:srgbClr val="FF0000"/>
                </a:solidFill>
              </a:rPr>
              <a:t>商家交易</a:t>
            </a:r>
            <a:r>
              <a:rPr lang="zh-TW" altLang="en-US" b="1" dirty="0"/>
              <a:t>信息</a:t>
            </a:r>
          </a:p>
        </p:txBody>
      </p:sp>
    </p:spTree>
    <p:extLst>
      <p:ext uri="{BB962C8B-B14F-4D97-AF65-F5344CB8AC3E}">
        <p14:creationId xmlns:p14="http://schemas.microsoft.com/office/powerpoint/2010/main" val="254855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目标成果</a:t>
            </a:r>
          </a:p>
        </p:txBody>
      </p:sp>
      <p:sp>
        <p:nvSpPr>
          <p:cNvPr id="4" name="矩形 3"/>
          <p:cNvSpPr/>
          <p:nvPr/>
        </p:nvSpPr>
        <p:spPr>
          <a:xfrm>
            <a:off x="1243013" y="714375"/>
            <a:ext cx="2114550" cy="628650"/>
          </a:xfrm>
          <a:prstGeom prst="rect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2831530"/>
              </p:ext>
            </p:extLst>
          </p:nvPr>
        </p:nvGraphicFramePr>
        <p:xfrm>
          <a:off x="1752600" y="1663698"/>
          <a:ext cx="8686800" cy="3902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740637" y="5425674"/>
            <a:ext cx="2574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开发工具：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Eclipse</a:t>
            </a: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开发语言：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92355" y="5431855"/>
            <a:ext cx="3029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开发工具：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Studio</a:t>
            </a: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开发语言：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821768" y="5496170"/>
            <a:ext cx="3094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开发工具：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Studio</a:t>
            </a: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开发语言：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374815" y="881360"/>
            <a:ext cx="5613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开发工具：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 </a:t>
            </a: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开发语言：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 PHP</a:t>
            </a: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目标功能：储存所有交易信息、商家信息、产品信息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1345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 you for listening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28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43013" y="714375"/>
            <a:ext cx="957262" cy="571500"/>
          </a:xfrm>
          <a:prstGeom prst="rect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选题背景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实习</a:t>
            </a:r>
            <a:endParaRPr lang="en-US" altLang="zh-CN" dirty="0"/>
          </a:p>
          <a:p>
            <a:pPr lvl="1"/>
            <a:r>
              <a:rPr lang="zh-CN" altLang="en-US" dirty="0"/>
              <a:t>项目名称：以区块链为主的数字货币支付监督系统的设计与实作</a:t>
            </a:r>
            <a:endParaRPr lang="en-US" altLang="zh-CN" dirty="0"/>
          </a:p>
          <a:p>
            <a:pPr lvl="1"/>
            <a:r>
              <a:rPr lang="zh-CN" altLang="en-US" dirty="0"/>
              <a:t>单位名称：铭传大学 资讯工程学系 高速网路及</a:t>
            </a:r>
            <a:r>
              <a:rPr lang="en-US" altLang="zh-CN" dirty="0"/>
              <a:t>IPv6</a:t>
            </a:r>
            <a:r>
              <a:rPr lang="zh-CN" altLang="en-US" dirty="0"/>
              <a:t>实验室</a:t>
            </a:r>
            <a:endParaRPr lang="en-US" altLang="zh-TW" dirty="0"/>
          </a:p>
          <a:p>
            <a:r>
              <a:rPr lang="zh-TW" altLang="en-US" dirty="0"/>
              <a:t>工作单位：</a:t>
            </a:r>
            <a:endParaRPr lang="en-US" altLang="zh-TW" dirty="0"/>
          </a:p>
          <a:p>
            <a:pPr lvl="1"/>
            <a:r>
              <a:rPr lang="zh-TW" altLang="en-US" dirty="0"/>
              <a:t>台湾 中央研究院 国际访问学生</a:t>
            </a:r>
            <a:endParaRPr lang="en-US" altLang="zh-TW" dirty="0"/>
          </a:p>
          <a:p>
            <a:pPr lvl="1"/>
            <a:r>
              <a:rPr lang="zh-TW" altLang="en-US" dirty="0"/>
              <a:t>台湾 科技部 兼任助理</a:t>
            </a:r>
            <a:endParaRPr lang="en-US" altLang="zh-TW" dirty="0"/>
          </a:p>
          <a:p>
            <a:r>
              <a:rPr lang="zh-TW" altLang="en-US" dirty="0"/>
              <a:t>相关论文：</a:t>
            </a:r>
            <a:endParaRPr lang="en-US" altLang="zh-TW" dirty="0"/>
          </a:p>
          <a:p>
            <a:pPr lvl="1" algn="just">
              <a:lnSpc>
                <a:spcPct val="120000"/>
              </a:lnSpc>
            </a:pPr>
            <a:r>
              <a:rPr lang="zh-CN" altLang="en-US" dirty="0"/>
              <a:t>江柏宪、陈伯韦、王家辉、何建明</a:t>
            </a:r>
            <a:r>
              <a:rPr lang="en-US" altLang="zh-CN" dirty="0"/>
              <a:t>,”</a:t>
            </a:r>
            <a:r>
              <a:rPr lang="zh-CN" altLang="en-US" dirty="0"/>
              <a:t>匿名加密货币与实名商家交易的有效行动支付监督平台之建置与实</a:t>
            </a:r>
            <a:r>
              <a:rPr lang="zh-CN" altLang="en-US" sz="2500" dirty="0"/>
              <a:t>作</a:t>
            </a:r>
            <a:r>
              <a:rPr lang="en-US" altLang="zh-CN" sz="2500" dirty="0"/>
              <a:t>-</a:t>
            </a:r>
            <a:r>
              <a:rPr lang="zh-CN" altLang="en-US" dirty="0"/>
              <a:t>以比特币为例</a:t>
            </a:r>
            <a:r>
              <a:rPr lang="en-US" altLang="zh-CN" dirty="0"/>
              <a:t>,” TANET2017 </a:t>
            </a:r>
            <a:r>
              <a:rPr lang="zh-CN" altLang="en-US" dirty="0"/>
              <a:t>台湾网际网路研讨会</a:t>
            </a:r>
            <a:r>
              <a:rPr lang="en-US" altLang="zh-CN" dirty="0"/>
              <a:t>, </a:t>
            </a:r>
            <a:r>
              <a:rPr lang="zh-TW" altLang="en-US" dirty="0"/>
              <a:t>获得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最佳论文奖</a:t>
            </a:r>
            <a:r>
              <a:rPr lang="zh-TW" altLang="en-US" dirty="0"/>
              <a:t> </a:t>
            </a:r>
            <a:r>
              <a:rPr lang="en-US" altLang="zh-CN" dirty="0"/>
              <a:t>,Oct. 25-27, 2017</a:t>
            </a:r>
          </a:p>
          <a:p>
            <a:pPr lvl="1" algn="just">
              <a:lnSpc>
                <a:spcPct val="120000"/>
              </a:lnSpc>
            </a:pPr>
            <a:r>
              <a:rPr lang="en-US" altLang="zh-TW" dirty="0"/>
              <a:t>Po-Wei Chen, Bo-Sian Jiang and Chia-Hui Wang, “</a:t>
            </a:r>
            <a:r>
              <a:rPr lang="en-US" altLang="zh-TW" dirty="0" err="1"/>
              <a:t>Blockchain</a:t>
            </a:r>
            <a:r>
              <a:rPr lang="en-US" altLang="zh-TW" dirty="0"/>
              <a:t>-based Payment Collection Supervision System using Pervasive Bitcoin Digital Wallet,” </a:t>
            </a:r>
            <a:r>
              <a:rPr lang="en-US" altLang="zh-TW" dirty="0" err="1"/>
              <a:t>PerCAM</a:t>
            </a:r>
            <a:r>
              <a:rPr lang="en-US" altLang="zh-TW" dirty="0"/>
              <a:t> 2017 Workshop of the 13th IEEE International Conference on Wireless and Mobile Computing, Networking and Communications. Oct. 9, 2017, Rome, Italy.</a:t>
            </a:r>
          </a:p>
        </p:txBody>
      </p:sp>
    </p:spTree>
    <p:extLst>
      <p:ext uri="{BB962C8B-B14F-4D97-AF65-F5344CB8AC3E}">
        <p14:creationId xmlns:p14="http://schemas.microsoft.com/office/powerpoint/2010/main" val="64992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研究动机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4100513" y="4233862"/>
            <a:ext cx="4157662" cy="23813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rgbClr val="FF0000">
                    <a:lumMod val="46000"/>
                    <a:lumOff val="54000"/>
                    <a:alpha val="37000"/>
                  </a:srgbClr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76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研究动机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传统的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中心化的金融机构</a:t>
            </a:r>
            <a:r>
              <a:rPr lang="zh-TW" altLang="en-US" dirty="0"/>
              <a:t>存在着诸多问题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小时</a:t>
            </a:r>
            <a:r>
              <a:rPr lang="zh-TW" altLang="en-US" dirty="0"/>
              <a:t>运营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政府监管 可能涉及</a:t>
            </a:r>
            <a:r>
              <a:rPr lang="zh-TW" altLang="en-US" b="1" dirty="0">
                <a:solidFill>
                  <a:srgbClr val="FF0000"/>
                </a:solidFill>
              </a:rPr>
              <a:t>侵犯个人隐私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存在</a:t>
            </a:r>
            <a:r>
              <a:rPr lang="zh-TW" altLang="en-US" b="1" dirty="0">
                <a:solidFill>
                  <a:srgbClr val="FF0000"/>
                </a:solidFill>
              </a:rPr>
              <a:t>账户冻结</a:t>
            </a:r>
            <a:r>
              <a:rPr lang="zh-TW" altLang="en-US" dirty="0"/>
              <a:t>问题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b="1" dirty="0">
                <a:solidFill>
                  <a:srgbClr val="FF0000"/>
                </a:solidFill>
              </a:rPr>
              <a:t>跨行</a:t>
            </a:r>
            <a:r>
              <a:rPr lang="zh-TW" altLang="en-US" dirty="0"/>
              <a:t>转支 存在着</a:t>
            </a:r>
            <a:r>
              <a:rPr lang="zh-TW" altLang="en-US" b="1" dirty="0">
                <a:solidFill>
                  <a:srgbClr val="FF0000"/>
                </a:solidFill>
              </a:rPr>
              <a:t>手续费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b="1" dirty="0">
                <a:solidFill>
                  <a:srgbClr val="FF0000"/>
                </a:solidFill>
              </a:rPr>
              <a:t>跨国</a:t>
            </a:r>
            <a:r>
              <a:rPr lang="zh-TW" altLang="en-US" dirty="0"/>
              <a:t>转支 承担</a:t>
            </a:r>
            <a:r>
              <a:rPr lang="zh-TW" altLang="en-US" b="1" dirty="0">
                <a:solidFill>
                  <a:srgbClr val="FF0000"/>
                </a:solidFill>
              </a:rPr>
              <a:t>高额手续费</a:t>
            </a:r>
            <a:r>
              <a:rPr lang="zh-TW" altLang="en-US" dirty="0"/>
              <a:t>、</a:t>
            </a:r>
            <a:r>
              <a:rPr lang="zh-TW" altLang="en-US" b="1" dirty="0">
                <a:solidFill>
                  <a:srgbClr val="FF0000"/>
                </a:solidFill>
              </a:rPr>
              <a:t>税收</a:t>
            </a:r>
            <a:r>
              <a:rPr lang="zh-TW" altLang="en-US" dirty="0"/>
              <a:t>、</a:t>
            </a:r>
            <a:r>
              <a:rPr lang="zh-TW" altLang="en-US" b="1" dirty="0">
                <a:solidFill>
                  <a:srgbClr val="FF0000"/>
                </a:solidFill>
              </a:rPr>
              <a:t>时间差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(</a:t>
            </a:r>
            <a:r>
              <a:rPr lang="zh-TW" altLang="en-US" dirty="0"/>
              <a:t> 数日 </a:t>
            </a:r>
            <a:r>
              <a:rPr lang="en-US" altLang="zh-TW" dirty="0"/>
              <a:t>)</a:t>
            </a:r>
            <a:r>
              <a:rPr lang="zh-TW" altLang="en-US" dirty="0"/>
              <a:t> 、</a:t>
            </a:r>
            <a:r>
              <a:rPr lang="zh-TW" altLang="en-US" b="1" dirty="0">
                <a:solidFill>
                  <a:srgbClr val="FF0000"/>
                </a:solidFill>
              </a:rPr>
              <a:t>身分核对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dirty="0"/>
              <a:t>存在</a:t>
            </a:r>
            <a:r>
              <a:rPr lang="zh-TW" altLang="en-US" b="1" dirty="0">
                <a:solidFill>
                  <a:srgbClr val="FF0000"/>
                </a:solidFill>
              </a:rPr>
              <a:t>权限管理</a:t>
            </a:r>
            <a:r>
              <a:rPr lang="zh-TW" altLang="en-US" dirty="0"/>
              <a:t>问题 </a:t>
            </a:r>
            <a:r>
              <a:rPr lang="en-US" altLang="zh-TW" dirty="0"/>
              <a:t>(</a:t>
            </a:r>
            <a:r>
              <a:rPr lang="zh-TW" altLang="en-US" dirty="0"/>
              <a:t> 倘若银行存在漏洞 可以转移别人资产 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b="1" dirty="0">
                <a:solidFill>
                  <a:srgbClr val="FF0000"/>
                </a:solidFill>
              </a:rPr>
              <a:t>资料不一致</a:t>
            </a:r>
            <a:r>
              <a:rPr lang="zh-TW" altLang="en-US" dirty="0"/>
              <a:t>问题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1243012" y="714375"/>
            <a:ext cx="2028826" cy="600075"/>
          </a:xfrm>
          <a:prstGeom prst="rect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936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研究动机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721" y="1825625"/>
            <a:ext cx="4581293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收据</a:t>
            </a:r>
            <a:r>
              <a:rPr lang="zh-TW" altLang="en-US" dirty="0"/>
              <a:t>方面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纸本收据并非相当好</a:t>
            </a:r>
            <a:r>
              <a:rPr lang="zh-TW" altLang="en-US" b="1" dirty="0">
                <a:solidFill>
                  <a:srgbClr val="FF0000"/>
                </a:solidFill>
              </a:rPr>
              <a:t>保存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dirty="0"/>
              <a:t>无电子化收据进行</a:t>
            </a:r>
            <a:r>
              <a:rPr lang="zh-TW" altLang="en-US" b="1" dirty="0">
                <a:solidFill>
                  <a:srgbClr val="FF0000"/>
                </a:solidFill>
              </a:rPr>
              <a:t>财务分析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dirty="0"/>
              <a:t>存在不开收据 </a:t>
            </a:r>
            <a:r>
              <a:rPr lang="zh-TW" altLang="en-US" b="1" dirty="0">
                <a:solidFill>
                  <a:srgbClr val="FF0000"/>
                </a:solidFill>
              </a:rPr>
              <a:t>逃漏税</a:t>
            </a:r>
            <a:r>
              <a:rPr lang="zh-TW" altLang="en-US" dirty="0"/>
              <a:t>的问题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收据纪录的项目</a:t>
            </a:r>
            <a:r>
              <a:rPr lang="zh-TW" altLang="en-US" b="1" dirty="0">
                <a:solidFill>
                  <a:srgbClr val="FF0000"/>
                </a:solidFill>
              </a:rPr>
              <a:t>不够明确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dirty="0"/>
              <a:t>存在收据</a:t>
            </a:r>
            <a:r>
              <a:rPr lang="zh-TW" altLang="en-US" b="1" dirty="0">
                <a:solidFill>
                  <a:srgbClr val="FF0000"/>
                </a:solidFill>
              </a:rPr>
              <a:t>造假</a:t>
            </a:r>
            <a:r>
              <a:rPr lang="zh-TW" altLang="en-US" dirty="0"/>
              <a:t>问题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243013" y="714374"/>
            <a:ext cx="2000250" cy="600075"/>
          </a:xfrm>
          <a:prstGeom prst="rect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163014" y="1825625"/>
            <a:ext cx="59082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/>
              <a:t>现金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法定货币</a:t>
            </a:r>
            <a:r>
              <a:rPr lang="zh-TW" altLang="en-US" dirty="0"/>
              <a:t>存在的问题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b="1" dirty="0">
                <a:solidFill>
                  <a:srgbClr val="FF0000"/>
                </a:solidFill>
              </a:rPr>
              <a:t>假钞猖獗 </a:t>
            </a:r>
            <a:r>
              <a:rPr lang="zh-TW" altLang="en-US" dirty="0"/>
              <a:t>难以辨识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难以</a:t>
            </a:r>
            <a:r>
              <a:rPr lang="zh-TW" altLang="en-US" b="1" dirty="0">
                <a:solidFill>
                  <a:srgbClr val="FF0000"/>
                </a:solidFill>
              </a:rPr>
              <a:t>追踪金流</a:t>
            </a:r>
            <a:r>
              <a:rPr lang="zh-TW" altLang="en-US" dirty="0"/>
              <a:t>方向 难以界定是否有不法交易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不开立收据可以</a:t>
            </a:r>
            <a:r>
              <a:rPr lang="zh-TW" altLang="en-US" b="1" dirty="0">
                <a:solidFill>
                  <a:srgbClr val="FF0000"/>
                </a:solidFill>
              </a:rPr>
              <a:t>逃税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b="1" dirty="0">
                <a:solidFill>
                  <a:srgbClr val="FF0000"/>
                </a:solidFill>
              </a:rPr>
              <a:t>远距离</a:t>
            </a:r>
            <a:r>
              <a:rPr lang="zh-TW" altLang="en-US" dirty="0"/>
              <a:t>支付</a:t>
            </a:r>
            <a:r>
              <a:rPr lang="zh-TW" altLang="en-US" b="1" dirty="0">
                <a:solidFill>
                  <a:srgbClr val="FF0000"/>
                </a:solidFill>
              </a:rPr>
              <a:t>困难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dirty="0"/>
              <a:t>存在</a:t>
            </a:r>
            <a:r>
              <a:rPr lang="zh-TW" altLang="en-US" b="1" dirty="0">
                <a:solidFill>
                  <a:srgbClr val="FF0000"/>
                </a:solidFill>
              </a:rPr>
              <a:t>货币破损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需要定期回收更换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0862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文献探讨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4" name="直線接點 3"/>
          <p:cNvCxnSpPr/>
          <p:nvPr/>
        </p:nvCxnSpPr>
        <p:spPr>
          <a:xfrm>
            <a:off x="4100513" y="4233862"/>
            <a:ext cx="4157662" cy="23813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rgbClr val="FF0000">
                    <a:lumMod val="46000"/>
                    <a:lumOff val="54000"/>
                    <a:alpha val="37000"/>
                  </a:srgbClr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93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文献探讨  加密货币</a:t>
            </a:r>
          </a:p>
        </p:txBody>
      </p:sp>
      <p:sp>
        <p:nvSpPr>
          <p:cNvPr id="6" name="矩形 5"/>
          <p:cNvSpPr/>
          <p:nvPr/>
        </p:nvSpPr>
        <p:spPr>
          <a:xfrm>
            <a:off x="1243012" y="714374"/>
            <a:ext cx="4471987" cy="638175"/>
          </a:xfrm>
          <a:prstGeom prst="rect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32" y="1352549"/>
            <a:ext cx="10493868" cy="5505451"/>
          </a:xfrm>
        </p:spPr>
      </p:pic>
    </p:spTree>
    <p:extLst>
      <p:ext uri="{BB962C8B-B14F-4D97-AF65-F5344CB8AC3E}">
        <p14:creationId xmlns:p14="http://schemas.microsoft.com/office/powerpoint/2010/main" val="402309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文献探讨 </a:t>
            </a:r>
            <a:r>
              <a:rPr lang="en-US" altLang="zh-TW" dirty="0"/>
              <a:t>- Bitcoin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85816" y="1839912"/>
            <a:ext cx="5218176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技术：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去中心化 点对点网络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区块链技术</a:t>
            </a:r>
            <a:endParaRPr lang="en-US" altLang="zh-TW" dirty="0"/>
          </a:p>
          <a:p>
            <a:pPr lvl="2">
              <a:lnSpc>
                <a:spcPct val="100000"/>
              </a:lnSpc>
            </a:pPr>
            <a:r>
              <a:rPr lang="zh-TW" altLang="en-US" dirty="0"/>
              <a:t>哈希函数</a:t>
            </a:r>
            <a:endParaRPr lang="en-US" altLang="zh-TW" dirty="0"/>
          </a:p>
          <a:p>
            <a:pPr lvl="2">
              <a:lnSpc>
                <a:spcPct val="100000"/>
              </a:lnSpc>
            </a:pPr>
            <a:r>
              <a:rPr lang="zh-TW" altLang="en-US" dirty="0"/>
              <a:t>工作量证明算法</a:t>
            </a:r>
            <a:endParaRPr lang="en-US" altLang="zh-TW" dirty="0"/>
          </a:p>
          <a:p>
            <a:pPr lvl="2">
              <a:lnSpc>
                <a:spcPct val="100000"/>
              </a:lnSpc>
            </a:pPr>
            <a:r>
              <a:rPr lang="zh-TW" altLang="en-US" dirty="0"/>
              <a:t>共识算法</a:t>
            </a:r>
            <a:endParaRPr lang="en-US" altLang="zh-TW" dirty="0"/>
          </a:p>
          <a:p>
            <a:pPr lvl="2">
              <a:lnSpc>
                <a:spcPct val="100000"/>
              </a:lnSpc>
            </a:pPr>
            <a:r>
              <a:rPr lang="zh-TW" altLang="en-US" dirty="0"/>
              <a:t>椭圆曲线算法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38200" y="1687513"/>
            <a:ext cx="52181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/>
              <a:t>简介：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开始时间：</a:t>
            </a:r>
            <a:r>
              <a:rPr lang="en-US" altLang="zh-TW" dirty="0"/>
              <a:t>2009</a:t>
            </a:r>
            <a:r>
              <a:rPr lang="zh-TW" altLang="en-US" dirty="0"/>
              <a:t>年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发行总量：</a:t>
            </a:r>
            <a:r>
              <a:rPr lang="en-US" altLang="zh-TW" dirty="0"/>
              <a:t>2100</a:t>
            </a:r>
            <a:r>
              <a:rPr lang="zh-TW" altLang="en-US" dirty="0"/>
              <a:t>万个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每秒处里交易量：</a:t>
            </a:r>
            <a:r>
              <a:rPr lang="en-US" altLang="zh-TW" dirty="0"/>
              <a:t>6~7</a:t>
            </a:r>
            <a:r>
              <a:rPr lang="zh-TW" altLang="en-US" dirty="0"/>
              <a:t>个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哈希算法：</a:t>
            </a:r>
            <a:r>
              <a:rPr lang="en-US" altLang="zh-TW" dirty="0"/>
              <a:t>SHA-256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032" y="365125"/>
            <a:ext cx="1645920" cy="16459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43012" y="714375"/>
            <a:ext cx="4314825" cy="642938"/>
          </a:xfrm>
          <a:prstGeom prst="rect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303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文献探讨 </a:t>
            </a:r>
            <a:r>
              <a:rPr lang="en-US" altLang="zh-TW" dirty="0"/>
              <a:t>- Bitcoin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854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特色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sz="2800" dirty="0"/>
              <a:t>拥有</a:t>
            </a:r>
            <a:r>
              <a:rPr lang="zh-TW" alt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透明化的交易纪录 </a:t>
            </a:r>
            <a:r>
              <a:rPr lang="zh-TW" altLang="en-US" sz="2800" dirty="0"/>
              <a:t>却也同时</a:t>
            </a:r>
            <a:r>
              <a:rPr lang="zh-TW" alt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保持交易帐户匿名性</a:t>
            </a:r>
            <a:endParaRPr lang="en-US" altLang="zh-TW" sz="28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</a:pPr>
            <a:r>
              <a:rPr lang="zh-TW" altLang="en-US" sz="2800" dirty="0"/>
              <a:t>不需要中心化的金融机构运作 纯粹依赖算法  可以</a:t>
            </a:r>
            <a:r>
              <a:rPr lang="en-US" altLang="zh-TW" sz="2800" b="1" dirty="0">
                <a:solidFill>
                  <a:srgbClr val="FF0000"/>
                </a:solidFill>
              </a:rPr>
              <a:t>24</a:t>
            </a:r>
            <a:r>
              <a:rPr lang="zh-TW" altLang="en-US" sz="2800" b="1" dirty="0">
                <a:solidFill>
                  <a:srgbClr val="FF0000"/>
                </a:solidFill>
              </a:rPr>
              <a:t>小时不间断工作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降低跨国交易</a:t>
            </a:r>
            <a:r>
              <a:rPr lang="zh-TW" altLang="en-US" sz="2800" dirty="0"/>
              <a:t>付出的  </a:t>
            </a:r>
            <a:r>
              <a:rPr lang="zh-TW" alt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时间差 手续费  税收</a:t>
            </a:r>
            <a:endParaRPr lang="en-US" altLang="zh-TW" sz="28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</a:pPr>
            <a:r>
              <a:rPr lang="zh-TW" altLang="en-US" sz="2800" b="1" dirty="0">
                <a:solidFill>
                  <a:srgbClr val="FF0000"/>
                </a:solidFill>
              </a:rPr>
              <a:t>交易不可被窜改</a:t>
            </a:r>
            <a:endParaRPr lang="en-US" altLang="zh-TW" sz="2800" b="1" dirty="0"/>
          </a:p>
          <a:p>
            <a:pPr lvl="1">
              <a:lnSpc>
                <a:spcPct val="150000"/>
              </a:lnSpc>
            </a:pPr>
            <a:r>
              <a:rPr lang="zh-TW" altLang="en-US" sz="2800" dirty="0"/>
              <a:t>限制货币发行数量 所以</a:t>
            </a:r>
            <a:r>
              <a:rPr lang="zh-TW" alt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不存在通货膨胀</a:t>
            </a:r>
            <a:r>
              <a:rPr lang="zh-TW" altLang="en-US" sz="2800" dirty="0"/>
              <a:t>问题</a:t>
            </a:r>
            <a:endParaRPr lang="en-US" altLang="zh-TW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032" y="365125"/>
            <a:ext cx="1645920" cy="16459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43013" y="714374"/>
            <a:ext cx="4286250" cy="657225"/>
          </a:xfrm>
          <a:prstGeom prst="rect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67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</TotalTime>
  <Words>995</Words>
  <Application>Microsoft Office PowerPoint</Application>
  <PresentationFormat>寬螢幕</PresentationFormat>
  <Paragraphs>120</Paragraphs>
  <Slides>17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基于区块链架构的匿名至部份实名交易监督系统-以比特币数字钱包为例</vt:lpstr>
      <vt:lpstr>选题背景</vt:lpstr>
      <vt:lpstr>研究动机</vt:lpstr>
      <vt:lpstr>研究动机</vt:lpstr>
      <vt:lpstr>研究动机</vt:lpstr>
      <vt:lpstr>文献探讨</vt:lpstr>
      <vt:lpstr>文献探讨  加密货币</vt:lpstr>
      <vt:lpstr>文献探讨 - Bitcoin</vt:lpstr>
      <vt:lpstr>文献探讨 - Bitcoin</vt:lpstr>
      <vt:lpstr>文献探讨 - Bitcoin</vt:lpstr>
      <vt:lpstr>文献探讨</vt:lpstr>
      <vt:lpstr>系统架构</vt:lpstr>
      <vt:lpstr>系统架构</vt:lpstr>
      <vt:lpstr>系统架构</vt:lpstr>
      <vt:lpstr>比特币监督系统系统 - 特色</vt:lpstr>
      <vt:lpstr>目标成果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Blockchain-based  Anonymous-to- Named Transaction Supervision System  for Pervasive Bitcoin Digital Wallet</dc:title>
  <dc:creator>Windows 使用者</dc:creator>
  <cp:lastModifiedBy>陳伯韋</cp:lastModifiedBy>
  <cp:revision>68</cp:revision>
  <dcterms:created xsi:type="dcterms:W3CDTF">2017-10-18T06:46:10Z</dcterms:created>
  <dcterms:modified xsi:type="dcterms:W3CDTF">2021-04-07T04:14:17Z</dcterms:modified>
</cp:coreProperties>
</file>