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3" r:id="rId2"/>
    <p:sldId id="309" r:id="rId3"/>
    <p:sldId id="302" r:id="rId4"/>
    <p:sldId id="304" r:id="rId5"/>
    <p:sldId id="305" r:id="rId6"/>
    <p:sldId id="307" r:id="rId7"/>
    <p:sldId id="30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FFFFE1"/>
    <a:srgbClr val="CC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4" autoAdjust="0"/>
    <p:restoredTop sz="91435" autoAdjust="0"/>
  </p:normalViewPr>
  <p:slideViewPr>
    <p:cSldViewPr>
      <p:cViewPr varScale="1">
        <p:scale>
          <a:sx n="78" d="100"/>
          <a:sy n="78" d="100"/>
        </p:scale>
        <p:origin x="57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34DE-D9D5-401C-8A45-6D5600A3470E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F636-4A01-4CCE-85D9-7F2B0C6E60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universal-node.png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deployment.png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8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service_graph.png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8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vpn_sec_configuration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orchestrator_in_band_and_out_of_band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RUD.png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Creation.png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6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9013-5C43-42B3-986A-3CF64AAE02B4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EEA2-7DBA-48C8-A1DD-5F88B3EB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7"/>
          <p:cNvSpPr/>
          <p:nvPr/>
        </p:nvSpPr>
        <p:spPr>
          <a:xfrm>
            <a:off x="301758" y="805385"/>
            <a:ext cx="8230682" cy="4551475"/>
          </a:xfrm>
          <a:prstGeom prst="rect">
            <a:avLst/>
          </a:prstGeom>
          <a:solidFill>
            <a:srgbClr val="FFFFE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/>
              <a:t>Universal </a:t>
            </a:r>
            <a:r>
              <a:rPr lang="it-IT" dirty="0" err="1"/>
              <a:t>Node</a:t>
            </a:r>
            <a:endParaRPr lang="en-US" dirty="0"/>
          </a:p>
        </p:txBody>
      </p:sp>
      <p:sp>
        <p:nvSpPr>
          <p:cNvPr id="3" name="CustomShape 1"/>
          <p:cNvSpPr/>
          <p:nvPr/>
        </p:nvSpPr>
        <p:spPr>
          <a:xfrm>
            <a:off x="876969" y="4179830"/>
            <a:ext cx="3695032" cy="103461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it-IT"/>
          </a:p>
        </p:txBody>
      </p:sp>
      <p:sp>
        <p:nvSpPr>
          <p:cNvPr id="4" name="CustomShape 2"/>
          <p:cNvSpPr/>
          <p:nvPr/>
        </p:nvSpPr>
        <p:spPr>
          <a:xfrm>
            <a:off x="1945258" y="4834169"/>
            <a:ext cx="1179392" cy="2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" name="CustomShape 49"/>
          <p:cNvSpPr/>
          <p:nvPr/>
        </p:nvSpPr>
        <p:spPr>
          <a:xfrm>
            <a:off x="3452256" y="4940810"/>
            <a:ext cx="719640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Virtual </a:t>
            </a:r>
            <a:r>
              <a:rPr lang="it-IT" sz="1400" dirty="0" err="1" smtClean="0">
                <a:cs typeface="Times New Roman" pitchFamily="18" charset="0"/>
              </a:rPr>
              <a:t>switch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" name="CustomShape 21"/>
          <p:cNvSpPr/>
          <p:nvPr/>
        </p:nvSpPr>
        <p:spPr>
          <a:xfrm>
            <a:off x="2785268" y="2583970"/>
            <a:ext cx="657756" cy="42156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" name="CustomShape 21"/>
          <p:cNvSpPr/>
          <p:nvPr/>
        </p:nvSpPr>
        <p:spPr>
          <a:xfrm>
            <a:off x="4487023" y="2583969"/>
            <a:ext cx="697691" cy="426374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#0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8" name="Straight Connector 3"/>
          <p:cNvCxnSpPr>
            <a:stCxn id="7" idx="2"/>
            <a:endCxn id="4" idx="3"/>
          </p:cNvCxnSpPr>
          <p:nvPr/>
        </p:nvCxnSpPr>
        <p:spPr>
          <a:xfrm rot="5400000">
            <a:off x="2996127" y="3138867"/>
            <a:ext cx="1968267" cy="1711219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9" name="Straight Connector 78"/>
          <p:cNvCxnSpPr>
            <a:stCxn id="6" idx="2"/>
            <a:endCxn id="38" idx="3"/>
          </p:cNvCxnSpPr>
          <p:nvPr/>
        </p:nvCxnSpPr>
        <p:spPr>
          <a:xfrm rot="5400000">
            <a:off x="1866013" y="3219021"/>
            <a:ext cx="1461624" cy="1034642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11" name="Straight Connector 77"/>
          <p:cNvCxnSpPr/>
          <p:nvPr/>
        </p:nvCxnSpPr>
        <p:spPr>
          <a:xfrm>
            <a:off x="2164617" y="5124952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9"/>
          <p:cNvCxnSpPr/>
          <p:nvPr/>
        </p:nvCxnSpPr>
        <p:spPr>
          <a:xfrm>
            <a:off x="2414673" y="5124952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80"/>
          <p:cNvCxnSpPr/>
          <p:nvPr/>
        </p:nvCxnSpPr>
        <p:spPr>
          <a:xfrm>
            <a:off x="2664729" y="512948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2"/>
          <p:cNvCxnSpPr/>
          <p:nvPr/>
        </p:nvCxnSpPr>
        <p:spPr>
          <a:xfrm>
            <a:off x="2914785" y="513204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8"/>
          <p:cNvSpPr/>
          <p:nvPr/>
        </p:nvSpPr>
        <p:spPr>
          <a:xfrm flipH="1">
            <a:off x="899592" y="391524"/>
            <a:ext cx="0" cy="1100217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16" name="CustomShape 29"/>
          <p:cNvSpPr/>
          <p:nvPr/>
        </p:nvSpPr>
        <p:spPr>
          <a:xfrm>
            <a:off x="867097" y="433218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[NF-FG] (native)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8" name="CustomShape 52"/>
          <p:cNvSpPr/>
          <p:nvPr/>
        </p:nvSpPr>
        <p:spPr>
          <a:xfrm>
            <a:off x="583998" y="2224574"/>
            <a:ext cx="1904136" cy="373814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Compute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9" name="CustomShape 52"/>
          <p:cNvSpPr/>
          <p:nvPr/>
        </p:nvSpPr>
        <p:spPr>
          <a:xfrm>
            <a:off x="1986827" y="2594899"/>
            <a:ext cx="501307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Native</a:t>
            </a:r>
          </a:p>
          <a:p>
            <a:pPr algn="ctr"/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0" name="CustomShape 52"/>
          <p:cNvSpPr/>
          <p:nvPr/>
        </p:nvSpPr>
        <p:spPr>
          <a:xfrm>
            <a:off x="1533679" y="3004763"/>
            <a:ext cx="453148" cy="215805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libvirt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1" name="Straight Connector 3"/>
          <p:cNvCxnSpPr>
            <a:stCxn id="19" idx="2"/>
            <a:endCxn id="61" idx="0"/>
          </p:cNvCxnSpPr>
          <p:nvPr/>
        </p:nvCxnSpPr>
        <p:spPr>
          <a:xfrm>
            <a:off x="2237481" y="3007431"/>
            <a:ext cx="1219775" cy="549228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22" name="Straight Connector 3"/>
          <p:cNvCxnSpPr>
            <a:stCxn id="20" idx="2"/>
            <a:endCxn id="39" idx="0"/>
          </p:cNvCxnSpPr>
          <p:nvPr/>
        </p:nvCxnSpPr>
        <p:spPr>
          <a:xfrm>
            <a:off x="1760253" y="3220568"/>
            <a:ext cx="380464" cy="340878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CustomShape 52"/>
          <p:cNvSpPr/>
          <p:nvPr/>
        </p:nvSpPr>
        <p:spPr>
          <a:xfrm>
            <a:off x="5240239" y="2583968"/>
            <a:ext cx="1872530" cy="41974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Switch Manager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4" name="CustomShape 52"/>
          <p:cNvSpPr/>
          <p:nvPr/>
        </p:nvSpPr>
        <p:spPr>
          <a:xfrm>
            <a:off x="5240101" y="3004436"/>
            <a:ext cx="610376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xDPd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5" name="CustomShape 52"/>
          <p:cNvSpPr/>
          <p:nvPr/>
        </p:nvSpPr>
        <p:spPr>
          <a:xfrm>
            <a:off x="5850477" y="3004203"/>
            <a:ext cx="63597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OvS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6" name="CustomShape 21"/>
          <p:cNvSpPr/>
          <p:nvPr/>
        </p:nvSpPr>
        <p:spPr>
          <a:xfrm>
            <a:off x="3740189" y="2583970"/>
            <a:ext cx="746835" cy="42637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#N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7" name="Connettore 1 26"/>
          <p:cNvCxnSpPr/>
          <p:nvPr/>
        </p:nvCxnSpPr>
        <p:spPr>
          <a:xfrm>
            <a:off x="3542148" y="2801931"/>
            <a:ext cx="108000" cy="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2267768" y="4574984"/>
            <a:ext cx="216000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8"/>
          <p:cNvCxnSpPr>
            <a:stCxn id="26" idx="2"/>
            <a:endCxn id="60" idx="3"/>
          </p:cNvCxnSpPr>
          <p:nvPr/>
        </p:nvCxnSpPr>
        <p:spPr>
          <a:xfrm rot="5400000">
            <a:off x="3188401" y="3540261"/>
            <a:ext cx="1455125" cy="395288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30" name="Straight Connector 3"/>
          <p:cNvCxnSpPr>
            <a:stCxn id="20" idx="2"/>
            <a:endCxn id="32" idx="0"/>
          </p:cNvCxnSpPr>
          <p:nvPr/>
        </p:nvCxnSpPr>
        <p:spPr>
          <a:xfrm>
            <a:off x="1760253" y="3220568"/>
            <a:ext cx="1118862" cy="336091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1" name="Straight Connector 3"/>
          <p:cNvCxnSpPr>
            <a:stCxn id="25" idx="2"/>
            <a:endCxn id="3" idx="3"/>
          </p:cNvCxnSpPr>
          <p:nvPr/>
        </p:nvCxnSpPr>
        <p:spPr>
          <a:xfrm rot="5400000">
            <a:off x="4727985" y="3256659"/>
            <a:ext cx="1284496" cy="1596464"/>
          </a:xfrm>
          <a:prstGeom prst="curvedConnector2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32" name="CustomShape 8"/>
          <p:cNvSpPr/>
          <p:nvPr/>
        </p:nvSpPr>
        <p:spPr>
          <a:xfrm>
            <a:off x="2627115" y="3556659"/>
            <a:ext cx="504000" cy="370968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VNF4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3" name="CustomShape 52"/>
          <p:cNvSpPr/>
          <p:nvPr/>
        </p:nvSpPr>
        <p:spPr>
          <a:xfrm>
            <a:off x="583998" y="2594899"/>
            <a:ext cx="42939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DPDK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4" name="CustomShape 52"/>
          <p:cNvSpPr/>
          <p:nvPr/>
        </p:nvSpPr>
        <p:spPr>
          <a:xfrm>
            <a:off x="1009788" y="2594899"/>
            <a:ext cx="530001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Docker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5" name="Straight Connector 3"/>
          <p:cNvCxnSpPr>
            <a:stCxn id="34" idx="2"/>
            <a:endCxn id="37" idx="0"/>
          </p:cNvCxnSpPr>
          <p:nvPr/>
        </p:nvCxnSpPr>
        <p:spPr>
          <a:xfrm>
            <a:off x="1274789" y="3007431"/>
            <a:ext cx="279475" cy="552781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6" name="Straight Connector 3"/>
          <p:cNvCxnSpPr>
            <a:stCxn id="33" idx="2"/>
            <a:endCxn id="40" idx="0"/>
          </p:cNvCxnSpPr>
          <p:nvPr/>
        </p:nvCxnSpPr>
        <p:spPr>
          <a:xfrm>
            <a:off x="798696" y="3007431"/>
            <a:ext cx="184757" cy="551913"/>
          </a:xfrm>
          <a:prstGeom prst="straightConnector1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7" name="CustomShape 10"/>
          <p:cNvSpPr/>
          <p:nvPr/>
        </p:nvSpPr>
        <p:spPr>
          <a:xfrm>
            <a:off x="1302264" y="3560212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VNF2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1052062" y="4316191"/>
            <a:ext cx="1027442" cy="301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1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9" name="CustomShape 10"/>
          <p:cNvSpPr/>
          <p:nvPr/>
        </p:nvSpPr>
        <p:spPr>
          <a:xfrm>
            <a:off x="1888717" y="3561446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VNF3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0" name="CustomShape 10"/>
          <p:cNvSpPr/>
          <p:nvPr/>
        </p:nvSpPr>
        <p:spPr>
          <a:xfrm>
            <a:off x="731453" y="3559344"/>
            <a:ext cx="504000" cy="370703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83998" y="1523854"/>
            <a:ext cx="2272733" cy="2470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REST server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4" name="Rettangolo arrotondato 43"/>
          <p:cNvSpPr/>
          <p:nvPr/>
        </p:nvSpPr>
        <p:spPr>
          <a:xfrm>
            <a:off x="1101778" y="5752879"/>
            <a:ext cx="5005719" cy="83727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o 44"/>
          <p:cNvGrpSpPr/>
          <p:nvPr/>
        </p:nvGrpSpPr>
        <p:grpSpPr>
          <a:xfrm>
            <a:off x="1196323" y="5760946"/>
            <a:ext cx="2323440" cy="289800"/>
            <a:chOff x="599684" y="4952526"/>
            <a:chExt cx="2323440" cy="289800"/>
          </a:xfrm>
        </p:grpSpPr>
        <p:sp>
          <p:nvSpPr>
            <p:cNvPr id="46" name="Line 37"/>
            <p:cNvSpPr/>
            <p:nvPr/>
          </p:nvSpPr>
          <p:spPr>
            <a:xfrm flipH="1">
              <a:off x="599684" y="5097482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CustomShape 38"/>
            <p:cNvSpPr/>
            <p:nvPr/>
          </p:nvSpPr>
          <p:spPr>
            <a:xfrm>
              <a:off x="1077044" y="4952526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Virtual Link </a:t>
              </a:r>
              <a:r>
                <a:rPr lang="it-IT" sz="1400" dirty="0" err="1">
                  <a:cs typeface="Times New Roman" pitchFamily="18" charset="0"/>
                </a:rPr>
                <a:t>among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LSIs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196323" y="6012946"/>
            <a:ext cx="2323440" cy="289800"/>
            <a:chOff x="576000" y="5206717"/>
            <a:chExt cx="2323440" cy="289800"/>
          </a:xfrm>
        </p:grpSpPr>
        <p:sp>
          <p:nvSpPr>
            <p:cNvPr id="49" name="Line 37"/>
            <p:cNvSpPr/>
            <p:nvPr/>
          </p:nvSpPr>
          <p:spPr>
            <a:xfrm flipH="1">
              <a:off x="576000" y="5351673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CustomShape 38"/>
            <p:cNvSpPr/>
            <p:nvPr/>
          </p:nvSpPr>
          <p:spPr>
            <a:xfrm>
              <a:off x="1053360" y="5206717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Network </a:t>
              </a:r>
              <a:r>
                <a:rPr lang="it-IT" sz="1400" dirty="0" err="1">
                  <a:cs typeface="Times New Roman" pitchFamily="18" charset="0"/>
                </a:rPr>
                <a:t>function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 smtClean="0">
                  <a:cs typeface="Times New Roman" pitchFamily="18" charset="0"/>
                </a:rPr>
                <a:t>port</a:t>
              </a:r>
              <a:r>
                <a:rPr lang="it-IT" sz="1400" dirty="0" smtClean="0">
                  <a:cs typeface="Times New Roman" pitchFamily="18" charset="0"/>
                </a:rPr>
                <a:t>(s)</a:t>
              </a:r>
              <a:endParaRPr lang="it-IT" sz="1400" dirty="0">
                <a:cs typeface="Times New Roman" pitchFamily="18" charset="0"/>
              </a:endParaRPr>
            </a:p>
            <a:p>
              <a:r>
                <a:rPr lang="it-IT" sz="1400" dirty="0">
                  <a:cs typeface="Times New Roman" pitchFamily="18" charset="0"/>
                </a:rPr>
                <a:t>(</a:t>
              </a:r>
              <a:r>
                <a:rPr lang="it-IT" sz="1400" dirty="0" err="1">
                  <a:cs typeface="Times New Roman" pitchFamily="18" charset="0"/>
                </a:rPr>
                <a:t>between</a:t>
              </a:r>
              <a:r>
                <a:rPr lang="it-IT" sz="1400" dirty="0">
                  <a:cs typeface="Times New Roman" pitchFamily="18" charset="0"/>
                </a:rPr>
                <a:t> an LSI and a VNF)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784056" y="5759157"/>
            <a:ext cx="2323440" cy="289800"/>
            <a:chOff x="3058358" y="5161343"/>
            <a:chExt cx="2323440" cy="289800"/>
          </a:xfrm>
        </p:grpSpPr>
        <p:sp>
          <p:nvSpPr>
            <p:cNvPr id="52" name="Line 37"/>
            <p:cNvSpPr/>
            <p:nvPr/>
          </p:nvSpPr>
          <p:spPr>
            <a:xfrm flipH="1">
              <a:off x="3058358" y="5306299"/>
              <a:ext cx="432000" cy="0"/>
            </a:xfrm>
            <a:prstGeom prst="line">
              <a:avLst/>
            </a:prstGeom>
            <a:ln w="19050">
              <a:solidFill>
                <a:srgbClr val="008000"/>
              </a:solidFill>
              <a:prstDash val="sys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CustomShape 38"/>
            <p:cNvSpPr/>
            <p:nvPr/>
          </p:nvSpPr>
          <p:spPr>
            <a:xfrm>
              <a:off x="3535718" y="5161343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 err="1">
                  <a:cs typeface="Times New Roman" pitchFamily="18" charset="0"/>
                </a:rPr>
                <a:t>OpenFlow</a:t>
              </a:r>
              <a:r>
                <a:rPr lang="it-IT" sz="1400" dirty="0">
                  <a:cs typeface="Times New Roman" pitchFamily="18" charset="0"/>
                </a:rPr>
                <a:t> connection</a:t>
              </a:r>
              <a:endParaRPr sz="1400" dirty="0">
                <a:cs typeface="Times New Roman" pitchFamily="18" charset="0"/>
              </a:endParaRPr>
            </a:p>
          </p:txBody>
        </p:sp>
      </p:grpSp>
      <p:sp>
        <p:nvSpPr>
          <p:cNvPr id="54" name="Line 37"/>
          <p:cNvSpPr/>
          <p:nvPr/>
        </p:nvSpPr>
        <p:spPr>
          <a:xfrm flipH="1">
            <a:off x="3784056" y="6386789"/>
            <a:ext cx="432000" cy="0"/>
          </a:xfrm>
          <a:prstGeom prst="line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5" name="CustomShape 38"/>
          <p:cNvSpPr/>
          <p:nvPr/>
        </p:nvSpPr>
        <p:spPr>
          <a:xfrm>
            <a:off x="4261416" y="6241833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Compute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6" name="Line 37"/>
          <p:cNvSpPr/>
          <p:nvPr/>
        </p:nvSpPr>
        <p:spPr>
          <a:xfrm flipH="1">
            <a:off x="3784056" y="6150951"/>
            <a:ext cx="432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7" name="CustomShape 38"/>
          <p:cNvSpPr/>
          <p:nvPr/>
        </p:nvSpPr>
        <p:spPr>
          <a:xfrm>
            <a:off x="4261416" y="6005995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Network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83999" y="1766465"/>
            <a:ext cx="6528770" cy="4576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solidFill>
                  <a:schemeClr val="tx1"/>
                </a:solidFill>
              </a:rPr>
              <a:t>Node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resource</a:t>
            </a:r>
            <a:r>
              <a:rPr lang="it-IT" sz="1400" dirty="0">
                <a:solidFill>
                  <a:schemeClr val="tx1"/>
                </a:solidFill>
              </a:rPr>
              <a:t> manager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59" name="CustomShape 52"/>
          <p:cNvSpPr/>
          <p:nvPr/>
        </p:nvSpPr>
        <p:spPr>
          <a:xfrm>
            <a:off x="1533891" y="2594899"/>
            <a:ext cx="45293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VM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690877" y="4312820"/>
            <a:ext cx="1027442" cy="30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N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3205256" y="3556659"/>
            <a:ext cx="504000" cy="370968"/>
          </a:xfrm>
          <a:prstGeom prst="roundRect">
            <a:avLst/>
          </a:prstGeom>
          <a:solidFill>
            <a:srgbClr val="FFCCFF"/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VNF5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2" name="CustomShape 52"/>
          <p:cNvSpPr/>
          <p:nvPr/>
        </p:nvSpPr>
        <p:spPr>
          <a:xfrm>
            <a:off x="6479924" y="3004203"/>
            <a:ext cx="627615" cy="408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ERFS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63" name="Straight Connector 3"/>
          <p:cNvCxnSpPr>
            <a:stCxn id="37" idx="2"/>
            <a:endCxn id="38" idx="0"/>
          </p:cNvCxnSpPr>
          <p:nvPr/>
        </p:nvCxnSpPr>
        <p:spPr>
          <a:xfrm>
            <a:off x="1554264" y="3930915"/>
            <a:ext cx="11519" cy="38527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4" name="Straight Connector 81"/>
          <p:cNvCxnSpPr>
            <a:stCxn id="40" idx="2"/>
            <a:endCxn id="38" idx="0"/>
          </p:cNvCxnSpPr>
          <p:nvPr/>
        </p:nvCxnSpPr>
        <p:spPr>
          <a:xfrm>
            <a:off x="983453" y="3930047"/>
            <a:ext cx="582330" cy="386144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5" name="Straight Connector 84"/>
          <p:cNvCxnSpPr>
            <a:stCxn id="39" idx="2"/>
            <a:endCxn id="38" idx="0"/>
          </p:cNvCxnSpPr>
          <p:nvPr/>
        </p:nvCxnSpPr>
        <p:spPr>
          <a:xfrm flipH="1">
            <a:off x="1565783" y="3932149"/>
            <a:ext cx="574934" cy="384042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6" name="Straight Connector 159"/>
          <p:cNvCxnSpPr>
            <a:stCxn id="32" idx="2"/>
            <a:endCxn id="60" idx="0"/>
          </p:cNvCxnSpPr>
          <p:nvPr/>
        </p:nvCxnSpPr>
        <p:spPr>
          <a:xfrm>
            <a:off x="2879115" y="3927627"/>
            <a:ext cx="325483" cy="38519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7" name="Straight Connector 160"/>
          <p:cNvCxnSpPr>
            <a:stCxn id="60" idx="0"/>
            <a:endCxn id="61" idx="2"/>
          </p:cNvCxnSpPr>
          <p:nvPr/>
        </p:nvCxnSpPr>
        <p:spPr>
          <a:xfrm flipV="1">
            <a:off x="3204598" y="3927627"/>
            <a:ext cx="252658" cy="38519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8" name="Straight Connector 161"/>
          <p:cNvCxnSpPr>
            <a:stCxn id="4" idx="0"/>
            <a:endCxn id="38" idx="2"/>
          </p:cNvCxnSpPr>
          <p:nvPr/>
        </p:nvCxnSpPr>
        <p:spPr>
          <a:xfrm flipH="1" flipV="1">
            <a:off x="1565783" y="4618116"/>
            <a:ext cx="969171" cy="216053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cxnSp>
        <p:nvCxnSpPr>
          <p:cNvPr id="69" name="Straight Connector 162"/>
          <p:cNvCxnSpPr>
            <a:stCxn id="4" idx="0"/>
            <a:endCxn id="60" idx="2"/>
          </p:cNvCxnSpPr>
          <p:nvPr/>
        </p:nvCxnSpPr>
        <p:spPr>
          <a:xfrm flipV="1">
            <a:off x="2534954" y="4618116"/>
            <a:ext cx="669644" cy="216053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sp>
        <p:nvSpPr>
          <p:cNvPr id="70" name="CustomShape 3"/>
          <p:cNvSpPr/>
          <p:nvPr/>
        </p:nvSpPr>
        <p:spPr>
          <a:xfrm>
            <a:off x="2851634" y="1523199"/>
            <a:ext cx="2131201" cy="2413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Local DB manager</a:t>
            </a:r>
          </a:p>
        </p:txBody>
      </p:sp>
      <p:sp>
        <p:nvSpPr>
          <p:cNvPr id="71" name="CustomShape 3"/>
          <p:cNvSpPr/>
          <p:nvPr/>
        </p:nvSpPr>
        <p:spPr>
          <a:xfrm>
            <a:off x="4983105" y="1522709"/>
            <a:ext cx="2129395" cy="243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DoubleDecker</a:t>
            </a:r>
            <a:r>
              <a:rPr lang="it-IT" sz="1400" dirty="0" smtClean="0">
                <a:solidFill>
                  <a:schemeClr val="tx1"/>
                </a:solidFill>
              </a:rPr>
              <a:t> client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7" name="CustomShape 52"/>
          <p:cNvSpPr/>
          <p:nvPr/>
        </p:nvSpPr>
        <p:spPr>
          <a:xfrm>
            <a:off x="2785267" y="2224574"/>
            <a:ext cx="4327501" cy="3615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Network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85" name="Line 28"/>
          <p:cNvSpPr/>
          <p:nvPr/>
        </p:nvSpPr>
        <p:spPr>
          <a:xfrm flipH="1">
            <a:off x="2608201" y="1651795"/>
            <a:ext cx="486865" cy="0"/>
          </a:xfrm>
          <a:prstGeom prst="line">
            <a:avLst/>
          </a:prstGeom>
          <a:ln w="19050">
            <a:solidFill>
              <a:srgbClr val="000000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3" name="Line 28"/>
          <p:cNvSpPr/>
          <p:nvPr/>
        </p:nvSpPr>
        <p:spPr>
          <a:xfrm flipH="1">
            <a:off x="6026710" y="403089"/>
            <a:ext cx="268" cy="1117966"/>
          </a:xfrm>
          <a:prstGeom prst="line">
            <a:avLst/>
          </a:prstGeom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74" name="CustomShape 29"/>
          <p:cNvSpPr/>
          <p:nvPr/>
        </p:nvSpPr>
        <p:spPr>
          <a:xfrm>
            <a:off x="6026710" y="487687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</a:t>
            </a:r>
            <a:r>
              <a:rPr lang="it-IT" sz="1400" dirty="0" err="1" smtClean="0">
                <a:cs typeface="Times New Roman" pitchFamily="18" charset="0"/>
              </a:rPr>
              <a:t>Node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 err="1" smtClean="0">
                <a:cs typeface="Times New Roman" pitchFamily="18" charset="0"/>
              </a:rPr>
              <a:t>description</a:t>
            </a:r>
            <a:r>
              <a:rPr lang="it-IT" sz="1400" dirty="0" smtClean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5850477" y="1853442"/>
            <a:ext cx="1121172" cy="282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 smtClean="0">
                <a:cs typeface="Times New Roman" pitchFamily="18" charset="0"/>
              </a:rPr>
              <a:t>VNF </a:t>
            </a:r>
            <a:r>
              <a:rPr lang="it-IT" sz="1400" dirty="0" err="1" smtClean="0">
                <a:cs typeface="Times New Roman" pitchFamily="18" charset="0"/>
              </a:rPr>
              <a:t>selector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949553" y="1853442"/>
            <a:ext cx="1232460" cy="282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 smtClean="0">
                <a:cs typeface="Times New Roman" pitchFamily="18" charset="0"/>
              </a:rPr>
              <a:t>VNF </a:t>
            </a:r>
            <a:r>
              <a:rPr lang="it-IT" sz="1400" dirty="0" err="1" smtClean="0">
                <a:cs typeface="Times New Roman" pitchFamily="18" charset="0"/>
              </a:rPr>
              <a:t>scheduler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13" name="CustomShape 52"/>
          <p:cNvSpPr/>
          <p:nvPr/>
        </p:nvSpPr>
        <p:spPr>
          <a:xfrm>
            <a:off x="1565784" y="973572"/>
            <a:ext cx="1638814" cy="22318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ysDash"/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Virtualizer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27" name="CustomShape 52"/>
          <p:cNvSpPr/>
          <p:nvPr/>
        </p:nvSpPr>
        <p:spPr>
          <a:xfrm>
            <a:off x="7545333" y="1522708"/>
            <a:ext cx="827457" cy="188993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solid"/>
          </a:ln>
        </p:spPr>
        <p:txBody>
          <a:bodyPr wrap="none" lIns="90000" tIns="45000" rIns="90000" bIns="4500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VNF </a:t>
            </a:r>
            <a:r>
              <a:rPr lang="it-IT" sz="1400" smtClean="0">
                <a:cs typeface="Times New Roman" pitchFamily="18" charset="0"/>
              </a:rPr>
              <a:t>name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resolver</a:t>
            </a:r>
            <a:endParaRPr sz="1400" dirty="0">
              <a:cs typeface="Times New Roman" pitchFamily="18" charset="0"/>
            </a:endParaRPr>
          </a:p>
        </p:txBody>
      </p:sp>
      <p:pic>
        <p:nvPicPr>
          <p:cNvPr id="4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52" y="1785030"/>
            <a:ext cx="378217" cy="419077"/>
          </a:xfrm>
          <a:prstGeom prst="rect">
            <a:avLst/>
          </a:prstGeom>
        </p:spPr>
      </p:pic>
      <p:cxnSp>
        <p:nvCxnSpPr>
          <p:cNvPr id="42" name="Connettore 4 12"/>
          <p:cNvCxnSpPr>
            <a:endCxn id="58" idx="3"/>
          </p:cNvCxnSpPr>
          <p:nvPr/>
        </p:nvCxnSpPr>
        <p:spPr>
          <a:xfrm flipH="1">
            <a:off x="7112769" y="1991948"/>
            <a:ext cx="432564" cy="3329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triangle"/>
            <a:tailEnd type="triangle" w="med" len="med"/>
          </a:ln>
        </p:spPr>
      </p:cxnSp>
      <p:sp>
        <p:nvSpPr>
          <p:cNvPr id="132" name="CustomShape 29"/>
          <p:cNvSpPr/>
          <p:nvPr/>
        </p:nvSpPr>
        <p:spPr>
          <a:xfrm>
            <a:off x="2341877" y="1196752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[NF-FG] (native)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144" name="Straight Arrow Connector 143"/>
          <p:cNvCxnSpPr>
            <a:stCxn id="113" idx="2"/>
          </p:cNvCxnSpPr>
          <p:nvPr/>
        </p:nvCxnSpPr>
        <p:spPr>
          <a:xfrm>
            <a:off x="2385191" y="1196752"/>
            <a:ext cx="3638" cy="337333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148" name="CustomShape 29"/>
          <p:cNvSpPr/>
          <p:nvPr/>
        </p:nvSpPr>
        <p:spPr>
          <a:xfrm>
            <a:off x="2355519" y="435695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[NF-FG] (UNIFY)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149" name="Straight Arrow Connector 148"/>
          <p:cNvCxnSpPr>
            <a:endCxn id="113" idx="0"/>
          </p:cNvCxnSpPr>
          <p:nvPr/>
        </p:nvCxnSpPr>
        <p:spPr>
          <a:xfrm flipH="1">
            <a:off x="2385191" y="419533"/>
            <a:ext cx="3638" cy="55403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el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34757"/>
              </p:ext>
            </p:extLst>
          </p:nvPr>
        </p:nvGraphicFramePr>
        <p:xfrm>
          <a:off x="3347864" y="428604"/>
          <a:ext cx="1872208" cy="149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8478">
                <a:tc>
                  <a:txBody>
                    <a:bodyPr/>
                    <a:lstStyle/>
                    <a:p>
                      <a:r>
                        <a:rPr lang="it-IT" sz="1200" b="1" dirty="0" smtClean="0"/>
                        <a:t>Match</a:t>
                      </a:r>
                      <a:endParaRPr lang="it-IT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Action</a:t>
                      </a:r>
                      <a:endParaRPr lang="it-IT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Port</a:t>
                      </a:r>
                      <a:r>
                        <a:rPr lang="it-IT" sz="1200" baseline="0" dirty="0" smtClean="0"/>
                        <a:t> 1</a:t>
                      </a: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Output </a:t>
                      </a:r>
                      <a:r>
                        <a:rPr lang="it-IT" sz="1200" dirty="0" err="1" smtClean="0"/>
                        <a:t>port</a:t>
                      </a:r>
                      <a:r>
                        <a:rPr lang="it-IT" sz="1200" baseline="0" dirty="0" smtClean="0"/>
                        <a:t> 3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Port</a:t>
                      </a:r>
                      <a:r>
                        <a:rPr lang="it-IT" sz="1200" dirty="0" smtClean="0"/>
                        <a:t> 3</a:t>
                      </a: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Output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port</a:t>
                      </a:r>
                      <a:r>
                        <a:rPr lang="it-IT" sz="1200" baseline="0" dirty="0" smtClean="0"/>
                        <a:t> 1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Port</a:t>
                      </a:r>
                      <a:r>
                        <a:rPr lang="it-IT" sz="1200" dirty="0" smtClean="0"/>
                        <a:t> 2</a:t>
                      </a: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Output </a:t>
                      </a:r>
                      <a:r>
                        <a:rPr lang="it-IT" sz="1200" dirty="0" err="1" smtClean="0"/>
                        <a:t>port</a:t>
                      </a:r>
                      <a:r>
                        <a:rPr lang="it-IT" sz="1200" baseline="0" dirty="0" smtClean="0"/>
                        <a:t> 4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8478"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Port</a:t>
                      </a:r>
                      <a:r>
                        <a:rPr lang="it-IT" sz="1200" dirty="0" smtClean="0"/>
                        <a:t> 4</a:t>
                      </a: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Output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port</a:t>
                      </a:r>
                      <a:r>
                        <a:rPr lang="it-IT" sz="1200" baseline="0" dirty="0" smtClean="0"/>
                        <a:t> 2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87107"/>
              </p:ext>
            </p:extLst>
          </p:nvPr>
        </p:nvGraphicFramePr>
        <p:xfrm>
          <a:off x="3357554" y="2167136"/>
          <a:ext cx="18625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3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7714">
                <a:tc>
                  <a:txBody>
                    <a:bodyPr/>
                    <a:lstStyle/>
                    <a:p>
                      <a:r>
                        <a:rPr lang="it-IT" sz="1200" b="1" dirty="0" smtClean="0"/>
                        <a:t>Match</a:t>
                      </a:r>
                      <a:endParaRPr lang="it-IT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1" dirty="0" err="1" smtClean="0"/>
                        <a:t>Action</a:t>
                      </a:r>
                      <a:endParaRPr lang="it-IT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Port</a:t>
                      </a:r>
                      <a:r>
                        <a:rPr lang="it-IT" sz="1200" baseline="0" dirty="0" smtClean="0"/>
                        <a:t> 1</a:t>
                      </a: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Output </a:t>
                      </a:r>
                      <a:r>
                        <a:rPr lang="it-IT" sz="1200" dirty="0" err="1" smtClean="0"/>
                        <a:t>port</a:t>
                      </a:r>
                      <a:r>
                        <a:rPr lang="it-IT" sz="1200" baseline="0" dirty="0" smtClean="0"/>
                        <a:t> 3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Port</a:t>
                      </a:r>
                      <a:r>
                        <a:rPr lang="it-IT" sz="1200" dirty="0" smtClean="0"/>
                        <a:t> 3</a:t>
                      </a: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Output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port</a:t>
                      </a:r>
                      <a:r>
                        <a:rPr lang="it-IT" sz="1200" baseline="0" dirty="0" smtClean="0"/>
                        <a:t> 1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Port</a:t>
                      </a:r>
                      <a:r>
                        <a:rPr lang="it-IT" sz="1200" dirty="0" smtClean="0"/>
                        <a:t> 2</a:t>
                      </a: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Output </a:t>
                      </a:r>
                      <a:r>
                        <a:rPr lang="it-IT" sz="1200" dirty="0" err="1" smtClean="0"/>
                        <a:t>port</a:t>
                      </a:r>
                      <a:r>
                        <a:rPr lang="it-IT" sz="1200" baseline="0" dirty="0" smtClean="0"/>
                        <a:t> 4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r>
                        <a:rPr lang="it-IT" sz="1200" dirty="0" err="1" smtClean="0"/>
                        <a:t>Port</a:t>
                      </a:r>
                      <a:r>
                        <a:rPr lang="it-IT" sz="1200" dirty="0" smtClean="0"/>
                        <a:t> 4</a:t>
                      </a:r>
                      <a:endParaRPr lang="it-IT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Output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port</a:t>
                      </a:r>
                      <a:r>
                        <a:rPr lang="it-IT" sz="1200" baseline="0" dirty="0" smtClean="0"/>
                        <a:t> 2</a:t>
                      </a:r>
                      <a:endParaRPr lang="it-IT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CustomShape 2"/>
          <p:cNvSpPr/>
          <p:nvPr/>
        </p:nvSpPr>
        <p:spPr>
          <a:xfrm>
            <a:off x="1624306" y="2078602"/>
            <a:ext cx="1082812" cy="259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- 0 </a:t>
            </a:r>
            <a:endParaRPr sz="1200" dirty="0">
              <a:cs typeface="Times New Roman" pitchFamily="18" charset="0"/>
            </a:endParaRPr>
          </a:p>
        </p:txBody>
      </p:sp>
      <p:cxnSp>
        <p:nvCxnSpPr>
          <p:cNvPr id="3" name="Straight Connector 77"/>
          <p:cNvCxnSpPr/>
          <p:nvPr/>
        </p:nvCxnSpPr>
        <p:spPr>
          <a:xfrm>
            <a:off x="1778993" y="2336414"/>
            <a:ext cx="865" cy="32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9"/>
          <p:cNvCxnSpPr/>
          <p:nvPr/>
        </p:nvCxnSpPr>
        <p:spPr>
          <a:xfrm>
            <a:off x="2449305" y="2336414"/>
            <a:ext cx="0" cy="32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46"/>
          <p:cNvSpPr/>
          <p:nvPr/>
        </p:nvSpPr>
        <p:spPr>
          <a:xfrm>
            <a:off x="1546767" y="2643764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 smtClean="0">
                <a:cs typeface="Times New Roman" pitchFamily="18" charset="0"/>
              </a:rPr>
              <a:t>eth0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6" name="CustomShape 46"/>
          <p:cNvSpPr/>
          <p:nvPr/>
        </p:nvSpPr>
        <p:spPr>
          <a:xfrm>
            <a:off x="2266847" y="2643764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 smtClean="0">
                <a:cs typeface="Times New Roman" pitchFamily="18" charset="0"/>
              </a:rPr>
              <a:t>eth1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971600" y="1459853"/>
            <a:ext cx="1323018" cy="259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>
                <a:cs typeface="Times New Roman" pitchFamily="18" charset="0"/>
              </a:rPr>
              <a:t>LSI </a:t>
            </a:r>
            <a:r>
              <a:rPr lang="it-IT" sz="1200" dirty="0" smtClean="0">
                <a:cs typeface="Times New Roman" pitchFamily="18" charset="0"/>
              </a:rPr>
              <a:t>– </a:t>
            </a:r>
            <a:r>
              <a:rPr lang="it-IT" sz="1200" dirty="0" err="1" smtClean="0">
                <a:cs typeface="Times New Roman" pitchFamily="18" charset="0"/>
              </a:rPr>
              <a:t>dummy_graph</a:t>
            </a:r>
            <a:r>
              <a:rPr lang="it-IT" sz="1200" dirty="0" smtClean="0">
                <a:cs typeface="Times New Roman" pitchFamily="18" charset="0"/>
              </a:rPr>
              <a:t> 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9" name="Line 51"/>
          <p:cNvSpPr/>
          <p:nvPr/>
        </p:nvSpPr>
        <p:spPr>
          <a:xfrm flipH="1" flipV="1">
            <a:off x="1521181" y="1717665"/>
            <a:ext cx="257812" cy="360937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0" name="Line 51"/>
          <p:cNvSpPr/>
          <p:nvPr/>
        </p:nvSpPr>
        <p:spPr>
          <a:xfrm flipH="1" flipV="1">
            <a:off x="2088368" y="1717665"/>
            <a:ext cx="309375" cy="360937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1" name="Line 18"/>
          <p:cNvSpPr/>
          <p:nvPr/>
        </p:nvSpPr>
        <p:spPr>
          <a:xfrm flipV="1">
            <a:off x="1521181" y="892666"/>
            <a:ext cx="0" cy="567187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2" name="Line 18"/>
          <p:cNvSpPr/>
          <p:nvPr/>
        </p:nvSpPr>
        <p:spPr>
          <a:xfrm flipH="1" flipV="1">
            <a:off x="1830556" y="944228"/>
            <a:ext cx="0" cy="51562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" name="CustomShape 6"/>
          <p:cNvSpPr/>
          <p:nvPr/>
        </p:nvSpPr>
        <p:spPr>
          <a:xfrm>
            <a:off x="1418056" y="634854"/>
            <a:ext cx="515625" cy="363517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200" dirty="0" err="1" smtClean="0">
                <a:cs typeface="Times New Roman" pitchFamily="18" charset="0"/>
              </a:rPr>
              <a:t>dummy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3" name="CustomShape 46"/>
          <p:cNvSpPr/>
          <p:nvPr/>
        </p:nvSpPr>
        <p:spPr>
          <a:xfrm>
            <a:off x="1043608" y="995791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 smtClean="0">
                <a:cs typeface="Times New Roman" pitchFamily="18" charset="0"/>
              </a:rPr>
              <a:t>port1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14" name="CustomShape 46"/>
          <p:cNvSpPr/>
          <p:nvPr/>
        </p:nvSpPr>
        <p:spPr>
          <a:xfrm>
            <a:off x="1830556" y="992869"/>
            <a:ext cx="36093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dirty="0" smtClean="0">
                <a:cs typeface="Times New Roman" pitchFamily="18" charset="0"/>
              </a:rPr>
              <a:t>port2</a:t>
            </a:r>
            <a:endParaRPr sz="1100" dirty="0">
              <a:cs typeface="Times New Roman" pitchFamily="18" charset="0"/>
            </a:endParaRPr>
          </a:p>
        </p:txBody>
      </p:sp>
      <p:sp>
        <p:nvSpPr>
          <p:cNvPr id="15" name="CustomShape 46"/>
          <p:cNvSpPr/>
          <p:nvPr/>
        </p:nvSpPr>
        <p:spPr>
          <a:xfrm>
            <a:off x="1547664" y="2336414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 smtClean="0">
                <a:cs typeface="Times New Roman" pitchFamily="18" charset="0"/>
              </a:rPr>
              <a:t>1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6" name="CustomShape 46"/>
          <p:cNvSpPr/>
          <p:nvPr/>
        </p:nvSpPr>
        <p:spPr>
          <a:xfrm>
            <a:off x="2449305" y="2336414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 smtClean="0">
                <a:cs typeface="Times New Roman" pitchFamily="18" charset="0"/>
              </a:rPr>
              <a:t>2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7" name="CustomShape 46"/>
          <p:cNvSpPr/>
          <p:nvPr/>
        </p:nvSpPr>
        <p:spPr>
          <a:xfrm>
            <a:off x="1727431" y="1847746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 smtClean="0">
                <a:cs typeface="Times New Roman" pitchFamily="18" charset="0"/>
              </a:rPr>
              <a:t>3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8" name="CustomShape 46"/>
          <p:cNvSpPr/>
          <p:nvPr/>
        </p:nvSpPr>
        <p:spPr>
          <a:xfrm>
            <a:off x="2346180" y="1844824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 smtClean="0">
                <a:cs typeface="Times New Roman" pitchFamily="18" charset="0"/>
              </a:rPr>
              <a:t>4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19" name="CustomShape 46"/>
          <p:cNvSpPr/>
          <p:nvPr/>
        </p:nvSpPr>
        <p:spPr>
          <a:xfrm>
            <a:off x="1418056" y="1714743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 smtClean="0">
                <a:cs typeface="Times New Roman" pitchFamily="18" charset="0"/>
              </a:rPr>
              <a:t>1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20" name="CustomShape 46"/>
          <p:cNvSpPr/>
          <p:nvPr/>
        </p:nvSpPr>
        <p:spPr>
          <a:xfrm>
            <a:off x="1933681" y="1717665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 smtClean="0">
                <a:cs typeface="Times New Roman" pitchFamily="18" charset="0"/>
              </a:rPr>
              <a:t>2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21" name="CustomShape 46"/>
          <p:cNvSpPr/>
          <p:nvPr/>
        </p:nvSpPr>
        <p:spPr>
          <a:xfrm>
            <a:off x="1331640" y="1268760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 smtClean="0">
                <a:cs typeface="Times New Roman" pitchFamily="18" charset="0"/>
              </a:rPr>
              <a:t>3</a:t>
            </a:r>
            <a:endParaRPr sz="1100" b="1" dirty="0">
              <a:cs typeface="Times New Roman" pitchFamily="18" charset="0"/>
            </a:endParaRPr>
          </a:p>
        </p:txBody>
      </p:sp>
      <p:sp>
        <p:nvSpPr>
          <p:cNvPr id="22" name="CustomShape 46"/>
          <p:cNvSpPr/>
          <p:nvPr/>
        </p:nvSpPr>
        <p:spPr>
          <a:xfrm>
            <a:off x="1795702" y="1268760"/>
            <a:ext cx="154687" cy="2091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100" b="1" dirty="0" smtClean="0">
                <a:cs typeface="Times New Roman" pitchFamily="18" charset="0"/>
              </a:rPr>
              <a:t>4</a:t>
            </a:r>
            <a:endParaRPr sz="1100" b="1" dirty="0">
              <a:cs typeface="Times New Roman" pitchFamily="18" charset="0"/>
            </a:endParaRPr>
          </a:p>
        </p:txBody>
      </p:sp>
      <p:cxnSp>
        <p:nvCxnSpPr>
          <p:cNvPr id="26" name="Connettore 1 25"/>
          <p:cNvCxnSpPr/>
          <p:nvPr/>
        </p:nvCxnSpPr>
        <p:spPr>
          <a:xfrm rot="5400000" flipH="1" flipV="1">
            <a:off x="2294618" y="428604"/>
            <a:ext cx="1031249" cy="1031249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2294618" y="1717665"/>
            <a:ext cx="1053246" cy="174412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 flipH="1" flipV="1">
            <a:off x="2707118" y="2078602"/>
            <a:ext cx="670312" cy="5425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flipH="1" flipV="1">
            <a:off x="2707118" y="2336414"/>
            <a:ext cx="640746" cy="1202322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6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214414" y="1214422"/>
            <a:ext cx="1285884" cy="285752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42976" y="121442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/>
              <a:t>dummy</a:t>
            </a:r>
            <a:endParaRPr lang="it-IT" sz="1400" dirty="0"/>
          </a:p>
        </p:txBody>
      </p:sp>
      <p:sp>
        <p:nvSpPr>
          <p:cNvPr id="4" name="Ovale 3"/>
          <p:cNvSpPr>
            <a:spLocks noChangeAspect="1"/>
          </p:cNvSpPr>
          <p:nvPr/>
        </p:nvSpPr>
        <p:spPr>
          <a:xfrm>
            <a:off x="1142976" y="1285860"/>
            <a:ext cx="145555" cy="1437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" name="Ovale 5"/>
          <p:cNvSpPr>
            <a:spLocks noChangeAspect="1"/>
          </p:cNvSpPr>
          <p:nvPr/>
        </p:nvSpPr>
        <p:spPr>
          <a:xfrm>
            <a:off x="2428861" y="1285860"/>
            <a:ext cx="144662" cy="1428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321467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0" name="Connettore 1 9"/>
          <p:cNvCxnSpPr>
            <a:stCxn id="20" idx="6"/>
            <a:endCxn id="4" idx="2"/>
          </p:cNvCxnSpPr>
          <p:nvPr/>
        </p:nvCxnSpPr>
        <p:spPr>
          <a:xfrm>
            <a:off x="501820" y="1357298"/>
            <a:ext cx="641156" cy="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8" idx="2"/>
            <a:endCxn id="6" idx="6"/>
          </p:cNvCxnSpPr>
          <p:nvPr/>
        </p:nvCxnSpPr>
        <p:spPr>
          <a:xfrm rot="10800000">
            <a:off x="2573524" y="1357298"/>
            <a:ext cx="641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>
            <a:spLocks noChangeAspect="1"/>
          </p:cNvSpPr>
          <p:nvPr/>
        </p:nvSpPr>
        <p:spPr>
          <a:xfrm>
            <a:off x="35715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85786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port1</a:t>
            </a:r>
            <a:endParaRPr lang="it-IT" sz="10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2428860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port2</a:t>
            </a:r>
            <a:endParaRPr lang="it-IT" sz="10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1428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eth0</a:t>
            </a:r>
            <a:endParaRPr lang="it-IT" sz="10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07180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eth1</a:t>
            </a:r>
            <a:endParaRPr lang="it-IT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ttore 1 9"/>
          <p:cNvCxnSpPr/>
          <p:nvPr/>
        </p:nvCxnSpPr>
        <p:spPr>
          <a:xfrm flipH="1" flipV="1">
            <a:off x="1586803" y="2963313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 flipH="1">
            <a:off x="1567753" y="2527300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H="1" flipV="1">
            <a:off x="1148550" y="4237792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3" y="3983837"/>
            <a:ext cx="303716" cy="50791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367742" y="2960469"/>
            <a:ext cx="1079142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Network</a:t>
            </a:r>
          </a:p>
          <a:p>
            <a:r>
              <a:rPr lang="en-US" dirty="0"/>
              <a:t>10.0.1.0/24</a:t>
            </a:r>
            <a:endParaRPr lang="en-US" dirty="0"/>
          </a:p>
        </p:txBody>
      </p:sp>
      <p:cxnSp>
        <p:nvCxnSpPr>
          <p:cNvPr id="23" name="Connettore 1 22"/>
          <p:cNvCxnSpPr/>
          <p:nvPr/>
        </p:nvCxnSpPr>
        <p:spPr>
          <a:xfrm flipH="1" flipV="1">
            <a:off x="6012160" y="296046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H="1">
            <a:off x="6431363" y="2524456"/>
            <a:ext cx="12700" cy="215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 flipV="1">
            <a:off x="6437713" y="4237289"/>
            <a:ext cx="4319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w-designer.com/icon-image/7507-256x256x3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966" y="3860805"/>
            <a:ext cx="822651" cy="82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/>
          <p:cNvSpPr txBox="1"/>
          <p:nvPr/>
        </p:nvSpPr>
        <p:spPr>
          <a:xfrm>
            <a:off x="6676677" y="2906825"/>
            <a:ext cx="1079142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Network</a:t>
            </a:r>
          </a:p>
          <a:p>
            <a:r>
              <a:rPr lang="en-US" dirty="0"/>
              <a:t>10.0.2.0/24</a:t>
            </a:r>
            <a:endParaRPr lang="en-US" dirty="0"/>
          </a:p>
        </p:txBody>
      </p:sp>
      <p:cxnSp>
        <p:nvCxnSpPr>
          <p:cNvPr id="29" name="Connettore 1 28"/>
          <p:cNvCxnSpPr/>
          <p:nvPr/>
        </p:nvCxnSpPr>
        <p:spPr>
          <a:xfrm>
            <a:off x="1148550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 flipH="1" flipV="1">
            <a:off x="1760847" y="3098803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1767197" y="3113066"/>
            <a:ext cx="4603173" cy="611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 flipH="1" flipV="1">
            <a:off x="6286174" y="3116338"/>
            <a:ext cx="6350" cy="9752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>
            <a:off x="6292524" y="4074038"/>
            <a:ext cx="6351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02849" y="3594794"/>
            <a:ext cx="1115976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>
            <a:endCxn id="2" idx="0"/>
          </p:cNvCxnSpPr>
          <p:nvPr/>
        </p:nvCxnSpPr>
        <p:spPr>
          <a:xfrm>
            <a:off x="2912372" y="3245710"/>
            <a:ext cx="148465" cy="3490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sp>
        <p:nvSpPr>
          <p:cNvPr id="31" name="Rectangle 30"/>
          <p:cNvSpPr/>
          <p:nvPr/>
        </p:nvSpPr>
        <p:spPr>
          <a:xfrm>
            <a:off x="4855402" y="1962649"/>
            <a:ext cx="1115976" cy="52322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</a:p>
          <a:p>
            <a:pPr algn="ctr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y.y.y.y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>
            <a:endCxn id="31" idx="2"/>
          </p:cNvCxnSpPr>
          <p:nvPr/>
        </p:nvCxnSpPr>
        <p:spPr>
          <a:xfrm flipV="1">
            <a:off x="5142887" y="2485869"/>
            <a:ext cx="270503" cy="3419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sp>
        <p:nvSpPr>
          <p:cNvPr id="33" name="Rectangle 32"/>
          <p:cNvSpPr/>
          <p:nvPr/>
        </p:nvSpPr>
        <p:spPr>
          <a:xfrm>
            <a:off x="4893560" y="3686237"/>
            <a:ext cx="1115976" cy="307777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10.0.2.1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/>
          <p:cNvCxnSpPr>
            <a:endCxn id="33" idx="0"/>
          </p:cNvCxnSpPr>
          <p:nvPr/>
        </p:nvCxnSpPr>
        <p:spPr>
          <a:xfrm flipH="1">
            <a:off x="5451548" y="3245710"/>
            <a:ext cx="644808" cy="44052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sp>
        <p:nvSpPr>
          <p:cNvPr id="36" name="Rectangle 35"/>
          <p:cNvSpPr/>
          <p:nvPr/>
        </p:nvSpPr>
        <p:spPr>
          <a:xfrm>
            <a:off x="1148550" y="2098586"/>
            <a:ext cx="1115976" cy="307777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10.0.1.1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>
            <a:endCxn id="36" idx="2"/>
          </p:cNvCxnSpPr>
          <p:nvPr/>
        </p:nvCxnSpPr>
        <p:spPr>
          <a:xfrm flipH="1" flipV="1">
            <a:off x="1706538" y="2406363"/>
            <a:ext cx="363142" cy="4817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</p:cxnSp>
      <p:pic>
        <p:nvPicPr>
          <p:cNvPr id="40" name="Picture 3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910" y="2818058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655" y="2801062"/>
            <a:ext cx="9064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ilindro 7"/>
          <p:cNvSpPr/>
          <p:nvPr/>
        </p:nvSpPr>
        <p:spPr>
          <a:xfrm rot="5400000">
            <a:off x="3841328" y="2082990"/>
            <a:ext cx="417884" cy="1907556"/>
          </a:xfrm>
          <a:prstGeom prst="can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 tunnel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ttore 1 51"/>
          <p:cNvCxnSpPr/>
          <p:nvPr/>
        </p:nvCxnSpPr>
        <p:spPr>
          <a:xfrm>
            <a:off x="611560" y="5837451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stomShape 27"/>
          <p:cNvSpPr/>
          <p:nvPr/>
        </p:nvSpPr>
        <p:spPr>
          <a:xfrm>
            <a:off x="934809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" name="CustomShape 2"/>
          <p:cNvSpPr/>
          <p:nvPr/>
        </p:nvSpPr>
        <p:spPr>
          <a:xfrm>
            <a:off x="1532642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4" name="Straight Connector 77"/>
          <p:cNvCxnSpPr/>
          <p:nvPr/>
        </p:nvCxnSpPr>
        <p:spPr>
          <a:xfrm flipH="1">
            <a:off x="1820674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stomShape 3"/>
          <p:cNvSpPr/>
          <p:nvPr/>
        </p:nvSpPr>
        <p:spPr>
          <a:xfrm>
            <a:off x="1473420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Local </a:t>
            </a:r>
            <a:r>
              <a:rPr lang="it-IT" sz="1400" dirty="0">
                <a:solidFill>
                  <a:schemeClr val="tx1"/>
                </a:solidFill>
              </a:rPr>
              <a:t>o</a:t>
            </a:r>
            <a:r>
              <a:rPr lang="it-IT" sz="1400" dirty="0" smtClean="0">
                <a:solidFill>
                  <a:schemeClr val="tx1"/>
                </a:solidFill>
              </a:rPr>
              <a:t>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77"/>
          <p:cNvCxnSpPr/>
          <p:nvPr/>
        </p:nvCxnSpPr>
        <p:spPr>
          <a:xfrm flipH="1">
            <a:off x="2468746" y="2362967"/>
            <a:ext cx="3336" cy="1151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934809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Out of Band</a:t>
            </a:r>
            <a:endParaRPr lang="it-IT" sz="2400" dirty="0"/>
          </a:p>
        </p:txBody>
      </p:sp>
      <p:sp>
        <p:nvSpPr>
          <p:cNvPr id="17" name="Ovale 16"/>
          <p:cNvSpPr/>
          <p:nvPr/>
        </p:nvSpPr>
        <p:spPr>
          <a:xfrm>
            <a:off x="3383081" y="2759011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77"/>
          <p:cNvCxnSpPr/>
          <p:nvPr/>
        </p:nvCxnSpPr>
        <p:spPr>
          <a:xfrm flipH="1">
            <a:off x="3489426" y="2975035"/>
            <a:ext cx="5003" cy="1200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Nuvola 19"/>
          <p:cNvSpPr/>
          <p:nvPr/>
        </p:nvSpPr>
        <p:spPr>
          <a:xfrm>
            <a:off x="2662228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007628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Internet</a:t>
            </a:r>
            <a:endParaRPr lang="it-IT" dirty="0"/>
          </a:p>
        </p:txBody>
      </p:sp>
      <p:cxnSp>
        <p:nvCxnSpPr>
          <p:cNvPr id="23" name="Connettore 2 22"/>
          <p:cNvCxnSpPr/>
          <p:nvPr/>
        </p:nvCxnSpPr>
        <p:spPr>
          <a:xfrm flipV="1">
            <a:off x="3628695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628695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[NF-FG]</a:t>
            </a:r>
            <a:endParaRPr lang="it-IT" sz="14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276099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eth0</a:t>
            </a:r>
            <a:endParaRPr lang="it-IT" sz="14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1947407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eth1</a:t>
            </a:r>
            <a:endParaRPr lang="it-IT" sz="1400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2927797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eth2</a:t>
            </a:r>
            <a:endParaRPr lang="it-IT" sz="14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043936" y="2466914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31" name="CustomShape 27"/>
          <p:cNvSpPr/>
          <p:nvPr/>
        </p:nvSpPr>
        <p:spPr>
          <a:xfrm>
            <a:off x="4784673" y="756177"/>
            <a:ext cx="3406145" cy="2110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2" name="CustomShape 2"/>
          <p:cNvSpPr/>
          <p:nvPr/>
        </p:nvSpPr>
        <p:spPr>
          <a:xfrm>
            <a:off x="5888376" y="2002927"/>
            <a:ext cx="1179392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3" name="Straight Connector 77"/>
          <p:cNvCxnSpPr/>
          <p:nvPr/>
        </p:nvCxnSpPr>
        <p:spPr>
          <a:xfrm flipH="1">
            <a:off x="6176408" y="2362567"/>
            <a:ext cx="3336" cy="1152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stomShape 3"/>
          <p:cNvSpPr/>
          <p:nvPr/>
        </p:nvSpPr>
        <p:spPr>
          <a:xfrm>
            <a:off x="5323284" y="1215161"/>
            <a:ext cx="2328921" cy="4320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Local orchestrator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77"/>
          <p:cNvCxnSpPr/>
          <p:nvPr/>
        </p:nvCxnSpPr>
        <p:spPr>
          <a:xfrm flipH="1">
            <a:off x="6824221" y="2362967"/>
            <a:ext cx="3595" cy="18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784673" y="274519"/>
            <a:ext cx="3406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In Band</a:t>
            </a:r>
            <a:endParaRPr lang="it-IT" sz="2400" dirty="0"/>
          </a:p>
        </p:txBody>
      </p:sp>
      <p:sp>
        <p:nvSpPr>
          <p:cNvPr id="37" name="Ovale 36"/>
          <p:cNvSpPr/>
          <p:nvPr/>
        </p:nvSpPr>
        <p:spPr>
          <a:xfrm>
            <a:off x="6961824" y="2058834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9" name="Nuvola 38"/>
          <p:cNvSpPr/>
          <p:nvPr/>
        </p:nvSpPr>
        <p:spPr>
          <a:xfrm>
            <a:off x="5995357" y="4141001"/>
            <a:ext cx="1873753" cy="969552"/>
          </a:xfrm>
          <a:prstGeom prst="cloud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6340757" y="4434806"/>
            <a:ext cx="11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Internet</a:t>
            </a:r>
            <a:endParaRPr lang="it-IT" dirty="0"/>
          </a:p>
        </p:txBody>
      </p:sp>
      <p:cxnSp>
        <p:nvCxnSpPr>
          <p:cNvPr id="41" name="Connettore 2 40"/>
          <p:cNvCxnSpPr/>
          <p:nvPr/>
        </p:nvCxnSpPr>
        <p:spPr>
          <a:xfrm flipV="1">
            <a:off x="6961824" y="3309170"/>
            <a:ext cx="0" cy="49284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6961824" y="3421599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[NF-FG]</a:t>
            </a:r>
            <a:endParaRPr lang="it-IT" sz="1400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5631833" y="2875399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eth0</a:t>
            </a:r>
            <a:endParaRPr lang="it-IT" sz="14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6303141" y="2869525"/>
            <a:ext cx="56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eth1</a:t>
            </a:r>
            <a:endParaRPr lang="it-IT" sz="14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7086524" y="2001467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48" name="Ovale 47"/>
          <p:cNvSpPr/>
          <p:nvPr/>
        </p:nvSpPr>
        <p:spPr>
          <a:xfrm>
            <a:off x="1168087" y="5521297"/>
            <a:ext cx="216024" cy="2160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663434" y="5874276"/>
            <a:ext cx="89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10.0.0.1</a:t>
            </a:r>
            <a:endParaRPr lang="it-IT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1716047" y="5481976"/>
            <a:ext cx="2222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Orchestration</a:t>
            </a:r>
            <a:r>
              <a:rPr lang="it-IT" sz="1400" dirty="0" smtClean="0"/>
              <a:t> </a:t>
            </a:r>
            <a:r>
              <a:rPr lang="it-IT" sz="1400" dirty="0"/>
              <a:t>P</a:t>
            </a:r>
            <a:r>
              <a:rPr lang="it-IT" sz="1400" dirty="0" smtClean="0"/>
              <a:t>ort (</a:t>
            </a:r>
            <a:r>
              <a:rPr lang="it-IT" sz="1400" dirty="0" err="1" smtClean="0"/>
              <a:t>layer</a:t>
            </a:r>
            <a:r>
              <a:rPr lang="it-IT" sz="1400" dirty="0" smtClean="0"/>
              <a:t> 3)</a:t>
            </a:r>
            <a:endParaRPr lang="it-IT" sz="1400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1716047" y="5886008"/>
            <a:ext cx="321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Management IP </a:t>
            </a:r>
            <a:r>
              <a:rPr lang="it-IT" sz="1400" dirty="0" err="1" smtClean="0"/>
              <a:t>address</a:t>
            </a:r>
            <a:r>
              <a:rPr lang="it-IT" sz="1400" dirty="0" smtClean="0"/>
              <a:t> of the UN</a:t>
            </a:r>
            <a:endParaRPr lang="it-IT" sz="14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611560" y="5072399"/>
            <a:ext cx="757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Legend</a:t>
            </a:r>
            <a:endParaRPr lang="it-IT" sz="1400" i="1" dirty="0"/>
          </a:p>
        </p:txBody>
      </p:sp>
      <p:sp>
        <p:nvSpPr>
          <p:cNvPr id="75" name="CasellaDiTesto 74"/>
          <p:cNvSpPr txBox="1"/>
          <p:nvPr/>
        </p:nvSpPr>
        <p:spPr>
          <a:xfrm>
            <a:off x="902465" y="756374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CasellaDiTesto 75"/>
          <p:cNvSpPr txBox="1"/>
          <p:nvPr/>
        </p:nvSpPr>
        <p:spPr>
          <a:xfrm>
            <a:off x="4745752" y="737889"/>
            <a:ext cx="134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</a:t>
            </a:r>
            <a:r>
              <a:rPr lang="it-IT" sz="1400" dirty="0" err="1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it-IT" sz="140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nettore 1 9"/>
          <p:cNvCxnSpPr/>
          <p:nvPr/>
        </p:nvCxnSpPr>
        <p:spPr>
          <a:xfrm>
            <a:off x="611560" y="6232432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611560" y="5445224"/>
            <a:ext cx="31907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2819" y="4365598"/>
            <a:ext cx="572008" cy="877079"/>
          </a:xfrm>
          <a:prstGeom prst="rect">
            <a:avLst/>
          </a:prstGeom>
        </p:spPr>
      </p:pic>
      <p:sp>
        <p:nvSpPr>
          <p:cNvPr id="47" name="CasellaDiTesto 23"/>
          <p:cNvSpPr txBox="1"/>
          <p:nvPr/>
        </p:nvSpPr>
        <p:spPr>
          <a:xfrm>
            <a:off x="4461461" y="4846014"/>
            <a:ext cx="125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Global orchestrator</a:t>
            </a:r>
            <a:endParaRPr lang="it-IT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7886" y="4434806"/>
            <a:ext cx="572008" cy="877079"/>
          </a:xfrm>
          <a:prstGeom prst="rect">
            <a:avLst/>
          </a:prstGeom>
        </p:spPr>
      </p:pic>
      <p:sp>
        <p:nvSpPr>
          <p:cNvPr id="55" name="CasellaDiTesto 23"/>
          <p:cNvSpPr txBox="1"/>
          <p:nvPr/>
        </p:nvSpPr>
        <p:spPr>
          <a:xfrm>
            <a:off x="7626528" y="4915222"/>
            <a:ext cx="125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Global orchestrator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4788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rminatore 31"/>
          <p:cNvSpPr/>
          <p:nvPr/>
        </p:nvSpPr>
        <p:spPr>
          <a:xfrm>
            <a:off x="1806464" y="958880"/>
            <a:ext cx="731505" cy="33153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3" name="Elaborazione 32"/>
          <p:cNvSpPr/>
          <p:nvPr/>
        </p:nvSpPr>
        <p:spPr>
          <a:xfrm>
            <a:off x="972234" y="1459768"/>
            <a:ext cx="2398208" cy="419204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a read / update / delete request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6" name="Elaborazione 35"/>
          <p:cNvSpPr/>
          <p:nvPr/>
        </p:nvSpPr>
        <p:spPr>
          <a:xfrm>
            <a:off x="978494" y="3329099"/>
            <a:ext cx="2398208" cy="424575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Verify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that</a:t>
            </a:r>
            <a:r>
              <a:rPr lang="it-IT" sz="1200" dirty="0">
                <a:solidFill>
                  <a:schemeClr val="tx1"/>
                </a:solidFill>
              </a:rPr>
              <a:t> the </a:t>
            </a:r>
            <a:r>
              <a:rPr lang="it-IT" sz="1200" dirty="0" err="1">
                <a:solidFill>
                  <a:schemeClr val="tx1"/>
                </a:solidFill>
              </a:rPr>
              <a:t>requested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resource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exists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7" name="Decisione 36"/>
          <p:cNvSpPr/>
          <p:nvPr/>
        </p:nvSpPr>
        <p:spPr>
          <a:xfrm>
            <a:off x="1670346" y="2659528"/>
            <a:ext cx="1001984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Match?</a:t>
            </a:r>
          </a:p>
        </p:txBody>
      </p:sp>
      <p:sp>
        <p:nvSpPr>
          <p:cNvPr id="38" name="Elaborazione 37"/>
          <p:cNvSpPr/>
          <p:nvPr/>
        </p:nvSpPr>
        <p:spPr>
          <a:xfrm>
            <a:off x="4889819" y="3327941"/>
            <a:ext cx="2648015" cy="427197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Check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permissions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1" name="Elaborazione 40"/>
          <p:cNvSpPr/>
          <p:nvPr/>
        </p:nvSpPr>
        <p:spPr>
          <a:xfrm>
            <a:off x="4889819" y="4702011"/>
            <a:ext cx="2648015" cy="462143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Perform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operation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4" name="CasellaDiTesto 63"/>
          <p:cNvSpPr txBox="1"/>
          <p:nvPr/>
        </p:nvSpPr>
        <p:spPr>
          <a:xfrm>
            <a:off x="4561693" y="3339359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70" name="Disco magnetico 69"/>
          <p:cNvSpPr/>
          <p:nvPr/>
        </p:nvSpPr>
        <p:spPr>
          <a:xfrm>
            <a:off x="3237908" y="3587906"/>
            <a:ext cx="284884" cy="30038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FF00"/>
              </a:solidFill>
            </a:endParaRPr>
          </a:p>
        </p:txBody>
      </p:sp>
      <p:sp>
        <p:nvSpPr>
          <p:cNvPr id="73" name="CasellaDiTesto 72"/>
          <p:cNvSpPr txBox="1"/>
          <p:nvPr/>
        </p:nvSpPr>
        <p:spPr>
          <a:xfrm>
            <a:off x="2327776" y="3728505"/>
            <a:ext cx="1259521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CURRENT_RESOURCES_PERMISSION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Decisione 104"/>
          <p:cNvSpPr/>
          <p:nvPr/>
        </p:nvSpPr>
        <p:spPr>
          <a:xfrm>
            <a:off x="5646028" y="3963368"/>
            <a:ext cx="1135597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>
                <a:solidFill>
                  <a:schemeClr val="tx1"/>
                </a:solidFill>
              </a:rPr>
              <a:t>Allowed</a:t>
            </a:r>
            <a:r>
              <a:rPr lang="it-IT" sz="9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7" name="Terminatore 126"/>
          <p:cNvSpPr/>
          <p:nvPr/>
        </p:nvSpPr>
        <p:spPr>
          <a:xfrm>
            <a:off x="5848073" y="5396088"/>
            <a:ext cx="731505" cy="33153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44" name="Connettore 2 143"/>
          <p:cNvCxnSpPr>
            <a:stCxn id="38" idx="2"/>
            <a:endCxn id="105" idx="0"/>
          </p:cNvCxnSpPr>
          <p:nvPr/>
        </p:nvCxnSpPr>
        <p:spPr>
          <a:xfrm>
            <a:off x="6213827" y="3755138"/>
            <a:ext cx="0" cy="208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32" idx="2"/>
            <a:endCxn id="33" idx="0"/>
          </p:cNvCxnSpPr>
          <p:nvPr/>
        </p:nvCxnSpPr>
        <p:spPr>
          <a:xfrm flipH="1">
            <a:off x="2171338" y="1290413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155094" y="3753672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sp>
        <p:nvSpPr>
          <p:cNvPr id="40" name="Elaborazione 39"/>
          <p:cNvSpPr/>
          <p:nvPr/>
        </p:nvSpPr>
        <p:spPr>
          <a:xfrm>
            <a:off x="978494" y="2059648"/>
            <a:ext cx="2398208" cy="419204"/>
          </a:xfrm>
          <a:prstGeom prst="flowChartProcess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Check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authentication</a:t>
            </a:r>
            <a:r>
              <a:rPr lang="it-IT" sz="1200" dirty="0">
                <a:solidFill>
                  <a:schemeClr val="tx1"/>
                </a:solidFill>
              </a:rPr>
              <a:t> </a:t>
            </a:r>
            <a:r>
              <a:rPr lang="it-IT" sz="1200" dirty="0" err="1">
                <a:solidFill>
                  <a:schemeClr val="tx1"/>
                </a:solidFill>
              </a:rPr>
              <a:t>token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2177599" y="1877800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ecisione 43"/>
          <p:cNvSpPr/>
          <p:nvPr/>
        </p:nvSpPr>
        <p:spPr>
          <a:xfrm>
            <a:off x="3618172" y="3288032"/>
            <a:ext cx="1001984" cy="506708"/>
          </a:xfrm>
          <a:prstGeom prst="flowChartDecision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Match?</a:t>
            </a:r>
          </a:p>
        </p:txBody>
      </p:sp>
      <p:cxnSp>
        <p:nvCxnSpPr>
          <p:cNvPr id="47" name="Connettore 2 46"/>
          <p:cNvCxnSpPr/>
          <p:nvPr/>
        </p:nvCxnSpPr>
        <p:spPr>
          <a:xfrm flipH="1">
            <a:off x="2176720" y="2485176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flipH="1">
            <a:off x="2170460" y="3170005"/>
            <a:ext cx="878" cy="16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36" idx="3"/>
            <a:endCxn id="44" idx="1"/>
          </p:cNvCxnSpPr>
          <p:nvPr/>
        </p:nvCxnSpPr>
        <p:spPr>
          <a:xfrm>
            <a:off x="3376702" y="3541386"/>
            <a:ext cx="241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/>
          <p:cNvCxnSpPr>
            <a:stCxn id="44" idx="3"/>
            <a:endCxn id="38" idx="1"/>
          </p:cNvCxnSpPr>
          <p:nvPr/>
        </p:nvCxnSpPr>
        <p:spPr>
          <a:xfrm>
            <a:off x="4620155" y="3541386"/>
            <a:ext cx="269664" cy="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105" idx="2"/>
            <a:endCxn id="41" idx="0"/>
          </p:cNvCxnSpPr>
          <p:nvPr/>
        </p:nvCxnSpPr>
        <p:spPr>
          <a:xfrm>
            <a:off x="6213827" y="4470076"/>
            <a:ext cx="0" cy="231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>
            <a:stCxn id="41" idx="2"/>
            <a:endCxn id="127" idx="0"/>
          </p:cNvCxnSpPr>
          <p:nvPr/>
        </p:nvCxnSpPr>
        <p:spPr>
          <a:xfrm flipH="1">
            <a:off x="6213826" y="5164153"/>
            <a:ext cx="1" cy="231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4 89"/>
          <p:cNvCxnSpPr>
            <a:stCxn id="36" idx="2"/>
            <a:endCxn id="127" idx="1"/>
          </p:cNvCxnSpPr>
          <p:nvPr/>
        </p:nvCxnSpPr>
        <p:spPr>
          <a:xfrm rot="16200000" flipH="1">
            <a:off x="3108745" y="2822527"/>
            <a:ext cx="1808181" cy="3670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1 96"/>
          <p:cNvCxnSpPr>
            <a:stCxn id="44" idx="2"/>
          </p:cNvCxnSpPr>
          <p:nvPr/>
        </p:nvCxnSpPr>
        <p:spPr>
          <a:xfrm>
            <a:off x="4119164" y="3794740"/>
            <a:ext cx="0" cy="1767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4 101"/>
          <p:cNvCxnSpPr>
            <a:stCxn id="105" idx="1"/>
          </p:cNvCxnSpPr>
          <p:nvPr/>
        </p:nvCxnSpPr>
        <p:spPr>
          <a:xfrm rot="10800000" flipV="1">
            <a:off x="4486276" y="4216722"/>
            <a:ext cx="1159753" cy="13451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/>
          <p:cNvSpPr txBox="1"/>
          <p:nvPr/>
        </p:nvSpPr>
        <p:spPr>
          <a:xfrm>
            <a:off x="6274234" y="4470548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108" name="CasellaDiTesto 107"/>
          <p:cNvSpPr txBox="1"/>
          <p:nvPr/>
        </p:nvSpPr>
        <p:spPr>
          <a:xfrm>
            <a:off x="5404900" y="4009939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cxnSp>
        <p:nvCxnSpPr>
          <p:cNvPr id="111" name="Connettore 4 110"/>
          <p:cNvCxnSpPr>
            <a:endCxn id="37" idx="1"/>
          </p:cNvCxnSpPr>
          <p:nvPr/>
        </p:nvCxnSpPr>
        <p:spPr>
          <a:xfrm rot="16200000" flipV="1">
            <a:off x="595916" y="3987311"/>
            <a:ext cx="2648973" cy="500114"/>
          </a:xfrm>
          <a:prstGeom prst="bentConnector4">
            <a:avLst>
              <a:gd name="adj1" fmla="val 164"/>
              <a:gd name="adj2" fmla="val 3212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sellaDiTesto 116"/>
          <p:cNvSpPr txBox="1"/>
          <p:nvPr/>
        </p:nvSpPr>
        <p:spPr>
          <a:xfrm>
            <a:off x="2184546" y="3121349"/>
            <a:ext cx="34015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yes</a:t>
            </a:r>
            <a:endParaRPr lang="en-GB" sz="900" dirty="0"/>
          </a:p>
        </p:txBody>
      </p:sp>
      <p:sp>
        <p:nvSpPr>
          <p:cNvPr id="118" name="CasellaDiTesto 117"/>
          <p:cNvSpPr txBox="1"/>
          <p:nvPr/>
        </p:nvSpPr>
        <p:spPr>
          <a:xfrm>
            <a:off x="1409541" y="2729219"/>
            <a:ext cx="30649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no</a:t>
            </a:r>
            <a:endParaRPr lang="en-GB" sz="900" dirty="0"/>
          </a:p>
        </p:txBody>
      </p:sp>
      <p:sp>
        <p:nvSpPr>
          <p:cNvPr id="119" name="Disco magnetico 118"/>
          <p:cNvSpPr/>
          <p:nvPr/>
        </p:nvSpPr>
        <p:spPr>
          <a:xfrm>
            <a:off x="3228000" y="1915900"/>
            <a:ext cx="284884" cy="30038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FF00"/>
              </a:solidFill>
            </a:endParaRPr>
          </a:p>
        </p:txBody>
      </p:sp>
      <p:sp>
        <p:nvSpPr>
          <p:cNvPr id="120" name="CasellaDiTesto 119"/>
          <p:cNvSpPr txBox="1"/>
          <p:nvPr/>
        </p:nvSpPr>
        <p:spPr>
          <a:xfrm>
            <a:off x="3429685" y="2174441"/>
            <a:ext cx="6894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900" i="1" dirty="0" err="1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 on LOGIN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35"/>
          <p:cNvSpPr/>
          <p:nvPr/>
        </p:nvSpPr>
        <p:spPr>
          <a:xfrm>
            <a:off x="777876" y="3031958"/>
            <a:ext cx="3007091" cy="463206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Verify</a:t>
            </a:r>
            <a:r>
              <a:rPr lang="it-IT" sz="1400" dirty="0" smtClean="0"/>
              <a:t> </a:t>
            </a:r>
            <a:r>
              <a:rPr lang="it-IT" sz="1400" dirty="0" err="1" smtClean="0"/>
              <a:t>that</a:t>
            </a:r>
            <a:r>
              <a:rPr lang="it-IT" sz="1400" dirty="0" smtClean="0"/>
              <a:t> the </a:t>
            </a:r>
            <a:r>
              <a:rPr lang="it-IT" sz="1400" dirty="0" err="1" smtClean="0"/>
              <a:t>requested</a:t>
            </a:r>
            <a:r>
              <a:rPr lang="it-IT" sz="1400" dirty="0" smtClean="0"/>
              <a:t> </a:t>
            </a:r>
            <a:r>
              <a:rPr lang="it-IT" sz="1400" dirty="0" err="1" smtClean="0"/>
              <a:t>resource</a:t>
            </a:r>
            <a:r>
              <a:rPr lang="it-IT" sz="1400" dirty="0" smtClean="0"/>
              <a:t> </a:t>
            </a:r>
            <a:r>
              <a:rPr lang="it-IT" sz="1400" dirty="0" err="1" smtClean="0"/>
              <a:t>does</a:t>
            </a:r>
            <a:r>
              <a:rPr lang="it-IT" sz="1400" dirty="0" smtClean="0"/>
              <a:t> </a:t>
            </a:r>
            <a:r>
              <a:rPr lang="it-IT" sz="1400" dirty="0" err="1" smtClean="0"/>
              <a:t>not</a:t>
            </a:r>
            <a:r>
              <a:rPr lang="it-IT" sz="1400" dirty="0" smtClean="0"/>
              <a:t> </a:t>
            </a:r>
            <a:r>
              <a:rPr lang="it-IT" sz="1400" dirty="0" err="1" smtClean="0"/>
              <a:t>already</a:t>
            </a:r>
            <a:r>
              <a:rPr lang="it-IT" sz="1400" dirty="0" smtClean="0"/>
              <a:t> </a:t>
            </a:r>
            <a:r>
              <a:rPr lang="it-IT" sz="1400" dirty="0" err="1" smtClean="0"/>
              <a:t>exist</a:t>
            </a:r>
            <a:endParaRPr lang="it-IT" sz="1400" dirty="0"/>
          </a:p>
        </p:txBody>
      </p:sp>
      <p:sp>
        <p:nvSpPr>
          <p:cNvPr id="3" name="Elaborazione 37"/>
          <p:cNvSpPr/>
          <p:nvPr/>
        </p:nvSpPr>
        <p:spPr>
          <a:xfrm>
            <a:off x="3076167" y="3768334"/>
            <a:ext cx="2963394" cy="416324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Check</a:t>
            </a:r>
            <a:r>
              <a:rPr lang="it-IT" sz="1600" dirty="0" smtClean="0"/>
              <a:t> </a:t>
            </a:r>
            <a:r>
              <a:rPr lang="it-IT" sz="1600" dirty="0" err="1" smtClean="0"/>
              <a:t>user</a:t>
            </a:r>
            <a:r>
              <a:rPr lang="it-IT" sz="1600" dirty="0" smtClean="0"/>
              <a:t> </a:t>
            </a:r>
            <a:r>
              <a:rPr lang="it-IT" sz="1600" dirty="0" err="1" smtClean="0"/>
              <a:t>creation</a:t>
            </a:r>
            <a:r>
              <a:rPr lang="it-IT" sz="1600" dirty="0" smtClean="0"/>
              <a:t> </a:t>
            </a:r>
            <a:r>
              <a:rPr lang="it-IT" sz="1600" dirty="0" err="1" smtClean="0"/>
              <a:t>permissions</a:t>
            </a:r>
            <a:endParaRPr lang="it-IT" sz="1600" dirty="0"/>
          </a:p>
        </p:txBody>
      </p:sp>
      <p:sp>
        <p:nvSpPr>
          <p:cNvPr id="4" name="Elaborazione 39"/>
          <p:cNvSpPr/>
          <p:nvPr/>
        </p:nvSpPr>
        <p:spPr>
          <a:xfrm>
            <a:off x="7627536" y="3775763"/>
            <a:ext cx="2968418" cy="416324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Retrieve</a:t>
            </a:r>
            <a:r>
              <a:rPr lang="it-IT" sz="1400" dirty="0" smtClean="0"/>
              <a:t> default </a:t>
            </a:r>
            <a:r>
              <a:rPr lang="it-IT" sz="1400" dirty="0" err="1" smtClean="0"/>
              <a:t>permissions</a:t>
            </a:r>
            <a:r>
              <a:rPr lang="it-IT" sz="1400" dirty="0" smtClean="0"/>
              <a:t> for </a:t>
            </a:r>
            <a:r>
              <a:rPr lang="it-IT" sz="1400" dirty="0" err="1" smtClean="0"/>
              <a:t>this</a:t>
            </a:r>
            <a:r>
              <a:rPr lang="it-IT" sz="1400" dirty="0" smtClean="0"/>
              <a:t> </a:t>
            </a:r>
            <a:r>
              <a:rPr lang="it-IT" sz="1400" dirty="0" err="1" smtClean="0"/>
              <a:t>kind</a:t>
            </a:r>
            <a:r>
              <a:rPr lang="it-IT" sz="1400" dirty="0" smtClean="0"/>
              <a:t> of </a:t>
            </a:r>
            <a:r>
              <a:rPr lang="it-IT" sz="1400" dirty="0" err="1" smtClean="0"/>
              <a:t>resource</a:t>
            </a:r>
            <a:endParaRPr lang="it-IT" sz="1400" dirty="0"/>
          </a:p>
        </p:txBody>
      </p:sp>
      <p:sp>
        <p:nvSpPr>
          <p:cNvPr id="5" name="Elaborazione 40"/>
          <p:cNvSpPr/>
          <p:nvPr/>
        </p:nvSpPr>
        <p:spPr>
          <a:xfrm>
            <a:off x="7627536" y="4423855"/>
            <a:ext cx="2963395" cy="41563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Create </a:t>
            </a:r>
            <a:r>
              <a:rPr lang="it-IT" sz="1400" dirty="0" err="1" smtClean="0"/>
              <a:t>resource</a:t>
            </a:r>
            <a:r>
              <a:rPr lang="it-IT" sz="1400" dirty="0" smtClean="0"/>
              <a:t> and </a:t>
            </a:r>
            <a:r>
              <a:rPr lang="it-IT" sz="1400" dirty="0" err="1" smtClean="0"/>
              <a:t>assign</a:t>
            </a:r>
            <a:r>
              <a:rPr lang="it-IT" sz="1400" dirty="0" smtClean="0"/>
              <a:t> default </a:t>
            </a:r>
            <a:r>
              <a:rPr lang="it-IT" sz="1400" dirty="0" err="1" smtClean="0"/>
              <a:t>permissions</a:t>
            </a:r>
            <a:endParaRPr lang="it-IT" sz="1400" dirty="0"/>
          </a:p>
        </p:txBody>
      </p:sp>
      <p:sp>
        <p:nvSpPr>
          <p:cNvPr id="6" name="CasellaDiTesto 72"/>
          <p:cNvSpPr txBox="1"/>
          <p:nvPr/>
        </p:nvSpPr>
        <p:spPr>
          <a:xfrm>
            <a:off x="3970663" y="2993314"/>
            <a:ext cx="1443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 smtClean="0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on CURRENT_RESOURCES_PERMISSION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asellaDiTesto 96"/>
          <p:cNvSpPr txBox="1"/>
          <p:nvPr/>
        </p:nvSpPr>
        <p:spPr>
          <a:xfrm>
            <a:off x="3426766" y="4191996"/>
            <a:ext cx="2657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 smtClean="0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it-IT" sz="1000" i="1" dirty="0" smtClean="0">
                <a:solidFill>
                  <a:schemeClr val="accent2">
                    <a:lumMod val="75000"/>
                  </a:schemeClr>
                </a:solidFill>
              </a:rPr>
              <a:t>USER_CREATION_PERMISSIONS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asellaDiTesto 118"/>
          <p:cNvSpPr txBox="1"/>
          <p:nvPr/>
        </p:nvSpPr>
        <p:spPr>
          <a:xfrm>
            <a:off x="10685151" y="3743677"/>
            <a:ext cx="10437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 err="1" smtClean="0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9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it-IT" sz="900" i="1" dirty="0" smtClean="0">
                <a:solidFill>
                  <a:schemeClr val="accent2">
                    <a:lumMod val="75000"/>
                  </a:schemeClr>
                </a:solidFill>
              </a:rPr>
              <a:t>DEFAULT_USAGE_PERMISSIONS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asellaDiTesto 122"/>
          <p:cNvSpPr txBox="1"/>
          <p:nvPr/>
        </p:nvSpPr>
        <p:spPr>
          <a:xfrm>
            <a:off x="10703982" y="4376950"/>
            <a:ext cx="12857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 err="1" smtClean="0">
                <a:solidFill>
                  <a:schemeClr val="accent2">
                    <a:lumMod val="75000"/>
                  </a:schemeClr>
                </a:solidFill>
              </a:rPr>
              <a:t>Insert</a:t>
            </a:r>
            <a:r>
              <a:rPr lang="it-IT" sz="9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900" i="1" dirty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it-IT" sz="900" i="1" dirty="0" smtClean="0">
                <a:solidFill>
                  <a:schemeClr val="accent2">
                    <a:lumMod val="75000"/>
                  </a:schemeClr>
                </a:solidFill>
              </a:rPr>
              <a:t>CURRENT_RESOURCES_PERMISSION</a:t>
            </a:r>
            <a:endParaRPr lang="en-GB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rminatore 126"/>
          <p:cNvSpPr/>
          <p:nvPr/>
        </p:nvSpPr>
        <p:spPr>
          <a:xfrm>
            <a:off x="8588414" y="5059372"/>
            <a:ext cx="975340" cy="442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End</a:t>
            </a:r>
            <a:endParaRPr lang="it-IT" sz="1200" dirty="0"/>
          </a:p>
        </p:txBody>
      </p:sp>
      <p:cxnSp>
        <p:nvCxnSpPr>
          <p:cNvPr id="11" name="Connettore 2 142"/>
          <p:cNvCxnSpPr/>
          <p:nvPr/>
        </p:nvCxnSpPr>
        <p:spPr>
          <a:xfrm flipV="1">
            <a:off x="2766822" y="3976496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5"/>
          <p:cNvCxnSpPr>
            <a:stCxn id="17" idx="1"/>
            <a:endCxn id="10" idx="1"/>
          </p:cNvCxnSpPr>
          <p:nvPr/>
        </p:nvCxnSpPr>
        <p:spPr>
          <a:xfrm rot="10800000" flipH="1" flipV="1">
            <a:off x="1796144" y="2529556"/>
            <a:ext cx="6792269" cy="2750838"/>
          </a:xfrm>
          <a:prstGeom prst="bentConnector3">
            <a:avLst>
              <a:gd name="adj1" fmla="val -20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38"/>
          <p:cNvSpPr txBox="1"/>
          <p:nvPr/>
        </p:nvSpPr>
        <p:spPr>
          <a:xfrm>
            <a:off x="7212534" y="373770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14" name="Elaborazione 33"/>
          <p:cNvSpPr/>
          <p:nvPr/>
        </p:nvSpPr>
        <p:spPr>
          <a:xfrm>
            <a:off x="786296" y="956550"/>
            <a:ext cx="3004844" cy="41407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a creation request</a:t>
            </a:r>
            <a:endParaRPr lang="it-IT" sz="1600" dirty="0"/>
          </a:p>
        </p:txBody>
      </p:sp>
      <p:sp>
        <p:nvSpPr>
          <p:cNvPr id="15" name="Elaborazione 51"/>
          <p:cNvSpPr/>
          <p:nvPr/>
        </p:nvSpPr>
        <p:spPr>
          <a:xfrm>
            <a:off x="780268" y="1610026"/>
            <a:ext cx="3010872" cy="414072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authentication token</a:t>
            </a:r>
            <a:endParaRPr lang="it-IT" sz="1600" dirty="0"/>
          </a:p>
        </p:txBody>
      </p:sp>
      <p:cxnSp>
        <p:nvCxnSpPr>
          <p:cNvPr id="16" name="Connettore 2 60"/>
          <p:cNvCxnSpPr>
            <a:stCxn id="14" idx="2"/>
            <a:endCxn id="15" idx="0"/>
          </p:cNvCxnSpPr>
          <p:nvPr/>
        </p:nvCxnSpPr>
        <p:spPr>
          <a:xfrm flipH="1">
            <a:off x="2285704" y="1370622"/>
            <a:ext cx="3014" cy="2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45" y="2261137"/>
            <a:ext cx="979116" cy="536838"/>
          </a:xfrm>
          <a:prstGeom prst="rect">
            <a:avLst/>
          </a:prstGeom>
        </p:spPr>
      </p:pic>
      <p:pic>
        <p:nvPicPr>
          <p:cNvPr id="18" name="Immagin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167" y="1452289"/>
            <a:ext cx="321617" cy="346044"/>
          </a:xfrm>
          <a:prstGeom prst="rect">
            <a:avLst/>
          </a:prstGeom>
        </p:spPr>
      </p:pic>
      <p:sp>
        <p:nvSpPr>
          <p:cNvPr id="19" name="CasellaDiTesto 70"/>
          <p:cNvSpPr txBox="1"/>
          <p:nvPr/>
        </p:nvSpPr>
        <p:spPr>
          <a:xfrm>
            <a:off x="3924780" y="1597476"/>
            <a:ext cx="99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 err="1" smtClean="0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0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000" i="1" dirty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it-IT" sz="1000" i="1" dirty="0" smtClean="0">
                <a:solidFill>
                  <a:schemeClr val="accent2">
                    <a:lumMod val="75000"/>
                  </a:schemeClr>
                </a:solidFill>
              </a:rPr>
              <a:t>LOGIN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Connettore 2 74"/>
          <p:cNvCxnSpPr>
            <a:stCxn id="15" idx="2"/>
            <a:endCxn id="17" idx="0"/>
          </p:cNvCxnSpPr>
          <p:nvPr/>
        </p:nvCxnSpPr>
        <p:spPr>
          <a:xfrm flipH="1">
            <a:off x="2285703" y="2024098"/>
            <a:ext cx="1" cy="23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81"/>
          <p:cNvCxnSpPr/>
          <p:nvPr/>
        </p:nvCxnSpPr>
        <p:spPr>
          <a:xfrm>
            <a:off x="2285703" y="2794063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85"/>
          <p:cNvCxnSpPr/>
          <p:nvPr/>
        </p:nvCxnSpPr>
        <p:spPr>
          <a:xfrm>
            <a:off x="2278407" y="3477208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857" y="2858935"/>
            <a:ext cx="321617" cy="346044"/>
          </a:xfrm>
          <a:prstGeom prst="rect">
            <a:avLst/>
          </a:prstGeom>
        </p:spPr>
      </p:pic>
      <p:cxnSp>
        <p:nvCxnSpPr>
          <p:cNvPr id="24" name="Connettore 2 102"/>
          <p:cNvCxnSpPr/>
          <p:nvPr/>
        </p:nvCxnSpPr>
        <p:spPr>
          <a:xfrm flipV="1">
            <a:off x="6046492" y="3984920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49" y="3708234"/>
            <a:ext cx="979116" cy="536838"/>
          </a:xfrm>
          <a:prstGeom prst="rect">
            <a:avLst/>
          </a:prstGeom>
        </p:spPr>
      </p:pic>
      <p:pic>
        <p:nvPicPr>
          <p:cNvPr id="26" name="Immagine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826" y="3712865"/>
            <a:ext cx="975445" cy="542591"/>
          </a:xfrm>
          <a:prstGeom prst="rect">
            <a:avLst/>
          </a:prstGeom>
        </p:spPr>
      </p:pic>
      <p:cxnSp>
        <p:nvCxnSpPr>
          <p:cNvPr id="27" name="Connettore 2 120"/>
          <p:cNvCxnSpPr/>
          <p:nvPr/>
        </p:nvCxnSpPr>
        <p:spPr>
          <a:xfrm flipV="1">
            <a:off x="7306851" y="3983925"/>
            <a:ext cx="310488" cy="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145" y="3585746"/>
            <a:ext cx="321617" cy="346044"/>
          </a:xfrm>
          <a:prstGeom prst="rect">
            <a:avLst/>
          </a:prstGeom>
        </p:spPr>
      </p:pic>
      <p:cxnSp>
        <p:nvCxnSpPr>
          <p:cNvPr id="29" name="Connettore 2 131"/>
          <p:cNvCxnSpPr/>
          <p:nvPr/>
        </p:nvCxnSpPr>
        <p:spPr>
          <a:xfrm>
            <a:off x="9079098" y="4184170"/>
            <a:ext cx="3014" cy="23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132"/>
          <p:cNvCxnSpPr>
            <a:endCxn id="10" idx="0"/>
          </p:cNvCxnSpPr>
          <p:nvPr/>
        </p:nvCxnSpPr>
        <p:spPr>
          <a:xfrm>
            <a:off x="9076084" y="4840528"/>
            <a:ext cx="0" cy="21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700" y="4255456"/>
            <a:ext cx="321617" cy="346044"/>
          </a:xfrm>
          <a:prstGeom prst="rect">
            <a:avLst/>
          </a:prstGeom>
        </p:spPr>
      </p:pic>
      <p:sp>
        <p:nvSpPr>
          <p:cNvPr id="32" name="CasellaDiTesto 135"/>
          <p:cNvSpPr txBox="1"/>
          <p:nvPr/>
        </p:nvSpPr>
        <p:spPr>
          <a:xfrm>
            <a:off x="6574777" y="418225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cxnSp>
        <p:nvCxnSpPr>
          <p:cNvPr id="33" name="Connettore 1 128"/>
          <p:cNvCxnSpPr>
            <a:endCxn id="26" idx="2"/>
          </p:cNvCxnSpPr>
          <p:nvPr/>
        </p:nvCxnSpPr>
        <p:spPr>
          <a:xfrm flipV="1">
            <a:off x="6833548" y="4255456"/>
            <a:ext cx="1" cy="104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464" y="3584810"/>
            <a:ext cx="321617" cy="346044"/>
          </a:xfrm>
          <a:prstGeom prst="rect">
            <a:avLst/>
          </a:prstGeom>
        </p:spPr>
      </p:pic>
      <p:cxnSp>
        <p:nvCxnSpPr>
          <p:cNvPr id="35" name="Connettore 1 154"/>
          <p:cNvCxnSpPr>
            <a:endCxn id="25" idx="2"/>
          </p:cNvCxnSpPr>
          <p:nvPr/>
        </p:nvCxnSpPr>
        <p:spPr>
          <a:xfrm flipV="1">
            <a:off x="2278406" y="4245072"/>
            <a:ext cx="1" cy="1044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156"/>
          <p:cNvSpPr txBox="1"/>
          <p:nvPr/>
        </p:nvSpPr>
        <p:spPr>
          <a:xfrm>
            <a:off x="2706839" y="370807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7" name="CasellaDiTesto 157"/>
          <p:cNvSpPr txBox="1"/>
          <p:nvPr/>
        </p:nvSpPr>
        <p:spPr>
          <a:xfrm>
            <a:off x="2007394" y="418225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8" name="CasellaDiTesto 158"/>
          <p:cNvSpPr txBox="1"/>
          <p:nvPr/>
        </p:nvSpPr>
        <p:spPr>
          <a:xfrm>
            <a:off x="2285703" y="275532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chemeClr val="accent1"/>
                </a:solidFill>
              </a:rPr>
              <a:t>yes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39" name="CasellaDiTesto 159"/>
          <p:cNvSpPr txBox="1"/>
          <p:nvPr/>
        </p:nvSpPr>
        <p:spPr>
          <a:xfrm>
            <a:off x="1525636" y="227380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>
                <a:solidFill>
                  <a:schemeClr val="accent1"/>
                </a:solidFill>
              </a:rPr>
              <a:t>no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40" name="Terminatore 160"/>
          <p:cNvSpPr/>
          <p:nvPr/>
        </p:nvSpPr>
        <p:spPr>
          <a:xfrm>
            <a:off x="1799921" y="275817"/>
            <a:ext cx="975340" cy="442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Start</a:t>
            </a:r>
            <a:endParaRPr lang="it-IT" sz="1200" dirty="0"/>
          </a:p>
        </p:txBody>
      </p:sp>
      <p:cxnSp>
        <p:nvCxnSpPr>
          <p:cNvPr id="41" name="Connettore 2 161"/>
          <p:cNvCxnSpPr/>
          <p:nvPr/>
        </p:nvCxnSpPr>
        <p:spPr>
          <a:xfrm flipH="1">
            <a:off x="2285703" y="714110"/>
            <a:ext cx="3014" cy="2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7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dash"/>
        </a:ln>
      </a:spPr>
      <a:bodyPr lIns="36000" tIns="0" rIns="36000" bIns="36000" rtlCol="0" anchor="t"/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12298</TotalTime>
  <Words>367</Words>
  <Application>Microsoft Office PowerPoint</Application>
  <PresentationFormat>On-screen Show (4:3)</PresentationFormat>
  <Paragraphs>180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Fulvio Risso</cp:lastModifiedBy>
  <cp:revision>346</cp:revision>
  <dcterms:created xsi:type="dcterms:W3CDTF">2014-09-12T12:22:58Z</dcterms:created>
  <dcterms:modified xsi:type="dcterms:W3CDTF">2016-09-14T15:28:30Z</dcterms:modified>
</cp:coreProperties>
</file>