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303" r:id="rId3"/>
    <p:sldId id="309" r:id="rId4"/>
    <p:sldId id="302" r:id="rId5"/>
    <p:sldId id="304" r:id="rId6"/>
    <p:sldId id="305" r:id="rId7"/>
    <p:sldId id="307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31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FFFFE1"/>
    <a:srgbClr val="CC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4" autoAdjust="0"/>
    <p:restoredTop sz="91435" autoAdjust="0"/>
  </p:normalViewPr>
  <p:slideViewPr>
    <p:cSldViewPr>
      <p:cViewPr>
        <p:scale>
          <a:sx n="125" d="100"/>
          <a:sy n="125" d="100"/>
        </p:scale>
        <p:origin x="7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34DE-D9D5-401C-8A45-6D5600A3470E}" type="datetimeFigureOut">
              <a:rPr lang="en-US" smtClean="0"/>
              <a:pPr/>
              <a:t>10/27/2016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F636-4A01-4CCE-85D9-7F2B0C6E604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2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universal-node.png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8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service_graph.png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8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vpn_sec_configuration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73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orchestrator_in_band_and_out_of_band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5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Creation.png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6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2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27/10/2016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1985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27/10/2016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4610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27/10/2016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7886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27/10/2016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78150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27/10/2016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49195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27/10/2016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5505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27/10/2016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88098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27/10/2016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3029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09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27/10/2016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09978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27/10/2016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76478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27/10/2016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97129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BC455-FA3A-4262-BFAC-726B36CE6F30}" type="slidenum">
              <a:rPr lang="en-US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08991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6" descr="open-slid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2950" y="4981193"/>
            <a:ext cx="8067675" cy="6842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42949" y="5474970"/>
            <a:ext cx="8081011" cy="514350"/>
          </a:xfr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742949" y="6000768"/>
            <a:ext cx="8088631" cy="514350"/>
          </a:xfr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42094159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 descr="Divider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5349876"/>
            <a:ext cx="7772400" cy="66040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67425"/>
            <a:ext cx="7772400" cy="43497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C77015-0C94-407D-AEDE-E98DE020A559}" type="slidenum">
              <a:rPr lang="en-US"/>
              <a:pPr/>
              <a:t>‹N›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64823266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 descr="Divider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5349876"/>
            <a:ext cx="7772400" cy="66040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67425"/>
            <a:ext cx="7772400" cy="43497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5C0F8F-54C0-44C6-833D-F2B9353E44CD}" type="slidenum">
              <a:rPr lang="en-US"/>
              <a:pPr/>
              <a:t>‹N›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13766139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 descr="Divider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5349876"/>
            <a:ext cx="7772400" cy="66040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67425"/>
            <a:ext cx="7772400" cy="43497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A0A2C7-E113-44B3-B1ED-08276F9F563A}" type="slidenum">
              <a:rPr lang="en-US"/>
              <a:pPr/>
              <a:t>‹N›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98142629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 descr="Divider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5349876"/>
            <a:ext cx="7772400" cy="66040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67425"/>
            <a:ext cx="7772400" cy="43497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CC0EB9-25EA-4FBE-861B-218A5B0767B8}" type="slidenum">
              <a:rPr lang="en-US"/>
              <a:pPr/>
              <a:t>‹N›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89436701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 descr="Divider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5349876"/>
            <a:ext cx="7772400" cy="66040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67425"/>
            <a:ext cx="7772400" cy="43497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E22975-78B1-4EE1-83AB-0879D6578BA3}" type="slidenum">
              <a:rPr lang="en-US"/>
              <a:pPr/>
              <a:t>‹N›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0099136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5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 descr="Divider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5349876"/>
            <a:ext cx="7772400" cy="66040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67425"/>
            <a:ext cx="7772400" cy="43497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9B7F98-32E9-4B15-8F01-7E056CC012C2}" type="slidenum">
              <a:rPr lang="en-US"/>
              <a:pPr/>
              <a:t>‹N›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17557692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6050" y="6413500"/>
            <a:ext cx="13779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E4A3AB-F9D5-4039-BC6A-2DDBD41C48AB}" type="slidenum">
              <a:rPr lang="en-US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9913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9013-5C43-42B3-986A-3CF64AAE02B4}" type="datetimeFigureOut">
              <a:rPr lang="en-US" smtClean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6F2D7-2467-4E8E-B24B-63336E0458CC}" type="datetimeFigureOut">
              <a:rPr lang="it-IT" smtClean="0"/>
              <a:t>27/10/2016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5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ransition>
    <p:wipe dir="r"/>
  </p:transition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7"/>
          <p:cNvSpPr/>
          <p:nvPr/>
        </p:nvSpPr>
        <p:spPr>
          <a:xfrm>
            <a:off x="301758" y="805385"/>
            <a:ext cx="8230682" cy="4551475"/>
          </a:xfrm>
          <a:prstGeom prst="rect">
            <a:avLst/>
          </a:prstGeom>
          <a:solidFill>
            <a:srgbClr val="FFFFE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/>
              <a:t>Universal </a:t>
            </a:r>
            <a:r>
              <a:rPr lang="it-IT" dirty="0" err="1"/>
              <a:t>Node</a:t>
            </a:r>
            <a:endParaRPr lang="en-US" dirty="0"/>
          </a:p>
        </p:txBody>
      </p:sp>
      <p:sp>
        <p:nvSpPr>
          <p:cNvPr id="3" name="CustomShape 1"/>
          <p:cNvSpPr/>
          <p:nvPr/>
        </p:nvSpPr>
        <p:spPr>
          <a:xfrm>
            <a:off x="876969" y="4179830"/>
            <a:ext cx="3695032" cy="1034618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it-IT"/>
          </a:p>
        </p:txBody>
      </p:sp>
      <p:sp>
        <p:nvSpPr>
          <p:cNvPr id="4" name="CustomShape 2"/>
          <p:cNvSpPr/>
          <p:nvPr/>
        </p:nvSpPr>
        <p:spPr>
          <a:xfrm>
            <a:off x="1945258" y="4834169"/>
            <a:ext cx="1179392" cy="2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" name="CustomShape 49"/>
          <p:cNvSpPr/>
          <p:nvPr/>
        </p:nvSpPr>
        <p:spPr>
          <a:xfrm>
            <a:off x="3452256" y="4940810"/>
            <a:ext cx="719640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Virtual </a:t>
            </a:r>
            <a:r>
              <a:rPr lang="it-IT" sz="1400" dirty="0" err="1">
                <a:cs typeface="Times New Roman" pitchFamily="18" charset="0"/>
              </a:rPr>
              <a:t>switch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" name="CustomShape 21"/>
          <p:cNvSpPr/>
          <p:nvPr/>
        </p:nvSpPr>
        <p:spPr>
          <a:xfrm>
            <a:off x="2785268" y="2583970"/>
            <a:ext cx="657756" cy="42156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#1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7" name="CustomShape 21"/>
          <p:cNvSpPr/>
          <p:nvPr/>
        </p:nvSpPr>
        <p:spPr>
          <a:xfrm>
            <a:off x="4487023" y="2583969"/>
            <a:ext cx="697691" cy="426374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#0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8" name="Straight Connector 3"/>
          <p:cNvCxnSpPr>
            <a:stCxn id="7" idx="2"/>
            <a:endCxn id="4" idx="3"/>
          </p:cNvCxnSpPr>
          <p:nvPr/>
        </p:nvCxnSpPr>
        <p:spPr>
          <a:xfrm rot="5400000">
            <a:off x="2996127" y="3138867"/>
            <a:ext cx="1968267" cy="1711219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9" name="Straight Connector 78"/>
          <p:cNvCxnSpPr>
            <a:stCxn id="6" idx="2"/>
            <a:endCxn id="38" idx="3"/>
          </p:cNvCxnSpPr>
          <p:nvPr/>
        </p:nvCxnSpPr>
        <p:spPr>
          <a:xfrm rot="5400000">
            <a:off x="1866013" y="3219021"/>
            <a:ext cx="1461624" cy="1034642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11" name="Straight Connector 77"/>
          <p:cNvCxnSpPr/>
          <p:nvPr/>
        </p:nvCxnSpPr>
        <p:spPr>
          <a:xfrm>
            <a:off x="2164617" y="5124952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9"/>
          <p:cNvCxnSpPr/>
          <p:nvPr/>
        </p:nvCxnSpPr>
        <p:spPr>
          <a:xfrm>
            <a:off x="2414673" y="5124952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80"/>
          <p:cNvCxnSpPr/>
          <p:nvPr/>
        </p:nvCxnSpPr>
        <p:spPr>
          <a:xfrm>
            <a:off x="2664729" y="512948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2"/>
          <p:cNvCxnSpPr/>
          <p:nvPr/>
        </p:nvCxnSpPr>
        <p:spPr>
          <a:xfrm>
            <a:off x="2914785" y="513204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28"/>
          <p:cNvSpPr/>
          <p:nvPr/>
        </p:nvSpPr>
        <p:spPr>
          <a:xfrm flipH="1">
            <a:off x="899592" y="391524"/>
            <a:ext cx="0" cy="1100217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16" name="CustomShape 29"/>
          <p:cNvSpPr/>
          <p:nvPr/>
        </p:nvSpPr>
        <p:spPr>
          <a:xfrm>
            <a:off x="867097" y="433218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[NF-FG] (native)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8" name="CustomShape 52"/>
          <p:cNvSpPr/>
          <p:nvPr/>
        </p:nvSpPr>
        <p:spPr>
          <a:xfrm>
            <a:off x="583998" y="2224574"/>
            <a:ext cx="1904136" cy="373814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Compute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9" name="CustomShape 52"/>
          <p:cNvSpPr/>
          <p:nvPr/>
        </p:nvSpPr>
        <p:spPr>
          <a:xfrm>
            <a:off x="1986827" y="2594899"/>
            <a:ext cx="501307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Native</a:t>
            </a:r>
          </a:p>
          <a:p>
            <a:pPr algn="ctr"/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0" name="CustomShape 52"/>
          <p:cNvSpPr/>
          <p:nvPr/>
        </p:nvSpPr>
        <p:spPr>
          <a:xfrm>
            <a:off x="1533679" y="3004763"/>
            <a:ext cx="453148" cy="215805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libvirt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1" name="Straight Connector 3"/>
          <p:cNvCxnSpPr>
            <a:stCxn id="19" idx="2"/>
            <a:endCxn id="61" idx="0"/>
          </p:cNvCxnSpPr>
          <p:nvPr/>
        </p:nvCxnSpPr>
        <p:spPr>
          <a:xfrm>
            <a:off x="2237481" y="3007431"/>
            <a:ext cx="1219775" cy="549228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22" name="Straight Connector 3"/>
          <p:cNvCxnSpPr>
            <a:stCxn id="20" idx="2"/>
            <a:endCxn id="39" idx="0"/>
          </p:cNvCxnSpPr>
          <p:nvPr/>
        </p:nvCxnSpPr>
        <p:spPr>
          <a:xfrm>
            <a:off x="1760253" y="3220568"/>
            <a:ext cx="380464" cy="340878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3" name="CustomShape 52"/>
          <p:cNvSpPr/>
          <p:nvPr/>
        </p:nvSpPr>
        <p:spPr>
          <a:xfrm>
            <a:off x="5240239" y="2583968"/>
            <a:ext cx="1872530" cy="41974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Switch Manager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4" name="CustomShape 52"/>
          <p:cNvSpPr/>
          <p:nvPr/>
        </p:nvSpPr>
        <p:spPr>
          <a:xfrm>
            <a:off x="5240101" y="3004436"/>
            <a:ext cx="610376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xDPd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5" name="CustomShape 52"/>
          <p:cNvSpPr/>
          <p:nvPr/>
        </p:nvSpPr>
        <p:spPr>
          <a:xfrm>
            <a:off x="5850477" y="3004203"/>
            <a:ext cx="63597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OvS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6" name="CustomShape 21"/>
          <p:cNvSpPr/>
          <p:nvPr/>
        </p:nvSpPr>
        <p:spPr>
          <a:xfrm>
            <a:off x="3740189" y="2583970"/>
            <a:ext cx="746835" cy="42637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#N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7" name="Connettore 1 26"/>
          <p:cNvCxnSpPr/>
          <p:nvPr/>
        </p:nvCxnSpPr>
        <p:spPr>
          <a:xfrm>
            <a:off x="3542148" y="2801931"/>
            <a:ext cx="108000" cy="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2267768" y="4574984"/>
            <a:ext cx="216000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8"/>
          <p:cNvCxnSpPr>
            <a:stCxn id="26" idx="2"/>
            <a:endCxn id="60" idx="3"/>
          </p:cNvCxnSpPr>
          <p:nvPr/>
        </p:nvCxnSpPr>
        <p:spPr>
          <a:xfrm rot="5400000">
            <a:off x="3188401" y="3540261"/>
            <a:ext cx="1455125" cy="395288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30" name="Straight Connector 3"/>
          <p:cNvCxnSpPr>
            <a:stCxn id="20" idx="2"/>
            <a:endCxn id="32" idx="0"/>
          </p:cNvCxnSpPr>
          <p:nvPr/>
        </p:nvCxnSpPr>
        <p:spPr>
          <a:xfrm>
            <a:off x="1760253" y="3220568"/>
            <a:ext cx="1118862" cy="336091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1" name="Straight Connector 3"/>
          <p:cNvCxnSpPr>
            <a:stCxn id="25" idx="2"/>
            <a:endCxn id="3" idx="3"/>
          </p:cNvCxnSpPr>
          <p:nvPr/>
        </p:nvCxnSpPr>
        <p:spPr>
          <a:xfrm rot="5400000">
            <a:off x="4727985" y="3256659"/>
            <a:ext cx="1284496" cy="1596464"/>
          </a:xfrm>
          <a:prstGeom prst="curvedConnector2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32" name="CustomShape 8"/>
          <p:cNvSpPr/>
          <p:nvPr/>
        </p:nvSpPr>
        <p:spPr>
          <a:xfrm>
            <a:off x="2627115" y="3556659"/>
            <a:ext cx="504000" cy="370968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VNF4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3" name="CustomShape 52"/>
          <p:cNvSpPr/>
          <p:nvPr/>
        </p:nvSpPr>
        <p:spPr>
          <a:xfrm>
            <a:off x="583998" y="2594899"/>
            <a:ext cx="42939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DPDK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4" name="CustomShape 52"/>
          <p:cNvSpPr/>
          <p:nvPr/>
        </p:nvSpPr>
        <p:spPr>
          <a:xfrm>
            <a:off x="1009788" y="2594899"/>
            <a:ext cx="530001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Docker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5" name="Straight Connector 3"/>
          <p:cNvCxnSpPr>
            <a:stCxn id="34" idx="2"/>
            <a:endCxn id="37" idx="0"/>
          </p:cNvCxnSpPr>
          <p:nvPr/>
        </p:nvCxnSpPr>
        <p:spPr>
          <a:xfrm>
            <a:off x="1274789" y="3007431"/>
            <a:ext cx="279475" cy="552781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6" name="Straight Connector 3"/>
          <p:cNvCxnSpPr>
            <a:stCxn id="33" idx="2"/>
            <a:endCxn id="40" idx="0"/>
          </p:cNvCxnSpPr>
          <p:nvPr/>
        </p:nvCxnSpPr>
        <p:spPr>
          <a:xfrm>
            <a:off x="798696" y="3007431"/>
            <a:ext cx="184757" cy="551913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37" name="CustomShape 10"/>
          <p:cNvSpPr/>
          <p:nvPr/>
        </p:nvSpPr>
        <p:spPr>
          <a:xfrm>
            <a:off x="1302264" y="3560212"/>
            <a:ext cx="504000" cy="370703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VNF2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1052062" y="4316191"/>
            <a:ext cx="1027442" cy="301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>
                <a:cs typeface="Times New Roman" pitchFamily="18" charset="0"/>
              </a:rPr>
              <a:t>graph</a:t>
            </a:r>
            <a:r>
              <a:rPr lang="it-IT" sz="1400" dirty="0">
                <a:cs typeface="Times New Roman" pitchFamily="18" charset="0"/>
              </a:rPr>
              <a:t> 1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9" name="CustomShape 10"/>
          <p:cNvSpPr/>
          <p:nvPr/>
        </p:nvSpPr>
        <p:spPr>
          <a:xfrm>
            <a:off x="1888717" y="3561446"/>
            <a:ext cx="504000" cy="370703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VNF3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0" name="CustomShape 10"/>
          <p:cNvSpPr/>
          <p:nvPr/>
        </p:nvSpPr>
        <p:spPr>
          <a:xfrm>
            <a:off x="731453" y="3559344"/>
            <a:ext cx="504000" cy="370703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83998" y="1523854"/>
            <a:ext cx="2272733" cy="2470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REST server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44" name="Rettangolo arrotondato 43"/>
          <p:cNvSpPr/>
          <p:nvPr/>
        </p:nvSpPr>
        <p:spPr>
          <a:xfrm>
            <a:off x="1101778" y="5752879"/>
            <a:ext cx="5005719" cy="83727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po 44"/>
          <p:cNvGrpSpPr/>
          <p:nvPr/>
        </p:nvGrpSpPr>
        <p:grpSpPr>
          <a:xfrm>
            <a:off x="1196323" y="5760946"/>
            <a:ext cx="2323440" cy="289800"/>
            <a:chOff x="599684" y="4952526"/>
            <a:chExt cx="2323440" cy="289800"/>
          </a:xfrm>
        </p:grpSpPr>
        <p:sp>
          <p:nvSpPr>
            <p:cNvPr id="46" name="Line 37"/>
            <p:cNvSpPr/>
            <p:nvPr/>
          </p:nvSpPr>
          <p:spPr>
            <a:xfrm flipH="1">
              <a:off x="599684" y="5097482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CustomShape 38"/>
            <p:cNvSpPr/>
            <p:nvPr/>
          </p:nvSpPr>
          <p:spPr>
            <a:xfrm>
              <a:off x="1077044" y="4952526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Virtual Link </a:t>
              </a:r>
              <a:r>
                <a:rPr lang="it-IT" sz="1400" dirty="0" err="1">
                  <a:cs typeface="Times New Roman" pitchFamily="18" charset="0"/>
                </a:rPr>
                <a:t>among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>
                  <a:cs typeface="Times New Roman" pitchFamily="18" charset="0"/>
                </a:rPr>
                <a:t>LSIs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196323" y="6012946"/>
            <a:ext cx="2323440" cy="289800"/>
            <a:chOff x="576000" y="5206717"/>
            <a:chExt cx="2323440" cy="289800"/>
          </a:xfrm>
        </p:grpSpPr>
        <p:sp>
          <p:nvSpPr>
            <p:cNvPr id="49" name="Line 37"/>
            <p:cNvSpPr/>
            <p:nvPr/>
          </p:nvSpPr>
          <p:spPr>
            <a:xfrm flipH="1">
              <a:off x="576000" y="5351673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CustomShape 38"/>
            <p:cNvSpPr/>
            <p:nvPr/>
          </p:nvSpPr>
          <p:spPr>
            <a:xfrm>
              <a:off x="1053360" y="5206717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Network </a:t>
              </a:r>
              <a:r>
                <a:rPr lang="it-IT" sz="1400" dirty="0" err="1">
                  <a:cs typeface="Times New Roman" pitchFamily="18" charset="0"/>
                </a:rPr>
                <a:t>function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>
                  <a:cs typeface="Times New Roman" pitchFamily="18" charset="0"/>
                </a:rPr>
                <a:t>port</a:t>
              </a:r>
              <a:r>
                <a:rPr lang="it-IT" sz="1400" dirty="0">
                  <a:cs typeface="Times New Roman" pitchFamily="18" charset="0"/>
                </a:rPr>
                <a:t>(s)</a:t>
              </a:r>
            </a:p>
            <a:p>
              <a:r>
                <a:rPr lang="it-IT" sz="1400" dirty="0">
                  <a:cs typeface="Times New Roman" pitchFamily="18" charset="0"/>
                </a:rPr>
                <a:t>(</a:t>
              </a:r>
              <a:r>
                <a:rPr lang="it-IT" sz="1400" dirty="0" err="1">
                  <a:cs typeface="Times New Roman" pitchFamily="18" charset="0"/>
                </a:rPr>
                <a:t>between</a:t>
              </a:r>
              <a:r>
                <a:rPr lang="it-IT" sz="1400" dirty="0">
                  <a:cs typeface="Times New Roman" pitchFamily="18" charset="0"/>
                </a:rPr>
                <a:t> an LSI and a VNF)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3784056" y="5759157"/>
            <a:ext cx="2323440" cy="289800"/>
            <a:chOff x="3058358" y="5161343"/>
            <a:chExt cx="2323440" cy="289800"/>
          </a:xfrm>
        </p:grpSpPr>
        <p:sp>
          <p:nvSpPr>
            <p:cNvPr id="52" name="Line 37"/>
            <p:cNvSpPr/>
            <p:nvPr/>
          </p:nvSpPr>
          <p:spPr>
            <a:xfrm flipH="1">
              <a:off x="3058358" y="5306299"/>
              <a:ext cx="432000" cy="0"/>
            </a:xfrm>
            <a:prstGeom prst="line">
              <a:avLst/>
            </a:prstGeom>
            <a:ln w="19050">
              <a:solidFill>
                <a:srgbClr val="008000"/>
              </a:solidFill>
              <a:prstDash val="sys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CustomShape 38"/>
            <p:cNvSpPr/>
            <p:nvPr/>
          </p:nvSpPr>
          <p:spPr>
            <a:xfrm>
              <a:off x="3535718" y="5161343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 err="1">
                  <a:cs typeface="Times New Roman" pitchFamily="18" charset="0"/>
                </a:rPr>
                <a:t>OpenFlow</a:t>
              </a:r>
              <a:r>
                <a:rPr lang="it-IT" sz="1400" dirty="0">
                  <a:cs typeface="Times New Roman" pitchFamily="18" charset="0"/>
                </a:rPr>
                <a:t> connection</a:t>
              </a:r>
              <a:endParaRPr sz="1400" dirty="0">
                <a:cs typeface="Times New Roman" pitchFamily="18" charset="0"/>
              </a:endParaRPr>
            </a:p>
          </p:txBody>
        </p:sp>
      </p:grpSp>
      <p:sp>
        <p:nvSpPr>
          <p:cNvPr id="54" name="Line 37"/>
          <p:cNvSpPr/>
          <p:nvPr/>
        </p:nvSpPr>
        <p:spPr>
          <a:xfrm flipH="1">
            <a:off x="3784056" y="6386789"/>
            <a:ext cx="432000" cy="0"/>
          </a:xfrm>
          <a:prstGeom prst="line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5" name="CustomShape 38"/>
          <p:cNvSpPr/>
          <p:nvPr/>
        </p:nvSpPr>
        <p:spPr>
          <a:xfrm>
            <a:off x="4261416" y="6241833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Compute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6" name="Line 37"/>
          <p:cNvSpPr/>
          <p:nvPr/>
        </p:nvSpPr>
        <p:spPr>
          <a:xfrm flipH="1">
            <a:off x="3784056" y="6150951"/>
            <a:ext cx="432000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7" name="CustomShape 38"/>
          <p:cNvSpPr/>
          <p:nvPr/>
        </p:nvSpPr>
        <p:spPr>
          <a:xfrm>
            <a:off x="4261416" y="6005995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Network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83999" y="1766465"/>
            <a:ext cx="6528770" cy="4576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solidFill>
                  <a:schemeClr val="tx1"/>
                </a:solidFill>
              </a:rPr>
              <a:t>Node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resource</a:t>
            </a:r>
            <a:r>
              <a:rPr lang="it-IT" sz="1400" dirty="0">
                <a:solidFill>
                  <a:schemeClr val="tx1"/>
                </a:solidFill>
              </a:rPr>
              <a:t> manager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59" name="CustomShape 52"/>
          <p:cNvSpPr/>
          <p:nvPr/>
        </p:nvSpPr>
        <p:spPr>
          <a:xfrm>
            <a:off x="1533891" y="2594899"/>
            <a:ext cx="45293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VM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690877" y="4312820"/>
            <a:ext cx="1027442" cy="30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>
                <a:cs typeface="Times New Roman" pitchFamily="18" charset="0"/>
              </a:rPr>
              <a:t>graph</a:t>
            </a:r>
            <a:r>
              <a:rPr lang="it-IT" sz="1400" dirty="0">
                <a:cs typeface="Times New Roman" pitchFamily="18" charset="0"/>
              </a:rPr>
              <a:t> N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3205256" y="3556659"/>
            <a:ext cx="504000" cy="370968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VNF5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2" name="CustomShape 52"/>
          <p:cNvSpPr/>
          <p:nvPr/>
        </p:nvSpPr>
        <p:spPr>
          <a:xfrm>
            <a:off x="6479924" y="3004203"/>
            <a:ext cx="62761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ERFS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63" name="Straight Connector 3"/>
          <p:cNvCxnSpPr>
            <a:stCxn id="37" idx="2"/>
            <a:endCxn id="38" idx="0"/>
          </p:cNvCxnSpPr>
          <p:nvPr/>
        </p:nvCxnSpPr>
        <p:spPr>
          <a:xfrm>
            <a:off x="1554264" y="3930915"/>
            <a:ext cx="11519" cy="38527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4" name="Straight Connector 81"/>
          <p:cNvCxnSpPr>
            <a:stCxn id="40" idx="2"/>
            <a:endCxn id="38" idx="0"/>
          </p:cNvCxnSpPr>
          <p:nvPr/>
        </p:nvCxnSpPr>
        <p:spPr>
          <a:xfrm>
            <a:off x="983453" y="3930047"/>
            <a:ext cx="582330" cy="386144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5" name="Straight Connector 84"/>
          <p:cNvCxnSpPr>
            <a:stCxn id="39" idx="2"/>
            <a:endCxn id="38" idx="0"/>
          </p:cNvCxnSpPr>
          <p:nvPr/>
        </p:nvCxnSpPr>
        <p:spPr>
          <a:xfrm flipH="1">
            <a:off x="1565783" y="3932149"/>
            <a:ext cx="574934" cy="3840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6" name="Straight Connector 159"/>
          <p:cNvCxnSpPr>
            <a:stCxn id="32" idx="2"/>
            <a:endCxn id="60" idx="0"/>
          </p:cNvCxnSpPr>
          <p:nvPr/>
        </p:nvCxnSpPr>
        <p:spPr>
          <a:xfrm>
            <a:off x="2879115" y="3927627"/>
            <a:ext cx="325483" cy="38519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7" name="Straight Connector 160"/>
          <p:cNvCxnSpPr>
            <a:stCxn id="60" idx="0"/>
            <a:endCxn id="61" idx="2"/>
          </p:cNvCxnSpPr>
          <p:nvPr/>
        </p:nvCxnSpPr>
        <p:spPr>
          <a:xfrm flipV="1">
            <a:off x="3204598" y="3927627"/>
            <a:ext cx="252658" cy="38519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8" name="Straight Connector 161"/>
          <p:cNvCxnSpPr>
            <a:stCxn id="4" idx="0"/>
            <a:endCxn id="38" idx="2"/>
          </p:cNvCxnSpPr>
          <p:nvPr/>
        </p:nvCxnSpPr>
        <p:spPr>
          <a:xfrm flipH="1" flipV="1">
            <a:off x="1565783" y="4618116"/>
            <a:ext cx="969171" cy="216053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cxnSp>
        <p:nvCxnSpPr>
          <p:cNvPr id="69" name="Straight Connector 162"/>
          <p:cNvCxnSpPr>
            <a:stCxn id="4" idx="0"/>
            <a:endCxn id="60" idx="2"/>
          </p:cNvCxnSpPr>
          <p:nvPr/>
        </p:nvCxnSpPr>
        <p:spPr>
          <a:xfrm flipV="1">
            <a:off x="2534954" y="4618116"/>
            <a:ext cx="669644" cy="216053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sp>
        <p:nvSpPr>
          <p:cNvPr id="70" name="CustomShape 3"/>
          <p:cNvSpPr/>
          <p:nvPr/>
        </p:nvSpPr>
        <p:spPr>
          <a:xfrm>
            <a:off x="2851634" y="1523199"/>
            <a:ext cx="2131201" cy="2413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Local DB manager</a:t>
            </a:r>
          </a:p>
        </p:txBody>
      </p:sp>
      <p:sp>
        <p:nvSpPr>
          <p:cNvPr id="71" name="CustomShape 3"/>
          <p:cNvSpPr/>
          <p:nvPr/>
        </p:nvSpPr>
        <p:spPr>
          <a:xfrm>
            <a:off x="4983105" y="1522709"/>
            <a:ext cx="2129395" cy="243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solidFill>
                  <a:schemeClr val="tx1"/>
                </a:solidFill>
              </a:rPr>
              <a:t>DoubleDecker</a:t>
            </a:r>
            <a:r>
              <a:rPr lang="it-IT" sz="1400" dirty="0">
                <a:solidFill>
                  <a:schemeClr val="tx1"/>
                </a:solidFill>
              </a:rPr>
              <a:t> client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7" name="CustomShape 52"/>
          <p:cNvSpPr/>
          <p:nvPr/>
        </p:nvSpPr>
        <p:spPr>
          <a:xfrm>
            <a:off x="2785267" y="2224574"/>
            <a:ext cx="4327501" cy="3615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Network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85" name="Line 28"/>
          <p:cNvSpPr/>
          <p:nvPr/>
        </p:nvSpPr>
        <p:spPr>
          <a:xfrm flipH="1">
            <a:off x="2608201" y="1651795"/>
            <a:ext cx="486865" cy="0"/>
          </a:xfrm>
          <a:prstGeom prst="line">
            <a:avLst/>
          </a:prstGeom>
          <a:ln w="19050">
            <a:solidFill>
              <a:srgbClr val="000000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3" name="Line 28"/>
          <p:cNvSpPr/>
          <p:nvPr/>
        </p:nvSpPr>
        <p:spPr>
          <a:xfrm flipH="1">
            <a:off x="6026710" y="403089"/>
            <a:ext cx="268" cy="1117966"/>
          </a:xfrm>
          <a:prstGeom prst="line">
            <a:avLst/>
          </a:prstGeom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4" name="CustomShape 29"/>
          <p:cNvSpPr/>
          <p:nvPr/>
        </p:nvSpPr>
        <p:spPr>
          <a:xfrm>
            <a:off x="6026710" y="487687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[</a:t>
            </a:r>
            <a:r>
              <a:rPr lang="it-IT" sz="1400" dirty="0" err="1">
                <a:cs typeface="Times New Roman" pitchFamily="18" charset="0"/>
              </a:rPr>
              <a:t>Node</a:t>
            </a:r>
            <a:r>
              <a:rPr lang="it-IT" sz="1400" dirty="0">
                <a:cs typeface="Times New Roman" pitchFamily="18" charset="0"/>
              </a:rPr>
              <a:t> </a:t>
            </a:r>
            <a:r>
              <a:rPr lang="it-IT" sz="1400" dirty="0" err="1">
                <a:cs typeface="Times New Roman" pitchFamily="18" charset="0"/>
              </a:rPr>
              <a:t>description</a:t>
            </a:r>
            <a:r>
              <a:rPr lang="it-IT" sz="1400" dirty="0">
                <a:cs typeface="Times New Roman" pitchFamily="18" charset="0"/>
              </a:rPr>
              <a:t>]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5850477" y="1853442"/>
            <a:ext cx="1121172" cy="2822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 </a:t>
            </a:r>
            <a:r>
              <a:rPr lang="it-IT" sz="1400" dirty="0" err="1">
                <a:cs typeface="Times New Roman" pitchFamily="18" charset="0"/>
              </a:rPr>
              <a:t>selector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949553" y="1853442"/>
            <a:ext cx="1232460" cy="2822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 </a:t>
            </a:r>
            <a:r>
              <a:rPr lang="it-IT" sz="1400" dirty="0" err="1">
                <a:cs typeface="Times New Roman" pitchFamily="18" charset="0"/>
              </a:rPr>
              <a:t>scheduler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3" name="CustomShape 52"/>
          <p:cNvSpPr/>
          <p:nvPr/>
        </p:nvSpPr>
        <p:spPr>
          <a:xfrm>
            <a:off x="1565784" y="973572"/>
            <a:ext cx="1638814" cy="22318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ysDash"/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Virtualizer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27" name="CustomShape 52"/>
          <p:cNvSpPr/>
          <p:nvPr/>
        </p:nvSpPr>
        <p:spPr>
          <a:xfrm>
            <a:off x="7545333" y="1522708"/>
            <a:ext cx="827457" cy="188993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olid"/>
          </a:ln>
        </p:spPr>
        <p:txBody>
          <a:bodyPr wrap="none" lIns="90000" tIns="45000" rIns="90000" bIns="4500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 </a:t>
            </a:r>
            <a:r>
              <a:rPr lang="it-IT" sz="1400">
                <a:cs typeface="Times New Roman" pitchFamily="18" charset="0"/>
              </a:rPr>
              <a:t>name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resolver</a:t>
            </a:r>
            <a:endParaRPr sz="1400" dirty="0">
              <a:cs typeface="Times New Roman" pitchFamily="18" charset="0"/>
            </a:endParaRPr>
          </a:p>
        </p:txBody>
      </p:sp>
      <p:pic>
        <p:nvPicPr>
          <p:cNvPr id="4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52" y="1785030"/>
            <a:ext cx="378217" cy="419077"/>
          </a:xfrm>
          <a:prstGeom prst="rect">
            <a:avLst/>
          </a:prstGeom>
        </p:spPr>
      </p:pic>
      <p:cxnSp>
        <p:nvCxnSpPr>
          <p:cNvPr id="42" name="Connettore 4 12"/>
          <p:cNvCxnSpPr>
            <a:endCxn id="58" idx="3"/>
          </p:cNvCxnSpPr>
          <p:nvPr/>
        </p:nvCxnSpPr>
        <p:spPr>
          <a:xfrm flipH="1">
            <a:off x="7112769" y="1991948"/>
            <a:ext cx="432564" cy="3329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triangle"/>
            <a:tailEnd type="triangle" w="med" len="med"/>
          </a:ln>
        </p:spPr>
      </p:cxnSp>
      <p:sp>
        <p:nvSpPr>
          <p:cNvPr id="132" name="CustomShape 29"/>
          <p:cNvSpPr/>
          <p:nvPr/>
        </p:nvSpPr>
        <p:spPr>
          <a:xfrm>
            <a:off x="2341877" y="1196752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[NF-FG] (native)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144" name="Straight Arrow Connector 143"/>
          <p:cNvCxnSpPr>
            <a:stCxn id="113" idx="2"/>
          </p:cNvCxnSpPr>
          <p:nvPr/>
        </p:nvCxnSpPr>
        <p:spPr>
          <a:xfrm>
            <a:off x="2385191" y="1196752"/>
            <a:ext cx="3638" cy="337333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48" name="CustomShape 29"/>
          <p:cNvSpPr/>
          <p:nvPr/>
        </p:nvSpPr>
        <p:spPr>
          <a:xfrm>
            <a:off x="2355519" y="435695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[NF-FG] (UNIFY)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149" name="Straight Arrow Connector 148"/>
          <p:cNvCxnSpPr>
            <a:endCxn id="113" idx="0"/>
          </p:cNvCxnSpPr>
          <p:nvPr/>
        </p:nvCxnSpPr>
        <p:spPr>
          <a:xfrm flipH="1">
            <a:off x="2385191" y="419533"/>
            <a:ext cx="3638" cy="55403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25617"/>
            <a:ext cx="7886700" cy="524968"/>
          </a:xfrm>
        </p:spPr>
        <p:txBody>
          <a:bodyPr>
            <a:normAutofit fontScale="90000"/>
          </a:bodyPr>
          <a:lstStyle/>
          <a:p>
            <a:r>
              <a:rPr lang="en-US" dirty="0"/>
              <a:t>ISP graph</a:t>
            </a:r>
          </a:p>
        </p:txBody>
      </p:sp>
      <p:sp>
        <p:nvSpPr>
          <p:cNvPr id="8" name="Rectangle 7"/>
          <p:cNvSpPr/>
          <p:nvPr/>
        </p:nvSpPr>
        <p:spPr>
          <a:xfrm>
            <a:off x="635669" y="998377"/>
            <a:ext cx="7879681" cy="4544314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UN-Datacenter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01291" y="1171294"/>
            <a:ext cx="5320267" cy="4196138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 graph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62732" y="2221238"/>
            <a:ext cx="1386920" cy="3510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Authentication graph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150873" y="1559481"/>
            <a:ext cx="1241493" cy="1005106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NAT</a:t>
            </a:r>
          </a:p>
        </p:txBody>
      </p:sp>
      <p:sp>
        <p:nvSpPr>
          <p:cNvPr id="106" name="Oval 105"/>
          <p:cNvSpPr/>
          <p:nvPr/>
        </p:nvSpPr>
        <p:spPr>
          <a:xfrm>
            <a:off x="8414173" y="2878939"/>
            <a:ext cx="213465" cy="234425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486151" y="4011075"/>
            <a:ext cx="3970019" cy="731515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 switch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863545" y="1557206"/>
            <a:ext cx="1237262" cy="1000038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DHCP server</a:t>
            </a:r>
          </a:p>
        </p:txBody>
      </p:sp>
      <p:cxnSp>
        <p:nvCxnSpPr>
          <p:cNvPr id="115" name="Straight Connector 114"/>
          <p:cNvCxnSpPr>
            <a:stCxn id="154" idx="0"/>
            <a:endCxn id="132" idx="4"/>
          </p:cNvCxnSpPr>
          <p:nvPr/>
        </p:nvCxnSpPr>
        <p:spPr>
          <a:xfrm flipV="1">
            <a:off x="4480572" y="2618901"/>
            <a:ext cx="1604" cy="1331143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270633" y="4262019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L2Port:0</a:t>
            </a:r>
          </a:p>
        </p:txBody>
      </p:sp>
      <p:sp>
        <p:nvSpPr>
          <p:cNvPr id="139" name="Oval 138"/>
          <p:cNvSpPr/>
          <p:nvPr/>
        </p:nvSpPr>
        <p:spPr>
          <a:xfrm>
            <a:off x="7904812" y="2880939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019126" y="4083994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L2Port:1</a:t>
            </a:r>
          </a:p>
        </p:txBody>
      </p:sp>
      <p:sp>
        <p:nvSpPr>
          <p:cNvPr id="95" name="Rectangle 112"/>
          <p:cNvSpPr/>
          <p:nvPr/>
        </p:nvSpPr>
        <p:spPr>
          <a:xfrm>
            <a:off x="857488" y="2822645"/>
            <a:ext cx="1386920" cy="3510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User Graph 1</a:t>
            </a:r>
          </a:p>
        </p:txBody>
      </p:sp>
      <p:sp>
        <p:nvSpPr>
          <p:cNvPr id="132" name="Oval 109"/>
          <p:cNvSpPr/>
          <p:nvPr/>
        </p:nvSpPr>
        <p:spPr>
          <a:xfrm>
            <a:off x="4428810" y="2495587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3" name="Oval 109"/>
          <p:cNvSpPr/>
          <p:nvPr/>
        </p:nvSpPr>
        <p:spPr>
          <a:xfrm>
            <a:off x="7338149" y="1995568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" name="Oval 109"/>
          <p:cNvSpPr/>
          <p:nvPr/>
        </p:nvSpPr>
        <p:spPr>
          <a:xfrm>
            <a:off x="3432785" y="4292695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4" name="Oval 109"/>
          <p:cNvSpPr/>
          <p:nvPr/>
        </p:nvSpPr>
        <p:spPr>
          <a:xfrm>
            <a:off x="4427206" y="3950044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5" name="Straight Connector 114"/>
          <p:cNvCxnSpPr>
            <a:stCxn id="158" idx="0"/>
            <a:endCxn id="157" idx="4"/>
          </p:cNvCxnSpPr>
          <p:nvPr/>
        </p:nvCxnSpPr>
        <p:spPr>
          <a:xfrm flipV="1">
            <a:off x="6771620" y="2618901"/>
            <a:ext cx="1604" cy="1331143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39"/>
          <p:cNvSpPr/>
          <p:nvPr/>
        </p:nvSpPr>
        <p:spPr>
          <a:xfrm>
            <a:off x="6310174" y="4083994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L2Port:2</a:t>
            </a:r>
          </a:p>
        </p:txBody>
      </p:sp>
      <p:sp>
        <p:nvSpPr>
          <p:cNvPr id="157" name="Oval 109"/>
          <p:cNvSpPr/>
          <p:nvPr/>
        </p:nvSpPr>
        <p:spPr>
          <a:xfrm>
            <a:off x="6719858" y="2495587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Oval 109"/>
          <p:cNvSpPr/>
          <p:nvPr/>
        </p:nvSpPr>
        <p:spPr>
          <a:xfrm>
            <a:off x="6718254" y="3950044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Rectangle 137"/>
          <p:cNvSpPr/>
          <p:nvPr/>
        </p:nvSpPr>
        <p:spPr>
          <a:xfrm>
            <a:off x="4037030" y="2299414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Inout:0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1" name="Rectangle 137"/>
          <p:cNvSpPr/>
          <p:nvPr/>
        </p:nvSpPr>
        <p:spPr>
          <a:xfrm>
            <a:off x="6716138" y="197195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WAN:0</a:t>
            </a:r>
          </a:p>
        </p:txBody>
      </p:sp>
      <p:sp>
        <p:nvSpPr>
          <p:cNvPr id="162" name="Rectangle 137"/>
          <p:cNvSpPr/>
          <p:nvPr/>
        </p:nvSpPr>
        <p:spPr>
          <a:xfrm>
            <a:off x="6322624" y="2295584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User:1</a:t>
            </a:r>
          </a:p>
        </p:txBody>
      </p:sp>
      <p:cxnSp>
        <p:nvCxnSpPr>
          <p:cNvPr id="43" name="Connettore 4 42"/>
          <p:cNvCxnSpPr>
            <a:stCxn id="143" idx="6"/>
            <a:endCxn id="139" idx="2"/>
          </p:cNvCxnSpPr>
          <p:nvPr/>
        </p:nvCxnSpPr>
        <p:spPr>
          <a:xfrm>
            <a:off x="7444881" y="2057225"/>
            <a:ext cx="459931" cy="940927"/>
          </a:xfrm>
          <a:prstGeom prst="bentConnector3">
            <a:avLst>
              <a:gd name="adj1" fmla="val 50000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37"/>
          <p:cNvSpPr/>
          <p:nvPr/>
        </p:nvSpPr>
        <p:spPr>
          <a:xfrm>
            <a:off x="7261669" y="3073820"/>
            <a:ext cx="922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64" name="Oval 138"/>
          <p:cNvSpPr/>
          <p:nvPr/>
        </p:nvSpPr>
        <p:spPr>
          <a:xfrm>
            <a:off x="2586830" y="2878939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Rectangle 137"/>
          <p:cNvSpPr/>
          <p:nvPr/>
        </p:nvSpPr>
        <p:spPr>
          <a:xfrm>
            <a:off x="2618097" y="2560110"/>
            <a:ext cx="922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ISP_INGRESS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cxnSp>
        <p:nvCxnSpPr>
          <p:cNvPr id="166" name="Connettore 4 165"/>
          <p:cNvCxnSpPr>
            <a:stCxn id="164" idx="6"/>
            <a:endCxn id="153" idx="2"/>
          </p:cNvCxnSpPr>
          <p:nvPr/>
        </p:nvCxnSpPr>
        <p:spPr>
          <a:xfrm>
            <a:off x="2800295" y="2996152"/>
            <a:ext cx="632490" cy="1358200"/>
          </a:xfrm>
          <a:prstGeom prst="bentConnector3">
            <a:avLst>
              <a:gd name="adj1" fmla="val 50000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14"/>
          <p:cNvCxnSpPr>
            <a:stCxn id="106" idx="2"/>
            <a:endCxn id="139" idx="6"/>
          </p:cNvCxnSpPr>
          <p:nvPr/>
        </p:nvCxnSpPr>
        <p:spPr>
          <a:xfrm flipH="1">
            <a:off x="8118277" y="2996152"/>
            <a:ext cx="295896" cy="200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37"/>
          <p:cNvSpPr/>
          <p:nvPr/>
        </p:nvSpPr>
        <p:spPr>
          <a:xfrm>
            <a:off x="8245620" y="3135375"/>
            <a:ext cx="922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eth1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cxnSp>
        <p:nvCxnSpPr>
          <p:cNvPr id="169" name="Connettore 4 168"/>
          <p:cNvCxnSpPr>
            <a:stCxn id="113" idx="3"/>
            <a:endCxn id="164" idx="1"/>
          </p:cNvCxnSpPr>
          <p:nvPr/>
        </p:nvCxnSpPr>
        <p:spPr>
          <a:xfrm>
            <a:off x="2249652" y="2396744"/>
            <a:ext cx="368439" cy="516526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12"/>
          <p:cNvSpPr/>
          <p:nvPr/>
        </p:nvSpPr>
        <p:spPr>
          <a:xfrm>
            <a:off x="862732" y="4018356"/>
            <a:ext cx="1386920" cy="3510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User Graph N</a:t>
            </a:r>
          </a:p>
        </p:txBody>
      </p:sp>
      <p:sp>
        <p:nvSpPr>
          <p:cNvPr id="172" name="Rectangle 112"/>
          <p:cNvSpPr/>
          <p:nvPr/>
        </p:nvSpPr>
        <p:spPr>
          <a:xfrm>
            <a:off x="863109" y="3419501"/>
            <a:ext cx="1386920" cy="351012"/>
          </a:xfrm>
          <a:prstGeom prst="rect">
            <a:avLst/>
          </a:prstGeom>
          <a:noFill/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. . .</a:t>
            </a:r>
          </a:p>
        </p:txBody>
      </p:sp>
      <p:cxnSp>
        <p:nvCxnSpPr>
          <p:cNvPr id="173" name="Connettore 4 172"/>
          <p:cNvCxnSpPr>
            <a:stCxn id="171" idx="3"/>
            <a:endCxn id="164" idx="3"/>
          </p:cNvCxnSpPr>
          <p:nvPr/>
        </p:nvCxnSpPr>
        <p:spPr>
          <a:xfrm flipV="1">
            <a:off x="2249652" y="3079033"/>
            <a:ext cx="368439" cy="1114829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14"/>
          <p:cNvCxnSpPr>
            <a:endCxn id="95" idx="3"/>
          </p:cNvCxnSpPr>
          <p:nvPr/>
        </p:nvCxnSpPr>
        <p:spPr>
          <a:xfrm flipH="1">
            <a:off x="2244408" y="2996151"/>
            <a:ext cx="336214" cy="200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916573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92723" y="1074420"/>
            <a:ext cx="7094075" cy="4762500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Datacenter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775815" y="1453873"/>
            <a:ext cx="5320267" cy="4196138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Authentication graph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208283" y="1851153"/>
            <a:ext cx="1241493" cy="1005106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Captive Portal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543561" y="4302747"/>
            <a:ext cx="3970019" cy="731515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 switch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920955" y="1848878"/>
            <a:ext cx="1237262" cy="1000038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OF controller</a:t>
            </a:r>
          </a:p>
        </p:txBody>
      </p:sp>
      <p:cxnSp>
        <p:nvCxnSpPr>
          <p:cNvPr id="115" name="Straight Connector 114"/>
          <p:cNvCxnSpPr>
            <a:stCxn id="154" idx="0"/>
            <a:endCxn id="132" idx="4"/>
          </p:cNvCxnSpPr>
          <p:nvPr/>
        </p:nvCxnSpPr>
        <p:spPr>
          <a:xfrm flipV="1">
            <a:off x="3537982" y="2910573"/>
            <a:ext cx="1604" cy="1331143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362933" y="439141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L2Port:3</a:t>
            </a:r>
          </a:p>
        </p:txBody>
      </p:sp>
      <p:sp>
        <p:nvSpPr>
          <p:cNvPr id="139" name="Oval 138"/>
          <p:cNvSpPr/>
          <p:nvPr/>
        </p:nvSpPr>
        <p:spPr>
          <a:xfrm>
            <a:off x="6962222" y="3172611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076536" y="4378223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L2Port:1</a:t>
            </a:r>
          </a:p>
        </p:txBody>
      </p:sp>
      <p:sp>
        <p:nvSpPr>
          <p:cNvPr id="132" name="Oval 109"/>
          <p:cNvSpPr/>
          <p:nvPr/>
        </p:nvSpPr>
        <p:spPr>
          <a:xfrm>
            <a:off x="3486220" y="2787259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" name="Oval 109"/>
          <p:cNvSpPr/>
          <p:nvPr/>
        </p:nvSpPr>
        <p:spPr>
          <a:xfrm>
            <a:off x="2490195" y="4408899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4" name="Oval 109"/>
          <p:cNvSpPr/>
          <p:nvPr/>
        </p:nvSpPr>
        <p:spPr>
          <a:xfrm>
            <a:off x="3484616" y="4241716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5" name="Straight Connector 114"/>
          <p:cNvCxnSpPr>
            <a:stCxn id="158" idx="0"/>
            <a:endCxn id="157" idx="4"/>
          </p:cNvCxnSpPr>
          <p:nvPr/>
        </p:nvCxnSpPr>
        <p:spPr>
          <a:xfrm flipV="1">
            <a:off x="5829030" y="2910573"/>
            <a:ext cx="1604" cy="1331143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39"/>
          <p:cNvSpPr/>
          <p:nvPr/>
        </p:nvSpPr>
        <p:spPr>
          <a:xfrm>
            <a:off x="5380034" y="438811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L2Port:2</a:t>
            </a:r>
          </a:p>
        </p:txBody>
      </p:sp>
      <p:sp>
        <p:nvSpPr>
          <p:cNvPr id="157" name="Oval 109"/>
          <p:cNvSpPr/>
          <p:nvPr/>
        </p:nvSpPr>
        <p:spPr>
          <a:xfrm>
            <a:off x="5777268" y="2787259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Oval 109"/>
          <p:cNvSpPr/>
          <p:nvPr/>
        </p:nvSpPr>
        <p:spPr>
          <a:xfrm>
            <a:off x="5775664" y="4241716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Rectangle 137"/>
          <p:cNvSpPr/>
          <p:nvPr/>
        </p:nvSpPr>
        <p:spPr>
          <a:xfrm>
            <a:off x="3094440" y="259108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Inout:0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2" name="Rectangle 137"/>
          <p:cNvSpPr/>
          <p:nvPr/>
        </p:nvSpPr>
        <p:spPr>
          <a:xfrm>
            <a:off x="5380034" y="258725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Inout:0</a:t>
            </a:r>
          </a:p>
        </p:txBody>
      </p:sp>
      <p:sp>
        <p:nvSpPr>
          <p:cNvPr id="163" name="Rectangle 137"/>
          <p:cNvSpPr/>
          <p:nvPr/>
        </p:nvSpPr>
        <p:spPr>
          <a:xfrm>
            <a:off x="6114816" y="3130565"/>
            <a:ext cx="922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ISP_INGRESS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64" name="Oval 138"/>
          <p:cNvSpPr/>
          <p:nvPr/>
        </p:nvSpPr>
        <p:spPr>
          <a:xfrm>
            <a:off x="1644240" y="3170611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Rectangle 137"/>
          <p:cNvSpPr/>
          <p:nvPr/>
        </p:nvSpPr>
        <p:spPr>
          <a:xfrm>
            <a:off x="1712175" y="2846333"/>
            <a:ext cx="1146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Point(s)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REMOTE_INGRESS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cxnSp>
        <p:nvCxnSpPr>
          <p:cNvPr id="166" name="Connettore 4 165"/>
          <p:cNvCxnSpPr>
            <a:stCxn id="164" idx="6"/>
            <a:endCxn id="153" idx="2"/>
          </p:cNvCxnSpPr>
          <p:nvPr/>
        </p:nvCxnSpPr>
        <p:spPr>
          <a:xfrm>
            <a:off x="1857705" y="3287824"/>
            <a:ext cx="632490" cy="1182732"/>
          </a:xfrm>
          <a:prstGeom prst="bentConnector3">
            <a:avLst>
              <a:gd name="adj1" fmla="val 60843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112"/>
          <p:cNvSpPr/>
          <p:nvPr/>
        </p:nvSpPr>
        <p:spPr>
          <a:xfrm>
            <a:off x="7187194" y="3742873"/>
            <a:ext cx="1386920" cy="3510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 graph</a:t>
            </a:r>
          </a:p>
        </p:txBody>
      </p:sp>
      <p:cxnSp>
        <p:nvCxnSpPr>
          <p:cNvPr id="52" name="Connettore 4 51"/>
          <p:cNvCxnSpPr>
            <a:stCxn id="139" idx="6"/>
            <a:endCxn id="47" idx="0"/>
          </p:cNvCxnSpPr>
          <p:nvPr/>
        </p:nvCxnSpPr>
        <p:spPr>
          <a:xfrm>
            <a:off x="7175687" y="3289824"/>
            <a:ext cx="704967" cy="453049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109"/>
          <p:cNvSpPr/>
          <p:nvPr/>
        </p:nvSpPr>
        <p:spPr>
          <a:xfrm>
            <a:off x="6463261" y="4604185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Oval 138"/>
          <p:cNvSpPr/>
          <p:nvPr/>
        </p:nvSpPr>
        <p:spPr>
          <a:xfrm>
            <a:off x="1656303" y="3625660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Oval 109"/>
          <p:cNvSpPr/>
          <p:nvPr/>
        </p:nvSpPr>
        <p:spPr>
          <a:xfrm>
            <a:off x="2490195" y="4624426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9" name="Connettore 4 68"/>
          <p:cNvCxnSpPr>
            <a:stCxn id="67" idx="6"/>
            <a:endCxn id="68" idx="2"/>
          </p:cNvCxnSpPr>
          <p:nvPr/>
        </p:nvCxnSpPr>
        <p:spPr>
          <a:xfrm>
            <a:off x="1869768" y="3742873"/>
            <a:ext cx="620427" cy="943210"/>
          </a:xfrm>
          <a:prstGeom prst="bentConnector3">
            <a:avLst>
              <a:gd name="adj1" fmla="val 50000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137"/>
          <p:cNvSpPr/>
          <p:nvPr/>
        </p:nvSpPr>
        <p:spPr>
          <a:xfrm>
            <a:off x="2362933" y="4586479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L2Port:4</a:t>
            </a:r>
          </a:p>
        </p:txBody>
      </p:sp>
      <p:sp>
        <p:nvSpPr>
          <p:cNvPr id="75" name="Rectangle 139"/>
          <p:cNvSpPr/>
          <p:nvPr/>
        </p:nvSpPr>
        <p:spPr>
          <a:xfrm>
            <a:off x="5782801" y="4578178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L2Port:0</a:t>
            </a:r>
          </a:p>
        </p:txBody>
      </p:sp>
      <p:cxnSp>
        <p:nvCxnSpPr>
          <p:cNvPr id="76" name="Connettore 4 75"/>
          <p:cNvCxnSpPr>
            <a:stCxn id="59" idx="6"/>
            <a:endCxn id="139" idx="3"/>
          </p:cNvCxnSpPr>
          <p:nvPr/>
        </p:nvCxnSpPr>
        <p:spPr>
          <a:xfrm flipV="1">
            <a:off x="6569993" y="3372705"/>
            <a:ext cx="423490" cy="1293137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"/>
          <p:cNvSpPr/>
          <p:nvPr/>
        </p:nvSpPr>
        <p:spPr>
          <a:xfrm>
            <a:off x="347220" y="1560596"/>
            <a:ext cx="819354" cy="581113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FatCPE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0" name="Rectangle 137"/>
          <p:cNvSpPr/>
          <p:nvPr/>
        </p:nvSpPr>
        <p:spPr>
          <a:xfrm>
            <a:off x="23525" y="2178443"/>
            <a:ext cx="922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wlan0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1" name="Oval 109"/>
          <p:cNvSpPr/>
          <p:nvPr/>
        </p:nvSpPr>
        <p:spPr>
          <a:xfrm>
            <a:off x="431260" y="2075502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2" name="Connettore 4 81"/>
          <p:cNvCxnSpPr/>
          <p:nvPr/>
        </p:nvCxnSpPr>
        <p:spPr>
          <a:xfrm rot="16200000" flipH="1">
            <a:off x="515343" y="2044786"/>
            <a:ext cx="1129440" cy="1190875"/>
          </a:xfrm>
          <a:prstGeom prst="bentConnector3">
            <a:avLst>
              <a:gd name="adj1" fmla="val -35757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7"/>
          <p:cNvSpPr/>
          <p:nvPr/>
        </p:nvSpPr>
        <p:spPr>
          <a:xfrm>
            <a:off x="347220" y="3634692"/>
            <a:ext cx="819354" cy="581113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SlimCPE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6" name="Rectangle 137"/>
          <p:cNvSpPr/>
          <p:nvPr/>
        </p:nvSpPr>
        <p:spPr>
          <a:xfrm>
            <a:off x="21798" y="4265005"/>
            <a:ext cx="922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wlan0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7" name="Oval 109"/>
          <p:cNvSpPr/>
          <p:nvPr/>
        </p:nvSpPr>
        <p:spPr>
          <a:xfrm>
            <a:off x="431260" y="4149598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8" name="Connettore 4 87"/>
          <p:cNvCxnSpPr>
            <a:stCxn id="87" idx="0"/>
          </p:cNvCxnSpPr>
          <p:nvPr/>
        </p:nvCxnSpPr>
        <p:spPr>
          <a:xfrm rot="5400000" flipH="1" flipV="1">
            <a:off x="865197" y="3372105"/>
            <a:ext cx="396922" cy="1158065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109"/>
          <p:cNvSpPr/>
          <p:nvPr/>
        </p:nvSpPr>
        <p:spPr>
          <a:xfrm>
            <a:off x="2490195" y="4821773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Rectangle 137"/>
          <p:cNvSpPr/>
          <p:nvPr/>
        </p:nvSpPr>
        <p:spPr>
          <a:xfrm>
            <a:off x="2362933" y="478382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L2Port:N</a:t>
            </a:r>
          </a:p>
        </p:txBody>
      </p:sp>
      <p:cxnSp>
        <p:nvCxnSpPr>
          <p:cNvPr id="101" name="Straight Connector 114"/>
          <p:cNvCxnSpPr/>
          <p:nvPr/>
        </p:nvCxnSpPr>
        <p:spPr>
          <a:xfrm flipH="1">
            <a:off x="1930400" y="4883430"/>
            <a:ext cx="564455" cy="0"/>
          </a:xfrm>
          <a:prstGeom prst="line">
            <a:avLst/>
          </a:prstGeom>
          <a:ln w="12700">
            <a:solidFill>
              <a:srgbClr val="0F5C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/>
          <p:cNvSpPr txBox="1">
            <a:spLocks/>
          </p:cNvSpPr>
          <p:nvPr/>
        </p:nvSpPr>
        <p:spPr>
          <a:xfrm>
            <a:off x="628650" y="425617"/>
            <a:ext cx="7886700" cy="52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Authentication Graph</a:t>
            </a:r>
          </a:p>
        </p:txBody>
      </p:sp>
    </p:spTree>
    <p:extLst>
      <p:ext uri="{BB962C8B-B14F-4D97-AF65-F5344CB8AC3E}">
        <p14:creationId xmlns:p14="http://schemas.microsoft.com/office/powerpoint/2010/main" val="3359316328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15583" y="1051560"/>
            <a:ext cx="7094075" cy="4762500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Datacenter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798675" y="1431013"/>
            <a:ext cx="5320267" cy="4196138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User graph 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603393" y="2901206"/>
            <a:ext cx="3970019" cy="731515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Firewall</a:t>
            </a:r>
          </a:p>
        </p:txBody>
      </p:sp>
      <p:sp>
        <p:nvSpPr>
          <p:cNvPr id="139" name="Oval 138"/>
          <p:cNvSpPr/>
          <p:nvPr/>
        </p:nvSpPr>
        <p:spPr>
          <a:xfrm>
            <a:off x="6985082" y="3149751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Rectangle 137"/>
          <p:cNvSpPr/>
          <p:nvPr/>
        </p:nvSpPr>
        <p:spPr>
          <a:xfrm>
            <a:off x="2385226" y="319815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Inout:1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2" name="Rectangle 137"/>
          <p:cNvSpPr/>
          <p:nvPr/>
        </p:nvSpPr>
        <p:spPr>
          <a:xfrm>
            <a:off x="5868687" y="315827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Inout:0</a:t>
            </a:r>
          </a:p>
        </p:txBody>
      </p:sp>
      <p:sp>
        <p:nvSpPr>
          <p:cNvPr id="163" name="Rectangle 137"/>
          <p:cNvSpPr/>
          <p:nvPr/>
        </p:nvSpPr>
        <p:spPr>
          <a:xfrm>
            <a:off x="7118942" y="2859602"/>
            <a:ext cx="922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ISP_INGRESS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65" name="Rectangle 137"/>
          <p:cNvSpPr/>
          <p:nvPr/>
        </p:nvSpPr>
        <p:spPr>
          <a:xfrm>
            <a:off x="1744395" y="3972708"/>
            <a:ext cx="1146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Point(s)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REMOTE_INGRESS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47" name="Rectangle 112"/>
          <p:cNvSpPr/>
          <p:nvPr/>
        </p:nvSpPr>
        <p:spPr>
          <a:xfrm>
            <a:off x="7210054" y="3720013"/>
            <a:ext cx="1386920" cy="3510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 graph</a:t>
            </a:r>
          </a:p>
        </p:txBody>
      </p:sp>
      <p:cxnSp>
        <p:nvCxnSpPr>
          <p:cNvPr id="52" name="Connettore 4 51"/>
          <p:cNvCxnSpPr>
            <a:stCxn id="139" idx="6"/>
            <a:endCxn id="47" idx="0"/>
          </p:cNvCxnSpPr>
          <p:nvPr/>
        </p:nvCxnSpPr>
        <p:spPr>
          <a:xfrm>
            <a:off x="7198547" y="3266964"/>
            <a:ext cx="704967" cy="453049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109"/>
          <p:cNvSpPr/>
          <p:nvPr/>
        </p:nvSpPr>
        <p:spPr>
          <a:xfrm>
            <a:off x="6523093" y="3202644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Oval 138"/>
          <p:cNvSpPr/>
          <p:nvPr/>
        </p:nvSpPr>
        <p:spPr>
          <a:xfrm>
            <a:off x="1652140" y="3168566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Oval 109"/>
          <p:cNvSpPr/>
          <p:nvPr/>
        </p:nvSpPr>
        <p:spPr>
          <a:xfrm>
            <a:off x="2550027" y="3225343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9" name="Connettore 4 68"/>
          <p:cNvCxnSpPr>
            <a:stCxn id="67" idx="6"/>
            <a:endCxn id="68" idx="3"/>
          </p:cNvCxnSpPr>
          <p:nvPr/>
        </p:nvCxnSpPr>
        <p:spPr>
          <a:xfrm>
            <a:off x="1865605" y="3285779"/>
            <a:ext cx="700053" cy="44819"/>
          </a:xfrm>
          <a:prstGeom prst="bentConnector4">
            <a:avLst>
              <a:gd name="adj1" fmla="val 48884"/>
              <a:gd name="adj2" fmla="val 1912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"/>
          <p:cNvSpPr/>
          <p:nvPr/>
        </p:nvSpPr>
        <p:spPr>
          <a:xfrm>
            <a:off x="370080" y="1537736"/>
            <a:ext cx="819354" cy="581113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FatCPE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0" name="Rectangle 137"/>
          <p:cNvSpPr/>
          <p:nvPr/>
        </p:nvSpPr>
        <p:spPr>
          <a:xfrm>
            <a:off x="46038" y="2163885"/>
            <a:ext cx="922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wlan0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1" name="Oval 109"/>
          <p:cNvSpPr/>
          <p:nvPr/>
        </p:nvSpPr>
        <p:spPr>
          <a:xfrm>
            <a:off x="454120" y="2052642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Rectangle 7"/>
          <p:cNvSpPr/>
          <p:nvPr/>
        </p:nvSpPr>
        <p:spPr>
          <a:xfrm>
            <a:off x="370080" y="3611832"/>
            <a:ext cx="819354" cy="581113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SlimCPE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6" name="Rectangle 137"/>
          <p:cNvSpPr/>
          <p:nvPr/>
        </p:nvSpPr>
        <p:spPr>
          <a:xfrm>
            <a:off x="46038" y="4240707"/>
            <a:ext cx="922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wlan0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7" name="Oval 109"/>
          <p:cNvSpPr/>
          <p:nvPr/>
        </p:nvSpPr>
        <p:spPr>
          <a:xfrm>
            <a:off x="454120" y="4126738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8" name="Connettore 4 87"/>
          <p:cNvCxnSpPr>
            <a:stCxn id="87" idx="0"/>
            <a:endCxn id="67" idx="2"/>
          </p:cNvCxnSpPr>
          <p:nvPr/>
        </p:nvCxnSpPr>
        <p:spPr>
          <a:xfrm rot="5400000" flipH="1" flipV="1">
            <a:off x="659334" y="3133932"/>
            <a:ext cx="840959" cy="1144654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14"/>
          <p:cNvCxnSpPr>
            <a:endCxn id="139" idx="2"/>
          </p:cNvCxnSpPr>
          <p:nvPr/>
        </p:nvCxnSpPr>
        <p:spPr>
          <a:xfrm>
            <a:off x="6639283" y="3266964"/>
            <a:ext cx="345799" cy="0"/>
          </a:xfrm>
          <a:prstGeom prst="line">
            <a:avLst/>
          </a:prstGeom>
          <a:ln w="12700">
            <a:solidFill>
              <a:srgbClr val="0F5C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628650" y="425617"/>
            <a:ext cx="7886700" cy="52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User Graph (remote case)</a:t>
            </a:r>
          </a:p>
        </p:txBody>
      </p:sp>
    </p:spTree>
    <p:extLst>
      <p:ext uri="{BB962C8B-B14F-4D97-AF65-F5344CB8AC3E}">
        <p14:creationId xmlns:p14="http://schemas.microsoft.com/office/powerpoint/2010/main" val="695641987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8650" y="1056093"/>
            <a:ext cx="6226359" cy="4762500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FatCPE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96177" y="1339274"/>
            <a:ext cx="5320267" cy="4196138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User graph 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791862" y="2905739"/>
            <a:ext cx="3970019" cy="731515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Firewall</a:t>
            </a:r>
          </a:p>
        </p:txBody>
      </p:sp>
      <p:sp>
        <p:nvSpPr>
          <p:cNvPr id="139" name="Oval 138"/>
          <p:cNvSpPr/>
          <p:nvPr/>
        </p:nvSpPr>
        <p:spPr>
          <a:xfrm>
            <a:off x="6180953" y="2416102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Rectangle 137"/>
          <p:cNvSpPr/>
          <p:nvPr/>
        </p:nvSpPr>
        <p:spPr>
          <a:xfrm>
            <a:off x="1573695" y="3202689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Inout:1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2" name="Rectangle 137"/>
          <p:cNvSpPr/>
          <p:nvPr/>
        </p:nvSpPr>
        <p:spPr>
          <a:xfrm>
            <a:off x="5057156" y="3162809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Inout:0</a:t>
            </a:r>
          </a:p>
        </p:txBody>
      </p:sp>
      <p:sp>
        <p:nvSpPr>
          <p:cNvPr id="163" name="Rectangle 137"/>
          <p:cNvSpPr/>
          <p:nvPr/>
        </p:nvSpPr>
        <p:spPr>
          <a:xfrm>
            <a:off x="5384519" y="2143753"/>
            <a:ext cx="922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ISP_INGRESS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64" name="Oval 138"/>
          <p:cNvSpPr/>
          <p:nvPr/>
        </p:nvSpPr>
        <p:spPr>
          <a:xfrm>
            <a:off x="851139" y="3170611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Rectangle 137"/>
          <p:cNvSpPr/>
          <p:nvPr/>
        </p:nvSpPr>
        <p:spPr>
          <a:xfrm>
            <a:off x="698831" y="2832716"/>
            <a:ext cx="1146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cxnSp>
        <p:nvCxnSpPr>
          <p:cNvPr id="52" name="Connettore 4 51"/>
          <p:cNvCxnSpPr>
            <a:stCxn id="139" idx="6"/>
            <a:endCxn id="79" idx="1"/>
          </p:cNvCxnSpPr>
          <p:nvPr/>
        </p:nvCxnSpPr>
        <p:spPr>
          <a:xfrm flipV="1">
            <a:off x="6394418" y="1591969"/>
            <a:ext cx="1496911" cy="941346"/>
          </a:xfrm>
          <a:prstGeom prst="bentConnector3">
            <a:avLst>
              <a:gd name="adj1" fmla="val 50000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109"/>
          <p:cNvSpPr/>
          <p:nvPr/>
        </p:nvSpPr>
        <p:spPr>
          <a:xfrm>
            <a:off x="5711562" y="3207177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Oval 109"/>
          <p:cNvSpPr/>
          <p:nvPr/>
        </p:nvSpPr>
        <p:spPr>
          <a:xfrm>
            <a:off x="1738496" y="3229876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Rectangle 7"/>
          <p:cNvSpPr/>
          <p:nvPr/>
        </p:nvSpPr>
        <p:spPr>
          <a:xfrm>
            <a:off x="7891329" y="1301412"/>
            <a:ext cx="907494" cy="581113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Datacenter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cxnSp>
        <p:nvCxnSpPr>
          <p:cNvPr id="71" name="Straight Connector 114"/>
          <p:cNvCxnSpPr>
            <a:stCxn id="68" idx="2"/>
            <a:endCxn id="164" idx="6"/>
          </p:cNvCxnSpPr>
          <p:nvPr/>
        </p:nvCxnSpPr>
        <p:spPr>
          <a:xfrm flipH="1" flipV="1">
            <a:off x="1064604" y="3287824"/>
            <a:ext cx="673892" cy="3709"/>
          </a:xfrm>
          <a:prstGeom prst="line">
            <a:avLst/>
          </a:prstGeom>
          <a:ln w="12700">
            <a:solidFill>
              <a:srgbClr val="0F5C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105"/>
          <p:cNvSpPr/>
          <p:nvPr/>
        </p:nvSpPr>
        <p:spPr>
          <a:xfrm>
            <a:off x="522790" y="3782839"/>
            <a:ext cx="213465" cy="234425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5" name="Connettore 4 34"/>
          <p:cNvCxnSpPr>
            <a:stCxn id="34" idx="6"/>
            <a:endCxn id="164" idx="2"/>
          </p:cNvCxnSpPr>
          <p:nvPr/>
        </p:nvCxnSpPr>
        <p:spPr>
          <a:xfrm flipV="1">
            <a:off x="736255" y="3287824"/>
            <a:ext cx="114884" cy="612228"/>
          </a:xfrm>
          <a:prstGeom prst="bentConnector3">
            <a:avLst>
              <a:gd name="adj1" fmla="val 50000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37"/>
          <p:cNvSpPr/>
          <p:nvPr/>
        </p:nvSpPr>
        <p:spPr>
          <a:xfrm>
            <a:off x="-137107" y="3729878"/>
            <a:ext cx="922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wlan0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cxnSp>
        <p:nvCxnSpPr>
          <p:cNvPr id="44" name="Connettore 4 43"/>
          <p:cNvCxnSpPr>
            <a:stCxn id="59" idx="6"/>
            <a:endCxn id="139" idx="2"/>
          </p:cNvCxnSpPr>
          <p:nvPr/>
        </p:nvCxnSpPr>
        <p:spPr>
          <a:xfrm flipV="1">
            <a:off x="5818294" y="2533315"/>
            <a:ext cx="362659" cy="735519"/>
          </a:xfrm>
          <a:prstGeom prst="bentConnector3">
            <a:avLst>
              <a:gd name="adj1" fmla="val 50000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628650" y="425617"/>
            <a:ext cx="7886700" cy="52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User Graph (local case)</a:t>
            </a:r>
          </a:p>
        </p:txBody>
      </p:sp>
    </p:spTree>
    <p:extLst>
      <p:ext uri="{BB962C8B-B14F-4D97-AF65-F5344CB8AC3E}">
        <p14:creationId xmlns:p14="http://schemas.microsoft.com/office/powerpoint/2010/main" val="529406174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48680"/>
            <a:ext cx="303716" cy="507910"/>
          </a:xfrm>
          <a:prstGeom prst="rect">
            <a:avLst/>
          </a:prstGeom>
        </p:spPr>
      </p:pic>
      <p:sp>
        <p:nvSpPr>
          <p:cNvPr id="5" name="CustomShape 2"/>
          <p:cNvSpPr/>
          <p:nvPr/>
        </p:nvSpPr>
        <p:spPr>
          <a:xfrm>
            <a:off x="1678048" y="1821965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GUI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766281" y="1821965"/>
            <a:ext cx="1512168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VNF-Repository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1544769" y="3068959"/>
            <a:ext cx="144595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Universal-node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8" name="Connettore 2 7"/>
          <p:cNvCxnSpPr/>
          <p:nvPr/>
        </p:nvCxnSpPr>
        <p:spPr>
          <a:xfrm flipV="1">
            <a:off x="2267744" y="1124744"/>
            <a:ext cx="0" cy="576064"/>
          </a:xfrm>
          <a:prstGeom prst="straightConnector1">
            <a:avLst/>
          </a:prstGeom>
          <a:ln w="28575">
            <a:headEnd type="triangle"/>
            <a:tailEnd type="triangle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 flipV="1">
            <a:off x="2275428" y="2265242"/>
            <a:ext cx="158" cy="720080"/>
          </a:xfrm>
          <a:prstGeom prst="straightConnector1">
            <a:avLst/>
          </a:prstGeom>
          <a:ln w="28575">
            <a:headEnd type="triangle"/>
            <a:tailEnd type="triangle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H="1">
            <a:off x="2915817" y="1988840"/>
            <a:ext cx="792087" cy="0"/>
          </a:xfrm>
          <a:prstGeom prst="straightConnector1">
            <a:avLst/>
          </a:prstGeom>
          <a:ln w="28575">
            <a:headEnd type="triangle"/>
            <a:tailEnd type="triangle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899592" y="1412776"/>
            <a:ext cx="4896544" cy="2376264"/>
          </a:xfrm>
          <a:prstGeom prst="rect">
            <a:avLst/>
          </a:prstGeom>
          <a:noFill/>
          <a:ln cmpd="dbl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Ovale 18"/>
          <p:cNvSpPr/>
          <p:nvPr/>
        </p:nvSpPr>
        <p:spPr>
          <a:xfrm>
            <a:off x="1979712" y="450911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Ovale 19"/>
          <p:cNvSpPr/>
          <p:nvPr/>
        </p:nvSpPr>
        <p:spPr>
          <a:xfrm>
            <a:off x="5616116" y="450909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3401870" y="4473127"/>
            <a:ext cx="1152128" cy="432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/>
              <a:t>firewall</a:t>
            </a:r>
          </a:p>
        </p:txBody>
      </p:sp>
      <p:cxnSp>
        <p:nvCxnSpPr>
          <p:cNvPr id="23" name="Connettore diritto 22"/>
          <p:cNvCxnSpPr>
            <a:stCxn id="19" idx="6"/>
            <a:endCxn id="21" idx="1"/>
          </p:cNvCxnSpPr>
          <p:nvPr/>
        </p:nvCxnSpPr>
        <p:spPr>
          <a:xfrm>
            <a:off x="2339752" y="4689138"/>
            <a:ext cx="1062118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/>
          <p:cNvCxnSpPr/>
          <p:nvPr/>
        </p:nvCxnSpPr>
        <p:spPr>
          <a:xfrm>
            <a:off x="4553998" y="4689115"/>
            <a:ext cx="1062118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5560751" y="4869136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eth2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1924347" y="4869136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eth1</a:t>
            </a:r>
          </a:p>
        </p:txBody>
      </p:sp>
    </p:spTree>
    <p:extLst>
      <p:ext uri="{BB962C8B-B14F-4D97-AF65-F5344CB8AC3E}">
        <p14:creationId xmlns:p14="http://schemas.microsoft.com/office/powerpoint/2010/main" val="333041798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el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34757"/>
              </p:ext>
            </p:extLst>
          </p:nvPr>
        </p:nvGraphicFramePr>
        <p:xfrm>
          <a:off x="3347864" y="428604"/>
          <a:ext cx="1872208" cy="149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478">
                <a:tc>
                  <a:txBody>
                    <a:bodyPr/>
                    <a:lstStyle/>
                    <a:p>
                      <a:r>
                        <a:rPr lang="it-IT" sz="1200" b="1" dirty="0"/>
                        <a:t>Match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Action</a:t>
                      </a:r>
                      <a:endParaRPr lang="it-IT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1</a:t>
                      </a: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 </a:t>
                      </a:r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3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</a:t>
                      </a:r>
                      <a:r>
                        <a:rPr lang="it-IT" sz="1200" baseline="0" dirty="0"/>
                        <a:t> </a:t>
                      </a:r>
                      <a:r>
                        <a:rPr lang="it-IT" sz="1200" baseline="0" dirty="0" err="1"/>
                        <a:t>port</a:t>
                      </a:r>
                      <a:r>
                        <a:rPr lang="it-IT" sz="1200" baseline="0" dirty="0"/>
                        <a:t> 1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 </a:t>
                      </a:r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4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</a:t>
                      </a:r>
                      <a:r>
                        <a:rPr lang="it-IT" sz="1200" baseline="0" dirty="0"/>
                        <a:t> </a:t>
                      </a:r>
                      <a:r>
                        <a:rPr lang="it-IT" sz="1200" baseline="0" dirty="0" err="1"/>
                        <a:t>port</a:t>
                      </a:r>
                      <a:r>
                        <a:rPr lang="it-IT" sz="1200" baseline="0" dirty="0"/>
                        <a:t> 2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487107"/>
              </p:ext>
            </p:extLst>
          </p:nvPr>
        </p:nvGraphicFramePr>
        <p:xfrm>
          <a:off x="3357554" y="2167136"/>
          <a:ext cx="18625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714">
                <a:tc>
                  <a:txBody>
                    <a:bodyPr/>
                    <a:lstStyle/>
                    <a:p>
                      <a:r>
                        <a:rPr lang="it-IT" sz="1200" b="1" dirty="0"/>
                        <a:t>Match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Action</a:t>
                      </a:r>
                      <a:endParaRPr lang="it-IT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1</a:t>
                      </a: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 </a:t>
                      </a:r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3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</a:t>
                      </a:r>
                      <a:r>
                        <a:rPr lang="it-IT" sz="1200" baseline="0" dirty="0"/>
                        <a:t> </a:t>
                      </a:r>
                      <a:r>
                        <a:rPr lang="it-IT" sz="1200" baseline="0" dirty="0" err="1"/>
                        <a:t>port</a:t>
                      </a:r>
                      <a:r>
                        <a:rPr lang="it-IT" sz="1200" baseline="0" dirty="0"/>
                        <a:t> 1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 </a:t>
                      </a:r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4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</a:t>
                      </a:r>
                      <a:r>
                        <a:rPr lang="it-IT" sz="1200" baseline="0" dirty="0"/>
                        <a:t> </a:t>
                      </a:r>
                      <a:r>
                        <a:rPr lang="it-IT" sz="1200" baseline="0" dirty="0" err="1"/>
                        <a:t>port</a:t>
                      </a:r>
                      <a:r>
                        <a:rPr lang="it-IT" sz="1200" baseline="0" dirty="0"/>
                        <a:t> 2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CustomShape 2"/>
          <p:cNvSpPr/>
          <p:nvPr/>
        </p:nvSpPr>
        <p:spPr>
          <a:xfrm>
            <a:off x="1624306" y="2078602"/>
            <a:ext cx="1082812" cy="259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LSI - 0 </a:t>
            </a:r>
            <a:endParaRPr sz="1200" dirty="0">
              <a:cs typeface="Times New Roman" pitchFamily="18" charset="0"/>
            </a:endParaRPr>
          </a:p>
        </p:txBody>
      </p:sp>
      <p:cxnSp>
        <p:nvCxnSpPr>
          <p:cNvPr id="3" name="Straight Connector 77"/>
          <p:cNvCxnSpPr/>
          <p:nvPr/>
        </p:nvCxnSpPr>
        <p:spPr>
          <a:xfrm>
            <a:off x="1778993" y="2336414"/>
            <a:ext cx="865" cy="32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79"/>
          <p:cNvCxnSpPr/>
          <p:nvPr/>
        </p:nvCxnSpPr>
        <p:spPr>
          <a:xfrm>
            <a:off x="2449305" y="2336414"/>
            <a:ext cx="0" cy="32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46"/>
          <p:cNvSpPr/>
          <p:nvPr/>
        </p:nvSpPr>
        <p:spPr>
          <a:xfrm>
            <a:off x="1546767" y="2643764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>
                <a:cs typeface="Times New Roman" pitchFamily="18" charset="0"/>
              </a:rPr>
              <a:t>eth0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6" name="CustomShape 46"/>
          <p:cNvSpPr/>
          <p:nvPr/>
        </p:nvSpPr>
        <p:spPr>
          <a:xfrm>
            <a:off x="2266847" y="2643764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>
                <a:cs typeface="Times New Roman" pitchFamily="18" charset="0"/>
              </a:rPr>
              <a:t>eth1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971600" y="1459853"/>
            <a:ext cx="1323018" cy="259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LSI – </a:t>
            </a:r>
            <a:r>
              <a:rPr lang="it-IT" sz="1200" dirty="0" err="1">
                <a:cs typeface="Times New Roman" pitchFamily="18" charset="0"/>
              </a:rPr>
              <a:t>dummy_graph</a:t>
            </a:r>
            <a:r>
              <a:rPr lang="it-IT" sz="1200" dirty="0">
                <a:cs typeface="Times New Roman" pitchFamily="18" charset="0"/>
              </a:rPr>
              <a:t> 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9" name="Line 51"/>
          <p:cNvSpPr/>
          <p:nvPr/>
        </p:nvSpPr>
        <p:spPr>
          <a:xfrm flipH="1" flipV="1">
            <a:off x="1521181" y="1717665"/>
            <a:ext cx="257812" cy="360937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0" name="Line 51"/>
          <p:cNvSpPr/>
          <p:nvPr/>
        </p:nvSpPr>
        <p:spPr>
          <a:xfrm flipH="1" flipV="1">
            <a:off x="2088368" y="1717665"/>
            <a:ext cx="309375" cy="360937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1" name="Line 18"/>
          <p:cNvSpPr/>
          <p:nvPr/>
        </p:nvSpPr>
        <p:spPr>
          <a:xfrm flipV="1">
            <a:off x="1521181" y="892666"/>
            <a:ext cx="0" cy="56718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12" name="Line 18"/>
          <p:cNvSpPr/>
          <p:nvPr/>
        </p:nvSpPr>
        <p:spPr>
          <a:xfrm flipH="1" flipV="1">
            <a:off x="1830556" y="944228"/>
            <a:ext cx="0" cy="515624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" name="CustomShape 6"/>
          <p:cNvSpPr/>
          <p:nvPr/>
        </p:nvSpPr>
        <p:spPr>
          <a:xfrm>
            <a:off x="1418056" y="634854"/>
            <a:ext cx="515625" cy="363517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err="1">
                <a:cs typeface="Times New Roman" pitchFamily="18" charset="0"/>
              </a:rPr>
              <a:t>dummy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3" name="CustomShape 46"/>
          <p:cNvSpPr/>
          <p:nvPr/>
        </p:nvSpPr>
        <p:spPr>
          <a:xfrm>
            <a:off x="1043608" y="995791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>
                <a:cs typeface="Times New Roman" pitchFamily="18" charset="0"/>
              </a:rPr>
              <a:t>port1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14" name="CustomShape 46"/>
          <p:cNvSpPr/>
          <p:nvPr/>
        </p:nvSpPr>
        <p:spPr>
          <a:xfrm>
            <a:off x="1830556" y="992869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>
                <a:cs typeface="Times New Roman" pitchFamily="18" charset="0"/>
              </a:rPr>
              <a:t>port2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15" name="CustomShape 46"/>
          <p:cNvSpPr/>
          <p:nvPr/>
        </p:nvSpPr>
        <p:spPr>
          <a:xfrm>
            <a:off x="1547664" y="2336414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1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6" name="CustomShape 46"/>
          <p:cNvSpPr/>
          <p:nvPr/>
        </p:nvSpPr>
        <p:spPr>
          <a:xfrm>
            <a:off x="2449305" y="2336414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2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7" name="CustomShape 46"/>
          <p:cNvSpPr/>
          <p:nvPr/>
        </p:nvSpPr>
        <p:spPr>
          <a:xfrm>
            <a:off x="1727431" y="1847746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3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8" name="CustomShape 46"/>
          <p:cNvSpPr/>
          <p:nvPr/>
        </p:nvSpPr>
        <p:spPr>
          <a:xfrm>
            <a:off x="2346180" y="1844824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4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9" name="CustomShape 46"/>
          <p:cNvSpPr/>
          <p:nvPr/>
        </p:nvSpPr>
        <p:spPr>
          <a:xfrm>
            <a:off x="1418056" y="1714743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1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20" name="CustomShape 46"/>
          <p:cNvSpPr/>
          <p:nvPr/>
        </p:nvSpPr>
        <p:spPr>
          <a:xfrm>
            <a:off x="1933681" y="1717665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2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21" name="CustomShape 46"/>
          <p:cNvSpPr/>
          <p:nvPr/>
        </p:nvSpPr>
        <p:spPr>
          <a:xfrm>
            <a:off x="1331640" y="1268760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3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22" name="CustomShape 46"/>
          <p:cNvSpPr/>
          <p:nvPr/>
        </p:nvSpPr>
        <p:spPr>
          <a:xfrm>
            <a:off x="1795702" y="1268760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4</a:t>
            </a:r>
            <a:endParaRPr sz="1100" b="1" dirty="0">
              <a:cs typeface="Times New Roman" pitchFamily="18" charset="0"/>
            </a:endParaRPr>
          </a:p>
        </p:txBody>
      </p:sp>
      <p:cxnSp>
        <p:nvCxnSpPr>
          <p:cNvPr id="26" name="Connettore 1 25"/>
          <p:cNvCxnSpPr/>
          <p:nvPr/>
        </p:nvCxnSpPr>
        <p:spPr>
          <a:xfrm rot="5400000" flipH="1" flipV="1">
            <a:off x="2294618" y="428604"/>
            <a:ext cx="1031249" cy="1031249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2294618" y="1717665"/>
            <a:ext cx="1053246" cy="174412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 flipH="1" flipV="1">
            <a:off x="2707118" y="2078602"/>
            <a:ext cx="670312" cy="5425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flipH="1" flipV="1">
            <a:off x="2707118" y="2336414"/>
            <a:ext cx="640746" cy="1202322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6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214414" y="1214422"/>
            <a:ext cx="1285884" cy="285752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142976" y="121442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dummy</a:t>
            </a:r>
            <a:endParaRPr lang="it-IT" sz="1400" dirty="0"/>
          </a:p>
        </p:txBody>
      </p:sp>
      <p:sp>
        <p:nvSpPr>
          <p:cNvPr id="4" name="Ovale 3"/>
          <p:cNvSpPr>
            <a:spLocks noChangeAspect="1"/>
          </p:cNvSpPr>
          <p:nvPr/>
        </p:nvSpPr>
        <p:spPr>
          <a:xfrm>
            <a:off x="1142976" y="1285860"/>
            <a:ext cx="145555" cy="1437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" name="Ovale 5"/>
          <p:cNvSpPr>
            <a:spLocks noChangeAspect="1"/>
          </p:cNvSpPr>
          <p:nvPr/>
        </p:nvSpPr>
        <p:spPr>
          <a:xfrm>
            <a:off x="2428861" y="1285860"/>
            <a:ext cx="144662" cy="1428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>
            <a:spLocks noChangeAspect="1"/>
          </p:cNvSpPr>
          <p:nvPr/>
        </p:nvSpPr>
        <p:spPr>
          <a:xfrm>
            <a:off x="321467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10" name="Connettore 1 9"/>
          <p:cNvCxnSpPr>
            <a:stCxn id="20" idx="6"/>
            <a:endCxn id="4" idx="2"/>
          </p:cNvCxnSpPr>
          <p:nvPr/>
        </p:nvCxnSpPr>
        <p:spPr>
          <a:xfrm>
            <a:off x="501820" y="1357298"/>
            <a:ext cx="641156" cy="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8" idx="2"/>
            <a:endCxn id="6" idx="6"/>
          </p:cNvCxnSpPr>
          <p:nvPr/>
        </p:nvCxnSpPr>
        <p:spPr>
          <a:xfrm rot="10800000">
            <a:off x="2573524" y="1357298"/>
            <a:ext cx="64115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>
            <a:spLocks noChangeAspect="1"/>
          </p:cNvSpPr>
          <p:nvPr/>
        </p:nvSpPr>
        <p:spPr>
          <a:xfrm>
            <a:off x="35715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85786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port1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2428860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port2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1428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eth0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307180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eth1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ttore 1 9"/>
          <p:cNvCxnSpPr/>
          <p:nvPr/>
        </p:nvCxnSpPr>
        <p:spPr>
          <a:xfrm flipH="1" flipV="1">
            <a:off x="1586803" y="2963313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H="1">
            <a:off x="1567753" y="2527300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H="1" flipV="1">
            <a:off x="1148550" y="4237792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3" y="3983837"/>
            <a:ext cx="303716" cy="50791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367742" y="2960469"/>
            <a:ext cx="1079142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Network</a:t>
            </a:r>
          </a:p>
          <a:p>
            <a:r>
              <a:rPr lang="en-US" dirty="0"/>
              <a:t>10.0.1.0/24</a:t>
            </a:r>
          </a:p>
        </p:txBody>
      </p:sp>
      <p:cxnSp>
        <p:nvCxnSpPr>
          <p:cNvPr id="23" name="Connettore 1 22"/>
          <p:cNvCxnSpPr/>
          <p:nvPr/>
        </p:nvCxnSpPr>
        <p:spPr>
          <a:xfrm flipH="1" flipV="1">
            <a:off x="6012160" y="296046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6431363" y="2524456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 flipV="1">
            <a:off x="6437713" y="423728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w-designer.com/icon-image/7507-256x256x3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966" y="3860805"/>
            <a:ext cx="822651" cy="82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sellaDiTesto 27"/>
          <p:cNvSpPr txBox="1"/>
          <p:nvPr/>
        </p:nvSpPr>
        <p:spPr>
          <a:xfrm>
            <a:off x="6676677" y="2906825"/>
            <a:ext cx="1079142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Network</a:t>
            </a:r>
          </a:p>
          <a:p>
            <a:r>
              <a:rPr lang="en-US" dirty="0"/>
              <a:t>10.0.2.0/24</a:t>
            </a:r>
          </a:p>
        </p:txBody>
      </p:sp>
      <p:cxnSp>
        <p:nvCxnSpPr>
          <p:cNvPr id="29" name="Connettore 1 28"/>
          <p:cNvCxnSpPr/>
          <p:nvPr/>
        </p:nvCxnSpPr>
        <p:spPr>
          <a:xfrm>
            <a:off x="1148550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 flipH="1" flipV="1">
            <a:off x="1760847" y="3098803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1767197" y="3113066"/>
            <a:ext cx="4603173" cy="611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 flipH="1" flipV="1">
            <a:off x="6286174" y="3116338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>
            <a:off x="6292524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02849" y="3594794"/>
            <a:ext cx="1115976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>
            <a:endCxn id="2" idx="0"/>
          </p:cNvCxnSpPr>
          <p:nvPr/>
        </p:nvCxnSpPr>
        <p:spPr>
          <a:xfrm>
            <a:off x="2912372" y="3245710"/>
            <a:ext cx="148465" cy="3490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sp>
        <p:nvSpPr>
          <p:cNvPr id="31" name="Rectangle 30"/>
          <p:cNvSpPr/>
          <p:nvPr/>
        </p:nvSpPr>
        <p:spPr>
          <a:xfrm>
            <a:off x="4855402" y="1962649"/>
            <a:ext cx="1115976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y.y.y.y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/>
          <p:cNvCxnSpPr>
            <a:endCxn id="31" idx="2"/>
          </p:cNvCxnSpPr>
          <p:nvPr/>
        </p:nvCxnSpPr>
        <p:spPr>
          <a:xfrm flipV="1">
            <a:off x="5142887" y="2485869"/>
            <a:ext cx="270503" cy="3419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sp>
        <p:nvSpPr>
          <p:cNvPr id="33" name="Rectangle 32"/>
          <p:cNvSpPr/>
          <p:nvPr/>
        </p:nvSpPr>
        <p:spPr>
          <a:xfrm>
            <a:off x="4893560" y="3686237"/>
            <a:ext cx="1115976" cy="307777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10.0.2.1</a:t>
            </a:r>
          </a:p>
        </p:txBody>
      </p:sp>
      <p:cxnSp>
        <p:nvCxnSpPr>
          <p:cNvPr id="35" name="Straight Connector 34"/>
          <p:cNvCxnSpPr>
            <a:endCxn id="33" idx="0"/>
          </p:cNvCxnSpPr>
          <p:nvPr/>
        </p:nvCxnSpPr>
        <p:spPr>
          <a:xfrm flipH="1">
            <a:off x="5451548" y="3245710"/>
            <a:ext cx="644808" cy="44052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sp>
        <p:nvSpPr>
          <p:cNvPr id="36" name="Rectangle 35"/>
          <p:cNvSpPr/>
          <p:nvPr/>
        </p:nvSpPr>
        <p:spPr>
          <a:xfrm>
            <a:off x="1148550" y="2098586"/>
            <a:ext cx="1115976" cy="307777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10.0.1.1</a:t>
            </a:r>
          </a:p>
        </p:txBody>
      </p:sp>
      <p:cxnSp>
        <p:nvCxnSpPr>
          <p:cNvPr id="37" name="Straight Connector 36"/>
          <p:cNvCxnSpPr>
            <a:endCxn id="36" idx="2"/>
          </p:cNvCxnSpPr>
          <p:nvPr/>
        </p:nvCxnSpPr>
        <p:spPr>
          <a:xfrm flipH="1" flipV="1">
            <a:off x="1706538" y="2406363"/>
            <a:ext cx="363142" cy="4817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pic>
        <p:nvPicPr>
          <p:cNvPr id="40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910" y="2818058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655" y="2801062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ilindro 7"/>
          <p:cNvSpPr/>
          <p:nvPr/>
        </p:nvSpPr>
        <p:spPr>
          <a:xfrm rot="5400000">
            <a:off x="3841328" y="2082990"/>
            <a:ext cx="417884" cy="1907556"/>
          </a:xfrm>
          <a:prstGeom prst="can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 tunnel</a:t>
            </a:r>
          </a:p>
        </p:txBody>
      </p:sp>
    </p:spTree>
    <p:extLst>
      <p:ext uri="{BB962C8B-B14F-4D97-AF65-F5344CB8AC3E}">
        <p14:creationId xmlns:p14="http://schemas.microsoft.com/office/powerpoint/2010/main" val="22592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nettore 1 51"/>
          <p:cNvCxnSpPr/>
          <p:nvPr/>
        </p:nvCxnSpPr>
        <p:spPr>
          <a:xfrm>
            <a:off x="611560" y="5837451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27"/>
          <p:cNvSpPr/>
          <p:nvPr/>
        </p:nvSpPr>
        <p:spPr>
          <a:xfrm>
            <a:off x="934809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" name="CustomShape 2"/>
          <p:cNvSpPr/>
          <p:nvPr/>
        </p:nvSpPr>
        <p:spPr>
          <a:xfrm>
            <a:off x="1532642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4" name="Straight Connector 77"/>
          <p:cNvCxnSpPr/>
          <p:nvPr/>
        </p:nvCxnSpPr>
        <p:spPr>
          <a:xfrm flipH="1">
            <a:off x="1820674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stomShape 3"/>
          <p:cNvSpPr/>
          <p:nvPr/>
        </p:nvSpPr>
        <p:spPr>
          <a:xfrm>
            <a:off x="1473420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Local orchestrator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77"/>
          <p:cNvCxnSpPr/>
          <p:nvPr/>
        </p:nvCxnSpPr>
        <p:spPr>
          <a:xfrm flipH="1">
            <a:off x="2468746" y="2362967"/>
            <a:ext cx="3336" cy="1151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934809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Out of Band</a:t>
            </a:r>
          </a:p>
        </p:txBody>
      </p:sp>
      <p:sp>
        <p:nvSpPr>
          <p:cNvPr id="17" name="Ovale 16"/>
          <p:cNvSpPr/>
          <p:nvPr/>
        </p:nvSpPr>
        <p:spPr>
          <a:xfrm>
            <a:off x="3383081" y="2759011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77"/>
          <p:cNvCxnSpPr/>
          <p:nvPr/>
        </p:nvCxnSpPr>
        <p:spPr>
          <a:xfrm flipH="1">
            <a:off x="3489426" y="2975035"/>
            <a:ext cx="5003" cy="1200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Nuvola 19"/>
          <p:cNvSpPr/>
          <p:nvPr/>
        </p:nvSpPr>
        <p:spPr>
          <a:xfrm>
            <a:off x="2662228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007628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Internet</a:t>
            </a:r>
          </a:p>
        </p:txBody>
      </p:sp>
      <p:cxnSp>
        <p:nvCxnSpPr>
          <p:cNvPr id="23" name="Connettore 2 22"/>
          <p:cNvCxnSpPr/>
          <p:nvPr/>
        </p:nvCxnSpPr>
        <p:spPr>
          <a:xfrm flipV="1">
            <a:off x="3628695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628695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[NF-FG]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1276099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eth0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1947407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eth1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2927797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eth2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043936" y="2466914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10.0.0.1</a:t>
            </a:r>
          </a:p>
        </p:txBody>
      </p:sp>
      <p:sp>
        <p:nvSpPr>
          <p:cNvPr id="31" name="CustomShape 27"/>
          <p:cNvSpPr/>
          <p:nvPr/>
        </p:nvSpPr>
        <p:spPr>
          <a:xfrm>
            <a:off x="4784673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2" name="CustomShape 2"/>
          <p:cNvSpPr/>
          <p:nvPr/>
        </p:nvSpPr>
        <p:spPr>
          <a:xfrm>
            <a:off x="5888376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3" name="Straight Connector 77"/>
          <p:cNvCxnSpPr/>
          <p:nvPr/>
        </p:nvCxnSpPr>
        <p:spPr>
          <a:xfrm flipH="1">
            <a:off x="6176408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stomShape 3"/>
          <p:cNvSpPr/>
          <p:nvPr/>
        </p:nvSpPr>
        <p:spPr>
          <a:xfrm>
            <a:off x="5323284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Local orchestrator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77"/>
          <p:cNvCxnSpPr/>
          <p:nvPr/>
        </p:nvCxnSpPr>
        <p:spPr>
          <a:xfrm flipH="1">
            <a:off x="6824221" y="2362967"/>
            <a:ext cx="3595" cy="18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784673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In Band</a:t>
            </a:r>
          </a:p>
        </p:txBody>
      </p:sp>
      <p:sp>
        <p:nvSpPr>
          <p:cNvPr id="37" name="Ovale 36"/>
          <p:cNvSpPr/>
          <p:nvPr/>
        </p:nvSpPr>
        <p:spPr>
          <a:xfrm>
            <a:off x="6961824" y="2058834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39" name="Nuvola 38"/>
          <p:cNvSpPr/>
          <p:nvPr/>
        </p:nvSpPr>
        <p:spPr>
          <a:xfrm>
            <a:off x="5995357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6340757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Internet</a:t>
            </a:r>
          </a:p>
        </p:txBody>
      </p:sp>
      <p:cxnSp>
        <p:nvCxnSpPr>
          <p:cNvPr id="41" name="Connettore 2 40"/>
          <p:cNvCxnSpPr/>
          <p:nvPr/>
        </p:nvCxnSpPr>
        <p:spPr>
          <a:xfrm flipV="1">
            <a:off x="6961824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6961824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[NF-FG]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5631833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eth0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6303141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eth1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7086524" y="2001467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10.0.0.1</a:t>
            </a:r>
          </a:p>
        </p:txBody>
      </p:sp>
      <p:sp>
        <p:nvSpPr>
          <p:cNvPr id="48" name="Ovale 47"/>
          <p:cNvSpPr/>
          <p:nvPr/>
        </p:nvSpPr>
        <p:spPr>
          <a:xfrm>
            <a:off x="1168087" y="5521297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663434" y="5874276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10.0.0.1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1716047" y="5481976"/>
            <a:ext cx="2222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Orchestration</a:t>
            </a:r>
            <a:r>
              <a:rPr lang="it-IT" sz="1400" dirty="0"/>
              <a:t> Port (</a:t>
            </a:r>
            <a:r>
              <a:rPr lang="it-IT" sz="1400" dirty="0" err="1"/>
              <a:t>layer</a:t>
            </a:r>
            <a:r>
              <a:rPr lang="it-IT" sz="1400" dirty="0"/>
              <a:t> 3)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1716047" y="5886008"/>
            <a:ext cx="321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Management IP </a:t>
            </a:r>
            <a:r>
              <a:rPr lang="it-IT" sz="1400" dirty="0" err="1"/>
              <a:t>address</a:t>
            </a:r>
            <a:r>
              <a:rPr lang="it-IT" sz="1400" dirty="0"/>
              <a:t> of the UN</a:t>
            </a:r>
          </a:p>
        </p:txBody>
      </p:sp>
      <p:sp>
        <p:nvSpPr>
          <p:cNvPr id="66" name="CasellaDiTesto 65"/>
          <p:cNvSpPr txBox="1"/>
          <p:nvPr/>
        </p:nvSpPr>
        <p:spPr>
          <a:xfrm>
            <a:off x="611560" y="5072399"/>
            <a:ext cx="757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Legend</a:t>
            </a:r>
          </a:p>
        </p:txBody>
      </p:sp>
      <p:sp>
        <p:nvSpPr>
          <p:cNvPr id="75" name="CasellaDiTesto 74"/>
          <p:cNvSpPr txBox="1"/>
          <p:nvPr/>
        </p:nvSpPr>
        <p:spPr>
          <a:xfrm>
            <a:off x="902465" y="756374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CasellaDiTesto 75"/>
          <p:cNvSpPr txBox="1"/>
          <p:nvPr/>
        </p:nvSpPr>
        <p:spPr>
          <a:xfrm>
            <a:off x="4745752" y="737889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611560" y="6232432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>
            <a:off x="611560" y="5445224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2819" y="4365598"/>
            <a:ext cx="572008" cy="877079"/>
          </a:xfrm>
          <a:prstGeom prst="rect">
            <a:avLst/>
          </a:prstGeom>
        </p:spPr>
      </p:pic>
      <p:sp>
        <p:nvSpPr>
          <p:cNvPr id="47" name="CasellaDiTesto 23"/>
          <p:cNvSpPr txBox="1"/>
          <p:nvPr/>
        </p:nvSpPr>
        <p:spPr>
          <a:xfrm>
            <a:off x="4461461" y="4846014"/>
            <a:ext cx="125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Global orchestrator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7886" y="4434806"/>
            <a:ext cx="572008" cy="877079"/>
          </a:xfrm>
          <a:prstGeom prst="rect">
            <a:avLst/>
          </a:prstGeom>
        </p:spPr>
      </p:pic>
      <p:sp>
        <p:nvSpPr>
          <p:cNvPr id="55" name="CasellaDiTesto 23"/>
          <p:cNvSpPr txBox="1"/>
          <p:nvPr/>
        </p:nvSpPr>
        <p:spPr>
          <a:xfrm>
            <a:off x="7626528" y="4915222"/>
            <a:ext cx="125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Global orchestrator</a:t>
            </a:r>
          </a:p>
        </p:txBody>
      </p:sp>
    </p:spTree>
    <p:extLst>
      <p:ext uri="{BB962C8B-B14F-4D97-AF65-F5344CB8AC3E}">
        <p14:creationId xmlns:p14="http://schemas.microsoft.com/office/powerpoint/2010/main" val="147885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rminatore 31"/>
          <p:cNvSpPr/>
          <p:nvPr/>
        </p:nvSpPr>
        <p:spPr>
          <a:xfrm>
            <a:off x="1806464" y="958880"/>
            <a:ext cx="731505" cy="331533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3" name="Elaborazione 32"/>
          <p:cNvSpPr/>
          <p:nvPr/>
        </p:nvSpPr>
        <p:spPr>
          <a:xfrm>
            <a:off x="972234" y="1459768"/>
            <a:ext cx="2398208" cy="419204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a read / update / delete request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6" name="Elaborazione 35"/>
          <p:cNvSpPr/>
          <p:nvPr/>
        </p:nvSpPr>
        <p:spPr>
          <a:xfrm>
            <a:off x="978494" y="3329099"/>
            <a:ext cx="2398208" cy="424575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Verify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that</a:t>
            </a:r>
            <a:r>
              <a:rPr lang="it-IT" sz="1200" dirty="0">
                <a:solidFill>
                  <a:schemeClr val="tx1"/>
                </a:solidFill>
              </a:rPr>
              <a:t> the </a:t>
            </a:r>
            <a:r>
              <a:rPr lang="it-IT" sz="1200" dirty="0" err="1">
                <a:solidFill>
                  <a:schemeClr val="tx1"/>
                </a:solidFill>
              </a:rPr>
              <a:t>requested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resource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exists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7" name="Decisione 36"/>
          <p:cNvSpPr/>
          <p:nvPr/>
        </p:nvSpPr>
        <p:spPr>
          <a:xfrm>
            <a:off x="1670346" y="2659528"/>
            <a:ext cx="1001984" cy="506708"/>
          </a:xfrm>
          <a:prstGeom prst="flowChartDecision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Match?</a:t>
            </a:r>
          </a:p>
        </p:txBody>
      </p:sp>
      <p:sp>
        <p:nvSpPr>
          <p:cNvPr id="38" name="Elaborazione 37"/>
          <p:cNvSpPr/>
          <p:nvPr/>
        </p:nvSpPr>
        <p:spPr>
          <a:xfrm>
            <a:off x="4889819" y="3327941"/>
            <a:ext cx="2648015" cy="427197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Check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permissions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1" name="Elaborazione 40"/>
          <p:cNvSpPr/>
          <p:nvPr/>
        </p:nvSpPr>
        <p:spPr>
          <a:xfrm>
            <a:off x="4889819" y="4702011"/>
            <a:ext cx="2648015" cy="462143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Perform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operation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4" name="CasellaDiTesto 63"/>
          <p:cNvSpPr txBox="1"/>
          <p:nvPr/>
        </p:nvSpPr>
        <p:spPr>
          <a:xfrm>
            <a:off x="4561693" y="3339359"/>
            <a:ext cx="34015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yes</a:t>
            </a:r>
            <a:endParaRPr lang="en-GB" sz="900" dirty="0"/>
          </a:p>
        </p:txBody>
      </p:sp>
      <p:sp>
        <p:nvSpPr>
          <p:cNvPr id="70" name="Disco magnetico 69"/>
          <p:cNvSpPr/>
          <p:nvPr/>
        </p:nvSpPr>
        <p:spPr>
          <a:xfrm>
            <a:off x="3237908" y="3587906"/>
            <a:ext cx="284884" cy="30038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FF00"/>
              </a:solidFill>
            </a:endParaRPr>
          </a:p>
        </p:txBody>
      </p:sp>
      <p:sp>
        <p:nvSpPr>
          <p:cNvPr id="73" name="CasellaDiTesto 72"/>
          <p:cNvSpPr txBox="1"/>
          <p:nvPr/>
        </p:nvSpPr>
        <p:spPr>
          <a:xfrm>
            <a:off x="2327776" y="3728505"/>
            <a:ext cx="1259521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CURRENT_RESOURCES_PERMISSION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Decisione 104"/>
          <p:cNvSpPr/>
          <p:nvPr/>
        </p:nvSpPr>
        <p:spPr>
          <a:xfrm>
            <a:off x="5646028" y="3963368"/>
            <a:ext cx="1135597" cy="506708"/>
          </a:xfrm>
          <a:prstGeom prst="flowChartDecision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>
                <a:solidFill>
                  <a:schemeClr val="tx1"/>
                </a:solidFill>
              </a:rPr>
              <a:t>Allowed</a:t>
            </a:r>
            <a:r>
              <a:rPr lang="it-IT" sz="9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7" name="Terminatore 126"/>
          <p:cNvSpPr/>
          <p:nvPr/>
        </p:nvSpPr>
        <p:spPr>
          <a:xfrm>
            <a:off x="5848073" y="5396088"/>
            <a:ext cx="731505" cy="331533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44" name="Connettore 2 143"/>
          <p:cNvCxnSpPr>
            <a:stCxn id="38" idx="2"/>
            <a:endCxn id="105" idx="0"/>
          </p:cNvCxnSpPr>
          <p:nvPr/>
        </p:nvCxnSpPr>
        <p:spPr>
          <a:xfrm>
            <a:off x="6213827" y="3755138"/>
            <a:ext cx="0" cy="208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32" idx="2"/>
            <a:endCxn id="33" idx="0"/>
          </p:cNvCxnSpPr>
          <p:nvPr/>
        </p:nvCxnSpPr>
        <p:spPr>
          <a:xfrm flipH="1">
            <a:off x="2171338" y="1290413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155094" y="3753672"/>
            <a:ext cx="30649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no</a:t>
            </a:r>
            <a:endParaRPr lang="en-GB" sz="900" dirty="0"/>
          </a:p>
        </p:txBody>
      </p:sp>
      <p:sp>
        <p:nvSpPr>
          <p:cNvPr id="40" name="Elaborazione 39"/>
          <p:cNvSpPr/>
          <p:nvPr/>
        </p:nvSpPr>
        <p:spPr>
          <a:xfrm>
            <a:off x="978494" y="2059648"/>
            <a:ext cx="2398208" cy="419204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Check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authentication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token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2177599" y="1877800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ecisione 43"/>
          <p:cNvSpPr/>
          <p:nvPr/>
        </p:nvSpPr>
        <p:spPr>
          <a:xfrm>
            <a:off x="3618172" y="3288032"/>
            <a:ext cx="1001984" cy="506708"/>
          </a:xfrm>
          <a:prstGeom prst="flowChartDecision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Match?</a:t>
            </a:r>
          </a:p>
        </p:txBody>
      </p:sp>
      <p:cxnSp>
        <p:nvCxnSpPr>
          <p:cNvPr id="47" name="Connettore 2 46"/>
          <p:cNvCxnSpPr/>
          <p:nvPr/>
        </p:nvCxnSpPr>
        <p:spPr>
          <a:xfrm flipH="1">
            <a:off x="2176720" y="2485176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flipH="1">
            <a:off x="2170460" y="3170005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36" idx="3"/>
            <a:endCxn id="44" idx="1"/>
          </p:cNvCxnSpPr>
          <p:nvPr/>
        </p:nvCxnSpPr>
        <p:spPr>
          <a:xfrm>
            <a:off x="3376702" y="3541386"/>
            <a:ext cx="241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/>
          <p:cNvCxnSpPr>
            <a:stCxn id="44" idx="3"/>
            <a:endCxn id="38" idx="1"/>
          </p:cNvCxnSpPr>
          <p:nvPr/>
        </p:nvCxnSpPr>
        <p:spPr>
          <a:xfrm>
            <a:off x="4620155" y="3541386"/>
            <a:ext cx="269664" cy="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stCxn id="105" idx="2"/>
            <a:endCxn id="41" idx="0"/>
          </p:cNvCxnSpPr>
          <p:nvPr/>
        </p:nvCxnSpPr>
        <p:spPr>
          <a:xfrm>
            <a:off x="6213827" y="4470076"/>
            <a:ext cx="0" cy="231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>
            <a:stCxn id="41" idx="2"/>
            <a:endCxn id="127" idx="0"/>
          </p:cNvCxnSpPr>
          <p:nvPr/>
        </p:nvCxnSpPr>
        <p:spPr>
          <a:xfrm flipH="1">
            <a:off x="6213826" y="5164153"/>
            <a:ext cx="1" cy="231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4 89"/>
          <p:cNvCxnSpPr>
            <a:stCxn id="36" idx="2"/>
            <a:endCxn id="127" idx="1"/>
          </p:cNvCxnSpPr>
          <p:nvPr/>
        </p:nvCxnSpPr>
        <p:spPr>
          <a:xfrm rot="16200000" flipH="1">
            <a:off x="3108745" y="2822527"/>
            <a:ext cx="1808181" cy="3670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1 96"/>
          <p:cNvCxnSpPr>
            <a:stCxn id="44" idx="2"/>
          </p:cNvCxnSpPr>
          <p:nvPr/>
        </p:nvCxnSpPr>
        <p:spPr>
          <a:xfrm>
            <a:off x="4119164" y="3794740"/>
            <a:ext cx="0" cy="1767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4 101"/>
          <p:cNvCxnSpPr>
            <a:stCxn id="105" idx="1"/>
          </p:cNvCxnSpPr>
          <p:nvPr/>
        </p:nvCxnSpPr>
        <p:spPr>
          <a:xfrm rot="10800000" flipV="1">
            <a:off x="4486276" y="4216722"/>
            <a:ext cx="1159753" cy="13451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/>
          <p:cNvSpPr txBox="1"/>
          <p:nvPr/>
        </p:nvSpPr>
        <p:spPr>
          <a:xfrm>
            <a:off x="6274234" y="4470548"/>
            <a:ext cx="34015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yes</a:t>
            </a:r>
            <a:endParaRPr lang="en-GB" sz="900" dirty="0"/>
          </a:p>
        </p:txBody>
      </p:sp>
      <p:sp>
        <p:nvSpPr>
          <p:cNvPr id="108" name="CasellaDiTesto 107"/>
          <p:cNvSpPr txBox="1"/>
          <p:nvPr/>
        </p:nvSpPr>
        <p:spPr>
          <a:xfrm>
            <a:off x="5404900" y="4009939"/>
            <a:ext cx="30649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no</a:t>
            </a:r>
            <a:endParaRPr lang="en-GB" sz="900" dirty="0"/>
          </a:p>
        </p:txBody>
      </p:sp>
      <p:cxnSp>
        <p:nvCxnSpPr>
          <p:cNvPr id="111" name="Connettore 4 110"/>
          <p:cNvCxnSpPr>
            <a:endCxn id="37" idx="1"/>
          </p:cNvCxnSpPr>
          <p:nvPr/>
        </p:nvCxnSpPr>
        <p:spPr>
          <a:xfrm rot="16200000" flipV="1">
            <a:off x="595916" y="3987311"/>
            <a:ext cx="2648973" cy="500114"/>
          </a:xfrm>
          <a:prstGeom prst="bentConnector4">
            <a:avLst>
              <a:gd name="adj1" fmla="val 164"/>
              <a:gd name="adj2" fmla="val 3212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sellaDiTesto 116"/>
          <p:cNvSpPr txBox="1"/>
          <p:nvPr/>
        </p:nvSpPr>
        <p:spPr>
          <a:xfrm>
            <a:off x="2184546" y="3121349"/>
            <a:ext cx="34015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yes</a:t>
            </a:r>
            <a:endParaRPr lang="en-GB" sz="900" dirty="0"/>
          </a:p>
        </p:txBody>
      </p:sp>
      <p:sp>
        <p:nvSpPr>
          <p:cNvPr id="118" name="CasellaDiTesto 117"/>
          <p:cNvSpPr txBox="1"/>
          <p:nvPr/>
        </p:nvSpPr>
        <p:spPr>
          <a:xfrm>
            <a:off x="1409541" y="2729219"/>
            <a:ext cx="30649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no</a:t>
            </a:r>
            <a:endParaRPr lang="en-GB" sz="900" dirty="0"/>
          </a:p>
        </p:txBody>
      </p:sp>
      <p:sp>
        <p:nvSpPr>
          <p:cNvPr id="119" name="Disco magnetico 118"/>
          <p:cNvSpPr/>
          <p:nvPr/>
        </p:nvSpPr>
        <p:spPr>
          <a:xfrm>
            <a:off x="3228000" y="1915900"/>
            <a:ext cx="284884" cy="30038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FF00"/>
              </a:solidFill>
            </a:endParaRPr>
          </a:p>
        </p:txBody>
      </p:sp>
      <p:sp>
        <p:nvSpPr>
          <p:cNvPr id="120" name="CasellaDiTesto 119"/>
          <p:cNvSpPr txBox="1"/>
          <p:nvPr/>
        </p:nvSpPr>
        <p:spPr>
          <a:xfrm>
            <a:off x="3429685" y="2174441"/>
            <a:ext cx="6894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LOGIN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35"/>
          <p:cNvSpPr/>
          <p:nvPr/>
        </p:nvSpPr>
        <p:spPr>
          <a:xfrm>
            <a:off x="777876" y="3031958"/>
            <a:ext cx="3007091" cy="463206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Verify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requested</a:t>
            </a:r>
            <a:r>
              <a:rPr lang="it-IT" sz="1400" dirty="0"/>
              <a:t> </a:t>
            </a:r>
            <a:r>
              <a:rPr lang="it-IT" sz="1400" dirty="0" err="1"/>
              <a:t>resource</a:t>
            </a:r>
            <a:r>
              <a:rPr lang="it-IT" sz="1400" dirty="0"/>
              <a:t> </a:t>
            </a:r>
            <a:r>
              <a:rPr lang="it-IT" sz="1400" dirty="0" err="1"/>
              <a:t>does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exist</a:t>
            </a:r>
            <a:endParaRPr lang="it-IT" sz="1400" dirty="0"/>
          </a:p>
        </p:txBody>
      </p:sp>
      <p:sp>
        <p:nvSpPr>
          <p:cNvPr id="3" name="Elaborazione 37"/>
          <p:cNvSpPr/>
          <p:nvPr/>
        </p:nvSpPr>
        <p:spPr>
          <a:xfrm>
            <a:off x="3076167" y="3768334"/>
            <a:ext cx="2963394" cy="416324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Check</a:t>
            </a:r>
            <a:r>
              <a:rPr lang="it-IT" sz="1600" dirty="0"/>
              <a:t> </a:t>
            </a:r>
            <a:r>
              <a:rPr lang="it-IT" sz="1600" dirty="0" err="1"/>
              <a:t>user</a:t>
            </a:r>
            <a:r>
              <a:rPr lang="it-IT" sz="1600" dirty="0"/>
              <a:t> </a:t>
            </a:r>
            <a:r>
              <a:rPr lang="it-IT" sz="1600" dirty="0" err="1"/>
              <a:t>creation</a:t>
            </a:r>
            <a:r>
              <a:rPr lang="it-IT" sz="1600" dirty="0"/>
              <a:t> </a:t>
            </a:r>
            <a:r>
              <a:rPr lang="it-IT" sz="1600" dirty="0" err="1"/>
              <a:t>permissions</a:t>
            </a:r>
            <a:endParaRPr lang="it-IT" sz="1600" dirty="0"/>
          </a:p>
        </p:txBody>
      </p:sp>
      <p:sp>
        <p:nvSpPr>
          <p:cNvPr id="4" name="Elaborazione 39"/>
          <p:cNvSpPr/>
          <p:nvPr/>
        </p:nvSpPr>
        <p:spPr>
          <a:xfrm>
            <a:off x="7627536" y="3775763"/>
            <a:ext cx="2968418" cy="416324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Retrieve</a:t>
            </a:r>
            <a:r>
              <a:rPr lang="it-IT" sz="1400" dirty="0"/>
              <a:t> default </a:t>
            </a:r>
            <a:r>
              <a:rPr lang="it-IT" sz="1400" dirty="0" err="1"/>
              <a:t>permissions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kind</a:t>
            </a:r>
            <a:r>
              <a:rPr lang="it-IT" sz="1400" dirty="0"/>
              <a:t> of </a:t>
            </a:r>
            <a:r>
              <a:rPr lang="it-IT" sz="1400" dirty="0" err="1"/>
              <a:t>resource</a:t>
            </a:r>
            <a:endParaRPr lang="it-IT" sz="1400" dirty="0"/>
          </a:p>
        </p:txBody>
      </p:sp>
      <p:sp>
        <p:nvSpPr>
          <p:cNvPr id="5" name="Elaborazione 40"/>
          <p:cNvSpPr/>
          <p:nvPr/>
        </p:nvSpPr>
        <p:spPr>
          <a:xfrm>
            <a:off x="7627536" y="4423855"/>
            <a:ext cx="2963395" cy="415632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Create </a:t>
            </a:r>
            <a:r>
              <a:rPr lang="it-IT" sz="1400" dirty="0" err="1"/>
              <a:t>resource</a:t>
            </a:r>
            <a:r>
              <a:rPr lang="it-IT" sz="1400" dirty="0"/>
              <a:t> and </a:t>
            </a:r>
            <a:r>
              <a:rPr lang="it-IT" sz="1400" dirty="0" err="1"/>
              <a:t>assign</a:t>
            </a:r>
            <a:r>
              <a:rPr lang="it-IT" sz="1400" dirty="0"/>
              <a:t> default </a:t>
            </a:r>
            <a:r>
              <a:rPr lang="it-IT" sz="1400" dirty="0" err="1"/>
              <a:t>permissions</a:t>
            </a:r>
            <a:endParaRPr lang="it-IT" sz="1400" dirty="0"/>
          </a:p>
        </p:txBody>
      </p:sp>
      <p:sp>
        <p:nvSpPr>
          <p:cNvPr id="6" name="CasellaDiTesto 72"/>
          <p:cNvSpPr txBox="1"/>
          <p:nvPr/>
        </p:nvSpPr>
        <p:spPr>
          <a:xfrm>
            <a:off x="3970663" y="2993314"/>
            <a:ext cx="1443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000" i="1" dirty="0">
                <a:solidFill>
                  <a:schemeClr val="accent2">
                    <a:lumMod val="75000"/>
                  </a:schemeClr>
                </a:solidFill>
              </a:rPr>
              <a:t> on CURRENT_RESOURCES_PERMISSION</a:t>
            </a:r>
            <a:endParaRPr lang="en-GB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asellaDiTesto 96"/>
          <p:cNvSpPr txBox="1"/>
          <p:nvPr/>
        </p:nvSpPr>
        <p:spPr>
          <a:xfrm>
            <a:off x="3426766" y="4191996"/>
            <a:ext cx="26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000" i="1" dirty="0">
                <a:solidFill>
                  <a:schemeClr val="accent2">
                    <a:lumMod val="75000"/>
                  </a:schemeClr>
                </a:solidFill>
              </a:rPr>
              <a:t> on USER_CREATION_PERMISSIONS</a:t>
            </a:r>
            <a:endParaRPr lang="en-GB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asellaDiTesto 118"/>
          <p:cNvSpPr txBox="1"/>
          <p:nvPr/>
        </p:nvSpPr>
        <p:spPr>
          <a:xfrm>
            <a:off x="10685151" y="3743677"/>
            <a:ext cx="10437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DEFAULT_USAGE_PERMISSIONS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asellaDiTesto 122"/>
          <p:cNvSpPr txBox="1"/>
          <p:nvPr/>
        </p:nvSpPr>
        <p:spPr>
          <a:xfrm>
            <a:off x="10703982" y="4376950"/>
            <a:ext cx="12857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Insert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CURRENT_RESOURCES_PERMISSION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rminatore 126"/>
          <p:cNvSpPr/>
          <p:nvPr/>
        </p:nvSpPr>
        <p:spPr>
          <a:xfrm>
            <a:off x="8588414" y="5059372"/>
            <a:ext cx="975340" cy="442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End</a:t>
            </a:r>
          </a:p>
        </p:txBody>
      </p:sp>
      <p:cxnSp>
        <p:nvCxnSpPr>
          <p:cNvPr id="11" name="Connettore 2 142"/>
          <p:cNvCxnSpPr/>
          <p:nvPr/>
        </p:nvCxnSpPr>
        <p:spPr>
          <a:xfrm flipV="1">
            <a:off x="2766822" y="3976496"/>
            <a:ext cx="310488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5"/>
          <p:cNvCxnSpPr>
            <a:stCxn id="17" idx="1"/>
            <a:endCxn id="10" idx="1"/>
          </p:cNvCxnSpPr>
          <p:nvPr/>
        </p:nvCxnSpPr>
        <p:spPr>
          <a:xfrm rot="10800000" flipH="1" flipV="1">
            <a:off x="1796144" y="2529556"/>
            <a:ext cx="6792269" cy="2750838"/>
          </a:xfrm>
          <a:prstGeom prst="bentConnector3">
            <a:avLst>
              <a:gd name="adj1" fmla="val -20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38"/>
          <p:cNvSpPr txBox="1"/>
          <p:nvPr/>
        </p:nvSpPr>
        <p:spPr>
          <a:xfrm>
            <a:off x="7212534" y="373770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yes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14" name="Elaborazione 33"/>
          <p:cNvSpPr/>
          <p:nvPr/>
        </p:nvSpPr>
        <p:spPr>
          <a:xfrm>
            <a:off x="786296" y="956550"/>
            <a:ext cx="3004844" cy="414072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 a creation request</a:t>
            </a:r>
            <a:endParaRPr lang="it-IT" sz="1600" dirty="0"/>
          </a:p>
        </p:txBody>
      </p:sp>
      <p:sp>
        <p:nvSpPr>
          <p:cNvPr id="15" name="Elaborazione 51"/>
          <p:cNvSpPr/>
          <p:nvPr/>
        </p:nvSpPr>
        <p:spPr>
          <a:xfrm>
            <a:off x="780268" y="1610026"/>
            <a:ext cx="3010872" cy="414072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authentication token</a:t>
            </a:r>
            <a:endParaRPr lang="it-IT" sz="1600" dirty="0"/>
          </a:p>
        </p:txBody>
      </p:sp>
      <p:cxnSp>
        <p:nvCxnSpPr>
          <p:cNvPr id="16" name="Connettore 2 60"/>
          <p:cNvCxnSpPr>
            <a:stCxn id="14" idx="2"/>
            <a:endCxn id="15" idx="0"/>
          </p:cNvCxnSpPr>
          <p:nvPr/>
        </p:nvCxnSpPr>
        <p:spPr>
          <a:xfrm flipH="1">
            <a:off x="2285704" y="1370622"/>
            <a:ext cx="3014" cy="2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45" y="2261137"/>
            <a:ext cx="979116" cy="536838"/>
          </a:xfrm>
          <a:prstGeom prst="rect">
            <a:avLst/>
          </a:prstGeom>
        </p:spPr>
      </p:pic>
      <p:pic>
        <p:nvPicPr>
          <p:cNvPr id="18" name="Immagin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167" y="1452289"/>
            <a:ext cx="321617" cy="346044"/>
          </a:xfrm>
          <a:prstGeom prst="rect">
            <a:avLst/>
          </a:prstGeom>
        </p:spPr>
      </p:pic>
      <p:sp>
        <p:nvSpPr>
          <p:cNvPr id="19" name="CasellaDiTesto 70"/>
          <p:cNvSpPr txBox="1"/>
          <p:nvPr/>
        </p:nvSpPr>
        <p:spPr>
          <a:xfrm>
            <a:off x="3924780" y="1597476"/>
            <a:ext cx="99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000" i="1" dirty="0">
                <a:solidFill>
                  <a:schemeClr val="accent2">
                    <a:lumMod val="75000"/>
                  </a:schemeClr>
                </a:solidFill>
              </a:rPr>
              <a:t> on LOGIN</a:t>
            </a:r>
            <a:endParaRPr lang="en-GB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Connettore 2 74"/>
          <p:cNvCxnSpPr>
            <a:stCxn id="15" idx="2"/>
            <a:endCxn id="17" idx="0"/>
          </p:cNvCxnSpPr>
          <p:nvPr/>
        </p:nvCxnSpPr>
        <p:spPr>
          <a:xfrm flipH="1">
            <a:off x="2285703" y="2024098"/>
            <a:ext cx="1" cy="23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81"/>
          <p:cNvCxnSpPr/>
          <p:nvPr/>
        </p:nvCxnSpPr>
        <p:spPr>
          <a:xfrm>
            <a:off x="2285703" y="2794063"/>
            <a:ext cx="3014" cy="2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85"/>
          <p:cNvCxnSpPr/>
          <p:nvPr/>
        </p:nvCxnSpPr>
        <p:spPr>
          <a:xfrm>
            <a:off x="2278407" y="3477208"/>
            <a:ext cx="3014" cy="2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857" y="2858935"/>
            <a:ext cx="321617" cy="346044"/>
          </a:xfrm>
          <a:prstGeom prst="rect">
            <a:avLst/>
          </a:prstGeom>
        </p:spPr>
      </p:pic>
      <p:cxnSp>
        <p:nvCxnSpPr>
          <p:cNvPr id="24" name="Connettore 2 102"/>
          <p:cNvCxnSpPr/>
          <p:nvPr/>
        </p:nvCxnSpPr>
        <p:spPr>
          <a:xfrm flipV="1">
            <a:off x="6046492" y="3984920"/>
            <a:ext cx="310488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49" y="3708234"/>
            <a:ext cx="979116" cy="536838"/>
          </a:xfrm>
          <a:prstGeom prst="rect">
            <a:avLst/>
          </a:prstGeom>
        </p:spPr>
      </p:pic>
      <p:pic>
        <p:nvPicPr>
          <p:cNvPr id="26" name="Immagine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826" y="3712865"/>
            <a:ext cx="975445" cy="542591"/>
          </a:xfrm>
          <a:prstGeom prst="rect">
            <a:avLst/>
          </a:prstGeom>
        </p:spPr>
      </p:pic>
      <p:cxnSp>
        <p:nvCxnSpPr>
          <p:cNvPr id="27" name="Connettore 2 120"/>
          <p:cNvCxnSpPr/>
          <p:nvPr/>
        </p:nvCxnSpPr>
        <p:spPr>
          <a:xfrm flipV="1">
            <a:off x="7306851" y="3983925"/>
            <a:ext cx="310488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145" y="3585746"/>
            <a:ext cx="321617" cy="346044"/>
          </a:xfrm>
          <a:prstGeom prst="rect">
            <a:avLst/>
          </a:prstGeom>
        </p:spPr>
      </p:pic>
      <p:cxnSp>
        <p:nvCxnSpPr>
          <p:cNvPr id="29" name="Connettore 2 131"/>
          <p:cNvCxnSpPr/>
          <p:nvPr/>
        </p:nvCxnSpPr>
        <p:spPr>
          <a:xfrm>
            <a:off x="9079098" y="4184170"/>
            <a:ext cx="3014" cy="2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132"/>
          <p:cNvCxnSpPr>
            <a:endCxn id="10" idx="0"/>
          </p:cNvCxnSpPr>
          <p:nvPr/>
        </p:nvCxnSpPr>
        <p:spPr>
          <a:xfrm>
            <a:off x="9076084" y="4840528"/>
            <a:ext cx="0" cy="21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700" y="4255456"/>
            <a:ext cx="321617" cy="346044"/>
          </a:xfrm>
          <a:prstGeom prst="rect">
            <a:avLst/>
          </a:prstGeom>
        </p:spPr>
      </p:pic>
      <p:sp>
        <p:nvSpPr>
          <p:cNvPr id="32" name="CasellaDiTesto 135"/>
          <p:cNvSpPr txBox="1"/>
          <p:nvPr/>
        </p:nvSpPr>
        <p:spPr>
          <a:xfrm>
            <a:off x="6574777" y="418225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no</a:t>
            </a:r>
            <a:endParaRPr lang="en-GB" sz="1000" dirty="0">
              <a:solidFill>
                <a:schemeClr val="accent1"/>
              </a:solidFill>
            </a:endParaRPr>
          </a:p>
        </p:txBody>
      </p:sp>
      <p:cxnSp>
        <p:nvCxnSpPr>
          <p:cNvPr id="33" name="Connettore 1 128"/>
          <p:cNvCxnSpPr>
            <a:endCxn id="26" idx="2"/>
          </p:cNvCxnSpPr>
          <p:nvPr/>
        </p:nvCxnSpPr>
        <p:spPr>
          <a:xfrm flipV="1">
            <a:off x="6833548" y="4255456"/>
            <a:ext cx="1" cy="104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464" y="3584810"/>
            <a:ext cx="321617" cy="346044"/>
          </a:xfrm>
          <a:prstGeom prst="rect">
            <a:avLst/>
          </a:prstGeom>
        </p:spPr>
      </p:pic>
      <p:cxnSp>
        <p:nvCxnSpPr>
          <p:cNvPr id="35" name="Connettore 1 154"/>
          <p:cNvCxnSpPr>
            <a:endCxn id="25" idx="2"/>
          </p:cNvCxnSpPr>
          <p:nvPr/>
        </p:nvCxnSpPr>
        <p:spPr>
          <a:xfrm flipV="1">
            <a:off x="2278406" y="4245072"/>
            <a:ext cx="1" cy="1044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156"/>
          <p:cNvSpPr txBox="1"/>
          <p:nvPr/>
        </p:nvSpPr>
        <p:spPr>
          <a:xfrm>
            <a:off x="2706839" y="370807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yes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37" name="CasellaDiTesto 157"/>
          <p:cNvSpPr txBox="1"/>
          <p:nvPr/>
        </p:nvSpPr>
        <p:spPr>
          <a:xfrm>
            <a:off x="2007394" y="418225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no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38" name="CasellaDiTesto 158"/>
          <p:cNvSpPr txBox="1"/>
          <p:nvPr/>
        </p:nvSpPr>
        <p:spPr>
          <a:xfrm>
            <a:off x="2285703" y="275532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yes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39" name="CasellaDiTesto 159"/>
          <p:cNvSpPr txBox="1"/>
          <p:nvPr/>
        </p:nvSpPr>
        <p:spPr>
          <a:xfrm>
            <a:off x="1525636" y="2273809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no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40" name="Terminatore 160"/>
          <p:cNvSpPr/>
          <p:nvPr/>
        </p:nvSpPr>
        <p:spPr>
          <a:xfrm>
            <a:off x="1799921" y="275817"/>
            <a:ext cx="975340" cy="442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Start</a:t>
            </a:r>
          </a:p>
        </p:txBody>
      </p:sp>
      <p:cxnSp>
        <p:nvCxnSpPr>
          <p:cNvPr id="41" name="Connettore 2 161"/>
          <p:cNvCxnSpPr/>
          <p:nvPr/>
        </p:nvCxnSpPr>
        <p:spPr>
          <a:xfrm flipH="1">
            <a:off x="2285703" y="714110"/>
            <a:ext cx="3014" cy="2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7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>
            <a:grpSpLocks noChangeAspect="1"/>
          </p:cNvGrpSpPr>
          <p:nvPr/>
        </p:nvGrpSpPr>
        <p:grpSpPr>
          <a:xfrm>
            <a:off x="395536" y="476672"/>
            <a:ext cx="6035874" cy="3581902"/>
            <a:chOff x="380430" y="-13555"/>
            <a:chExt cx="7275163" cy="4317340"/>
          </a:xfrm>
        </p:grpSpPr>
        <p:sp>
          <p:nvSpPr>
            <p:cNvPr id="3" name="CustomShape 27"/>
            <p:cNvSpPr/>
            <p:nvPr/>
          </p:nvSpPr>
          <p:spPr>
            <a:xfrm>
              <a:off x="1985550" y="1791745"/>
              <a:ext cx="4854162" cy="1970887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vert="vert27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Universal </a:t>
              </a:r>
              <a:r>
                <a:rPr lang="en-US" sz="1050"/>
                <a:t>Ndoe</a:t>
              </a:r>
              <a:endParaRPr lang="en-US" sz="1050" dirty="0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2164080" y="1904769"/>
              <a:ext cx="4072128" cy="1629264"/>
            </a:xfrm>
            <a:prstGeom prst="roundRect">
              <a:avLst/>
            </a:prstGeom>
            <a:solidFill>
              <a:srgbClr val="E7FFE7"/>
            </a:solidFill>
            <a:ln w="1206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3524168" y="2815305"/>
              <a:ext cx="935502" cy="555675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Bridge</a:t>
              </a:r>
            </a:p>
          </p:txBody>
        </p:sp>
        <p:cxnSp>
          <p:nvCxnSpPr>
            <p:cNvPr id="6" name="Connettore diritto 5"/>
            <p:cNvCxnSpPr/>
            <p:nvPr/>
          </p:nvCxnSpPr>
          <p:spPr>
            <a:xfrm>
              <a:off x="5108457" y="2724704"/>
              <a:ext cx="0" cy="3684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/>
            <p:cNvCxnSpPr>
              <a:endCxn id="5" idx="3"/>
            </p:cNvCxnSpPr>
            <p:nvPr/>
          </p:nvCxnSpPr>
          <p:spPr>
            <a:xfrm flipH="1">
              <a:off x="4459670" y="3093142"/>
              <a:ext cx="64878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/>
            <p:cNvCxnSpPr/>
            <p:nvPr/>
          </p:nvCxnSpPr>
          <p:spPr>
            <a:xfrm>
              <a:off x="2875380" y="2731262"/>
              <a:ext cx="0" cy="361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>
              <a:stCxn id="5" idx="1"/>
            </p:cNvCxnSpPr>
            <p:nvPr/>
          </p:nvCxnSpPr>
          <p:spPr>
            <a:xfrm flipH="1" flipV="1">
              <a:off x="2875380" y="3093142"/>
              <a:ext cx="648788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>
              <a:stCxn id="5" idx="2"/>
              <a:endCxn id="15" idx="0"/>
            </p:cNvCxnSpPr>
            <p:nvPr/>
          </p:nvCxnSpPr>
          <p:spPr>
            <a:xfrm rot="5400000">
              <a:off x="3945962" y="3416937"/>
              <a:ext cx="9191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43"/>
            <p:cNvCxnSpPr>
              <a:stCxn id="16" idx="0"/>
              <a:endCxn id="20" idx="3"/>
            </p:cNvCxnSpPr>
            <p:nvPr/>
          </p:nvCxnSpPr>
          <p:spPr>
            <a:xfrm rot="16200000" flipV="1">
              <a:off x="5348786" y="2919491"/>
              <a:ext cx="721532" cy="356089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sellaDiTesto 11"/>
            <p:cNvSpPr txBox="1"/>
            <p:nvPr/>
          </p:nvSpPr>
          <p:spPr>
            <a:xfrm>
              <a:off x="2318812" y="3182168"/>
              <a:ext cx="1255486" cy="333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Calibri" panose="020F0502020204030204" pitchFamily="34" charset="0"/>
                </a:rPr>
                <a:t>Service </a:t>
              </a:r>
              <a:r>
                <a:rPr lang="it-IT" sz="1200" dirty="0" err="1">
                  <a:latin typeface="Calibri" panose="020F0502020204030204" pitchFamily="34" charset="0"/>
                </a:rPr>
                <a:t>graph</a:t>
              </a:r>
              <a:endParaRPr lang="it-IT" sz="1200" dirty="0">
                <a:latin typeface="Calibri" panose="020F0502020204030204" pitchFamily="34" charset="0"/>
              </a:endParaRPr>
            </a:p>
          </p:txBody>
        </p:sp>
        <p:sp>
          <p:nvSpPr>
            <p:cNvPr id="13" name="Rettangolo arrotondato 12"/>
            <p:cNvSpPr/>
            <p:nvPr/>
          </p:nvSpPr>
          <p:spPr>
            <a:xfrm>
              <a:off x="4151352" y="520011"/>
              <a:ext cx="1974370" cy="3511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Orchestrator</a:t>
              </a:r>
            </a:p>
          </p:txBody>
        </p:sp>
        <p:sp>
          <p:nvSpPr>
            <p:cNvPr id="14" name="Rettangolo arrotondato 13"/>
            <p:cNvSpPr/>
            <p:nvPr/>
          </p:nvSpPr>
          <p:spPr>
            <a:xfrm>
              <a:off x="3687533" y="245102"/>
              <a:ext cx="1742171" cy="351189"/>
            </a:xfrm>
            <a:prstGeom prst="roundRect">
              <a:avLst>
                <a:gd name="adj" fmla="val 28205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it-IT" sz="1200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Configuration</a:t>
              </a:r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 service</a:t>
              </a:r>
            </a:p>
          </p:txBody>
        </p:sp>
        <p:sp>
          <p:nvSpPr>
            <p:cNvPr id="15" name="Ovale 14"/>
            <p:cNvSpPr/>
            <p:nvPr/>
          </p:nvSpPr>
          <p:spPr>
            <a:xfrm>
              <a:off x="3927077" y="3462895"/>
              <a:ext cx="129683" cy="125183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6" name="Ovale 15"/>
            <p:cNvSpPr/>
            <p:nvPr/>
          </p:nvSpPr>
          <p:spPr>
            <a:xfrm>
              <a:off x="5822754" y="3458302"/>
              <a:ext cx="129683" cy="125183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7" name="Rettangolo arrotondato 16"/>
            <p:cNvSpPr/>
            <p:nvPr/>
          </p:nvSpPr>
          <p:spPr>
            <a:xfrm>
              <a:off x="2418567" y="2161062"/>
              <a:ext cx="913625" cy="353978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VNFM</a:t>
              </a:r>
            </a:p>
          </p:txBody>
        </p:sp>
        <p:sp>
          <p:nvSpPr>
            <p:cNvPr id="18" name="Rettangolo arrotondato 17"/>
            <p:cNvSpPr/>
            <p:nvPr/>
          </p:nvSpPr>
          <p:spPr>
            <a:xfrm>
              <a:off x="2418567" y="2554067"/>
              <a:ext cx="913625" cy="353978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DHCP</a:t>
              </a:r>
            </a:p>
          </p:txBody>
        </p:sp>
        <p:sp>
          <p:nvSpPr>
            <p:cNvPr id="19" name="Rettangolo arrotondato 18"/>
            <p:cNvSpPr/>
            <p:nvPr/>
          </p:nvSpPr>
          <p:spPr>
            <a:xfrm>
              <a:off x="4617882" y="2166776"/>
              <a:ext cx="913625" cy="353978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VNFM</a:t>
              </a:r>
            </a:p>
          </p:txBody>
        </p:sp>
        <p:sp>
          <p:nvSpPr>
            <p:cNvPr id="20" name="Rettangolo arrotondato 19"/>
            <p:cNvSpPr/>
            <p:nvPr/>
          </p:nvSpPr>
          <p:spPr>
            <a:xfrm>
              <a:off x="4617882" y="2559781"/>
              <a:ext cx="913625" cy="353978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NAT</a:t>
              </a:r>
            </a:p>
          </p:txBody>
        </p:sp>
        <p:pic>
          <p:nvPicPr>
            <p:cNvPr id="21" name="Picture 7" descr="C:\Users\Fulvio\Documents\Presentazioni\images\user-green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805" y="3678194"/>
              <a:ext cx="309854" cy="517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://upload.wikimedia.org/wikipedia/commons/thumb/7/70/Applications-internet.svg/480px-Applications-internet.svg.pn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2"/>
            <a:stretch/>
          </p:blipFill>
          <p:spPr bwMode="auto">
            <a:xfrm>
              <a:off x="7022494" y="3619339"/>
              <a:ext cx="633099" cy="68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ttangolo arrotondato 22"/>
            <p:cNvSpPr/>
            <p:nvPr/>
          </p:nvSpPr>
          <p:spPr>
            <a:xfrm>
              <a:off x="2373757" y="2073190"/>
              <a:ext cx="1016786" cy="953579"/>
            </a:xfrm>
            <a:prstGeom prst="roundRect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4" name="Rettangolo arrotondato 23"/>
            <p:cNvSpPr/>
            <p:nvPr/>
          </p:nvSpPr>
          <p:spPr>
            <a:xfrm>
              <a:off x="4558618" y="2073189"/>
              <a:ext cx="1033269" cy="953579"/>
            </a:xfrm>
            <a:prstGeom prst="roundRect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5" name="Left-Right Arrow 28"/>
            <p:cNvSpPr/>
            <p:nvPr/>
          </p:nvSpPr>
          <p:spPr>
            <a:xfrm>
              <a:off x="1798272" y="1162526"/>
              <a:ext cx="4706160" cy="475247"/>
            </a:xfrm>
            <a:prstGeom prst="leftRightArrow">
              <a:avLst/>
            </a:prstGeom>
            <a:solidFill>
              <a:srgbClr val="FFF3F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DoubleDecker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 message bus</a:t>
              </a:r>
            </a:p>
          </p:txBody>
        </p:sp>
        <p:pic>
          <p:nvPicPr>
            <p:cNvPr id="26" name="Picture 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794" y="3653900"/>
              <a:ext cx="476250" cy="207587"/>
            </a:xfrm>
            <a:prstGeom prst="rect">
              <a:avLst/>
            </a:prstGeom>
          </p:spPr>
        </p:pic>
        <p:pic>
          <p:nvPicPr>
            <p:cNvPr id="27" name="Picture 2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9472" y="3653902"/>
              <a:ext cx="476250" cy="207587"/>
            </a:xfrm>
            <a:prstGeom prst="rect">
              <a:avLst/>
            </a:prstGeom>
          </p:spPr>
        </p:pic>
        <p:cxnSp>
          <p:nvCxnSpPr>
            <p:cNvPr id="28" name="Connettore diritto 138"/>
            <p:cNvCxnSpPr>
              <a:stCxn id="15" idx="4"/>
              <a:endCxn id="26" idx="0"/>
            </p:cNvCxnSpPr>
            <p:nvPr/>
          </p:nvCxnSpPr>
          <p:spPr>
            <a:xfrm rot="5400000">
              <a:off x="3959008" y="3620989"/>
              <a:ext cx="6582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138"/>
            <p:cNvCxnSpPr>
              <a:stCxn id="26" idx="2"/>
              <a:endCxn id="21" idx="3"/>
            </p:cNvCxnSpPr>
            <p:nvPr/>
          </p:nvCxnSpPr>
          <p:spPr>
            <a:xfrm rot="5400000">
              <a:off x="2827108" y="2772038"/>
              <a:ext cx="75362" cy="225426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138"/>
            <p:cNvCxnSpPr>
              <a:stCxn id="27" idx="2"/>
              <a:endCxn id="22" idx="1"/>
            </p:cNvCxnSpPr>
            <p:nvPr/>
          </p:nvCxnSpPr>
          <p:spPr>
            <a:xfrm rot="16200000" flipH="1">
              <a:off x="6405009" y="3344076"/>
              <a:ext cx="100073" cy="1134897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138"/>
            <p:cNvCxnSpPr>
              <a:stCxn id="16" idx="4"/>
              <a:endCxn id="27" idx="0"/>
            </p:cNvCxnSpPr>
            <p:nvPr/>
          </p:nvCxnSpPr>
          <p:spPr>
            <a:xfrm rot="16200000" flipH="1">
              <a:off x="5852388" y="3618692"/>
              <a:ext cx="7041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eft-Right Arrow 53"/>
            <p:cNvSpPr/>
            <p:nvPr/>
          </p:nvSpPr>
          <p:spPr>
            <a:xfrm rot="16200000">
              <a:off x="2571948" y="1733006"/>
              <a:ext cx="620405" cy="213736"/>
            </a:xfrm>
            <a:prstGeom prst="leftRightArrow">
              <a:avLst/>
            </a:prstGeom>
            <a:solidFill>
              <a:srgbClr val="FFF3F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Left-Right Arrow 54"/>
            <p:cNvSpPr/>
            <p:nvPr/>
          </p:nvSpPr>
          <p:spPr>
            <a:xfrm rot="16200000">
              <a:off x="4776606" y="1736094"/>
              <a:ext cx="626584" cy="213736"/>
            </a:xfrm>
            <a:prstGeom prst="leftRightArrow">
              <a:avLst/>
            </a:prstGeom>
            <a:solidFill>
              <a:srgbClr val="FFF3F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Left-Right Arrow 55"/>
            <p:cNvSpPr/>
            <p:nvPr/>
          </p:nvSpPr>
          <p:spPr>
            <a:xfrm rot="16200000">
              <a:off x="4781199" y="973452"/>
              <a:ext cx="412384" cy="213736"/>
            </a:xfrm>
            <a:prstGeom prst="leftRightArrow">
              <a:avLst/>
            </a:prstGeom>
            <a:solidFill>
              <a:srgbClr val="FFF3F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35" name="Picture 35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" t="206" r="45521" b="60670"/>
            <a:stretch/>
          </p:blipFill>
          <p:spPr>
            <a:xfrm>
              <a:off x="1440808" y="-13555"/>
              <a:ext cx="1997058" cy="1098382"/>
            </a:xfrm>
            <a:prstGeom prst="rect">
              <a:avLst/>
            </a:prstGeom>
          </p:spPr>
        </p:pic>
        <p:sp>
          <p:nvSpPr>
            <p:cNvPr id="36" name="TextBox 3"/>
            <p:cNvSpPr txBox="1"/>
            <p:nvPr/>
          </p:nvSpPr>
          <p:spPr>
            <a:xfrm>
              <a:off x="1530009" y="264821"/>
              <a:ext cx="1155802" cy="222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/>
                <a:t>DHCP service </a:t>
              </a:r>
              <a:r>
                <a:rPr lang="en-US" sz="600" u="sng" dirty="0" err="1"/>
                <a:t>config</a:t>
              </a:r>
              <a:endParaRPr lang="en-US" sz="600" u="sng" dirty="0"/>
            </a:p>
          </p:txBody>
        </p:sp>
        <p:sp>
          <p:nvSpPr>
            <p:cNvPr id="37" name="Rounded Rectangle 4"/>
            <p:cNvSpPr/>
            <p:nvPr/>
          </p:nvSpPr>
          <p:spPr>
            <a:xfrm>
              <a:off x="2133167" y="518973"/>
              <a:ext cx="684498" cy="13830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1544232" y="492170"/>
              <a:ext cx="531722" cy="185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/>
                <a:t>Interface:</a:t>
              </a:r>
            </a:p>
          </p:txBody>
        </p:sp>
        <p:sp>
          <p:nvSpPr>
            <p:cNvPr id="39" name="Rounded Rectangle 39"/>
            <p:cNvSpPr/>
            <p:nvPr/>
          </p:nvSpPr>
          <p:spPr>
            <a:xfrm>
              <a:off x="2133167" y="732896"/>
              <a:ext cx="684498" cy="13830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544232" y="693652"/>
              <a:ext cx="578093" cy="185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/>
                <a:t>IP address:</a:t>
              </a:r>
            </a:p>
          </p:txBody>
        </p:sp>
        <p:cxnSp>
          <p:nvCxnSpPr>
            <p:cNvPr id="41" name="Straight Connector 7"/>
            <p:cNvCxnSpPr>
              <a:stCxn id="14" idx="1"/>
            </p:cNvCxnSpPr>
            <p:nvPr/>
          </p:nvCxnSpPr>
          <p:spPr>
            <a:xfrm flipH="1" flipV="1">
              <a:off x="3437866" y="356261"/>
              <a:ext cx="249667" cy="6443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4"/>
            <p:cNvCxnSpPr/>
            <p:nvPr/>
          </p:nvCxnSpPr>
          <p:spPr>
            <a:xfrm rot="5400000">
              <a:off x="230356" y="2485031"/>
              <a:ext cx="2740121" cy="4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6"/>
            <p:cNvSpPr/>
            <p:nvPr/>
          </p:nvSpPr>
          <p:spPr>
            <a:xfrm>
              <a:off x="730448" y="3764425"/>
              <a:ext cx="572298" cy="333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200" dirty="0">
                  <a:latin typeface="Calibri" panose="020F0502020204030204" pitchFamily="34" charset="0"/>
                </a:rPr>
                <a:t>User</a:t>
              </a:r>
              <a:endParaRPr lang="en-US" sz="1200" dirty="0"/>
            </a:p>
          </p:txBody>
        </p:sp>
        <p:pic>
          <p:nvPicPr>
            <p:cNvPr id="44" name="Picture 8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04" y="256189"/>
              <a:ext cx="558894" cy="558894"/>
            </a:xfrm>
            <a:prstGeom prst="rect">
              <a:avLst/>
            </a:prstGeom>
          </p:spPr>
        </p:pic>
        <p:cxnSp>
          <p:nvCxnSpPr>
            <p:cNvPr id="45" name="Straight Connector 43"/>
            <p:cNvCxnSpPr>
              <a:stCxn id="35" idx="1"/>
              <a:endCxn id="44" idx="3"/>
            </p:cNvCxnSpPr>
            <p:nvPr/>
          </p:nvCxnSpPr>
          <p:spPr>
            <a:xfrm flipH="1">
              <a:off x="991898" y="535636"/>
              <a:ext cx="44891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8"/>
            <p:cNvSpPr/>
            <p:nvPr/>
          </p:nvSpPr>
          <p:spPr>
            <a:xfrm>
              <a:off x="380430" y="833183"/>
              <a:ext cx="715276" cy="333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200" dirty="0" err="1">
                  <a:latin typeface="Calibri" panose="020F0502020204030204" pitchFamily="34" charset="0"/>
                </a:rPr>
                <a:t>Admin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710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1623191" y="2142880"/>
            <a:ext cx="7122868" cy="3198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643" y="2508419"/>
            <a:ext cx="1100253" cy="615600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0642" y="4241180"/>
            <a:ext cx="1100253" cy="617034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93342" y="2578693"/>
            <a:ext cx="3505295" cy="1783678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29" y="2338252"/>
            <a:ext cx="499699" cy="631476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6" idx="1"/>
          </p:cNvCxnSpPr>
          <p:nvPr/>
        </p:nvCxnSpPr>
        <p:spPr>
          <a:xfrm flipH="1">
            <a:off x="1345579" y="2816219"/>
            <a:ext cx="275064" cy="146288"/>
          </a:xfrm>
          <a:prstGeom prst="line">
            <a:avLst/>
          </a:prstGeom>
          <a:ln w="28575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17" y="3925442"/>
            <a:ext cx="499699" cy="631476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7" idx="1"/>
          </p:cNvCxnSpPr>
          <p:nvPr/>
        </p:nvCxnSpPr>
        <p:spPr>
          <a:xfrm flipH="1">
            <a:off x="1342667" y="4549697"/>
            <a:ext cx="277975" cy="0"/>
          </a:xfrm>
          <a:prstGeom prst="line">
            <a:avLst/>
          </a:prstGeom>
          <a:ln w="28575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50275" y="4858214"/>
            <a:ext cx="133815" cy="185854"/>
          </a:xfrm>
          <a:prstGeom prst="rect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5544" y="4858214"/>
            <a:ext cx="133815" cy="185854"/>
          </a:xfrm>
          <a:prstGeom prst="rect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40813" y="4858214"/>
            <a:ext cx="133815" cy="185854"/>
          </a:xfrm>
          <a:prstGeom prst="rect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86082" y="4858214"/>
            <a:ext cx="133815" cy="185854"/>
          </a:xfrm>
          <a:prstGeom prst="rect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08438" y="4400566"/>
            <a:ext cx="1278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  <a:latin typeface="+mn-lt"/>
              </a:rPr>
              <a:t>Telco network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  <a:latin typeface="+mn-lt"/>
              </a:rPr>
              <a:t>(ISP)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06405" y="3454035"/>
            <a:ext cx="790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  <a:latin typeface="+mn-lt"/>
              </a:rPr>
              <a:t>Internet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0562" y="1878735"/>
            <a:ext cx="1100253" cy="617034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Service layer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Orchestrator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Message bus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5" y="2238195"/>
            <a:ext cx="1158509" cy="115850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4" y="3943817"/>
            <a:ext cx="1158509" cy="115850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721282" y="5138777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Slim HG</a:t>
            </a:r>
          </a:p>
        </p:txBody>
      </p:sp>
      <p:sp>
        <p:nvSpPr>
          <p:cNvPr id="34" name="Oval 33"/>
          <p:cNvSpPr/>
          <p:nvPr/>
        </p:nvSpPr>
        <p:spPr>
          <a:xfrm>
            <a:off x="2621977" y="4570478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03450" y="4506423"/>
            <a:ext cx="6431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10.0.0.3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8" name="Straight Connector 37"/>
          <p:cNvCxnSpPr>
            <a:stCxn id="133" idx="3"/>
            <a:endCxn id="7" idx="1"/>
          </p:cNvCxnSpPr>
          <p:nvPr/>
        </p:nvCxnSpPr>
        <p:spPr>
          <a:xfrm flipH="1">
            <a:off x="1620642" y="4469874"/>
            <a:ext cx="690806" cy="79823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3" idx="3"/>
            <a:endCxn id="13" idx="0"/>
          </p:cNvCxnSpPr>
          <p:nvPr/>
        </p:nvCxnSpPr>
        <p:spPr>
          <a:xfrm flipH="1">
            <a:off x="1817183" y="4469874"/>
            <a:ext cx="494265" cy="38834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0"/>
            <a:endCxn id="133" idx="3"/>
          </p:cNvCxnSpPr>
          <p:nvPr/>
        </p:nvCxnSpPr>
        <p:spPr>
          <a:xfrm flipV="1">
            <a:off x="2062452" y="4469874"/>
            <a:ext cx="248996" cy="38834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5" idx="0"/>
            <a:endCxn id="133" idx="3"/>
          </p:cNvCxnSpPr>
          <p:nvPr/>
        </p:nvCxnSpPr>
        <p:spPr>
          <a:xfrm flipV="1">
            <a:off x="2307721" y="4469874"/>
            <a:ext cx="3727" cy="38834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0"/>
            <a:endCxn id="133" idx="3"/>
          </p:cNvCxnSpPr>
          <p:nvPr/>
        </p:nvCxnSpPr>
        <p:spPr>
          <a:xfrm flipH="1" flipV="1">
            <a:off x="2311448" y="4469874"/>
            <a:ext cx="241542" cy="38834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13496" y="2254235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Fat HG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622960" y="2642003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86733" y="2583752"/>
            <a:ext cx="6431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10.0.0.2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7" name="Straight Connector 56"/>
          <p:cNvCxnSpPr>
            <a:stCxn id="134" idx="3"/>
            <a:endCxn id="6" idx="1"/>
          </p:cNvCxnSpPr>
          <p:nvPr/>
        </p:nvCxnSpPr>
        <p:spPr>
          <a:xfrm flipH="1" flipV="1">
            <a:off x="1620643" y="2816219"/>
            <a:ext cx="814584" cy="61357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66624" y="2553995"/>
            <a:ext cx="6431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10.0.0.1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523780" y="2439164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18105" y="4476221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Datacenter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1796" y="3546206"/>
            <a:ext cx="1266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Out of band control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1" name="Straight Arrow Connector 100"/>
          <p:cNvCxnSpPr>
            <a:stCxn id="66" idx="3"/>
            <a:endCxn id="6" idx="2"/>
          </p:cNvCxnSpPr>
          <p:nvPr/>
        </p:nvCxnSpPr>
        <p:spPr>
          <a:xfrm flipV="1">
            <a:off x="1738489" y="3124019"/>
            <a:ext cx="432281" cy="545298"/>
          </a:xfrm>
          <a:prstGeom prst="straightConnector1">
            <a:avLst/>
          </a:prstGeom>
          <a:ln>
            <a:solidFill>
              <a:srgbClr val="0F5C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6" idx="3"/>
            <a:endCxn id="7" idx="0"/>
          </p:cNvCxnSpPr>
          <p:nvPr/>
        </p:nvCxnSpPr>
        <p:spPr>
          <a:xfrm>
            <a:off x="1738489" y="3669317"/>
            <a:ext cx="432280" cy="571863"/>
          </a:xfrm>
          <a:prstGeom prst="straightConnector1">
            <a:avLst/>
          </a:prstGeom>
          <a:ln>
            <a:solidFill>
              <a:srgbClr val="0F5C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648128" y="2756837"/>
            <a:ext cx="1386464" cy="14635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Operator graph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013628" y="2756837"/>
            <a:ext cx="1386464" cy="14635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Authentication graph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61070" y="3721185"/>
            <a:ext cx="1086621" cy="240699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 + OF switch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161070" y="2927444"/>
            <a:ext cx="467327" cy="522979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Web Capt. Portal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780364" y="2927444"/>
            <a:ext cx="467327" cy="522979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OF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cntrller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435634" y="2919096"/>
            <a:ext cx="467327" cy="522979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NAT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Router</a:t>
            </a:r>
          </a:p>
        </p:txBody>
      </p:sp>
      <p:sp>
        <p:nvSpPr>
          <p:cNvPr id="106" name="Oval 105"/>
          <p:cNvSpPr/>
          <p:nvPr/>
        </p:nvSpPr>
        <p:spPr>
          <a:xfrm>
            <a:off x="7851265" y="3105727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799309" y="3720922"/>
            <a:ext cx="1103652" cy="240699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 switch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799309" y="2919095"/>
            <a:ext cx="467327" cy="522979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DHCP server</a:t>
            </a:r>
          </a:p>
        </p:txBody>
      </p:sp>
      <p:sp>
        <p:nvSpPr>
          <p:cNvPr id="110" name="Oval 109"/>
          <p:cNvSpPr/>
          <p:nvPr/>
        </p:nvSpPr>
        <p:spPr>
          <a:xfrm>
            <a:off x="6966064" y="3370664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333588" y="3396234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945183" y="3417229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15" name="Straight Connector 114"/>
          <p:cNvCxnSpPr>
            <a:stCxn id="108" idx="1"/>
            <a:endCxn id="71" idx="3"/>
          </p:cNvCxnSpPr>
          <p:nvPr/>
        </p:nvCxnSpPr>
        <p:spPr>
          <a:xfrm flipH="1">
            <a:off x="6247691" y="3841272"/>
            <a:ext cx="551618" cy="263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0" idx="4"/>
          </p:cNvCxnSpPr>
          <p:nvPr/>
        </p:nvCxnSpPr>
        <p:spPr>
          <a:xfrm>
            <a:off x="7032972" y="3497044"/>
            <a:ext cx="1" cy="216707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5" idx="2"/>
          </p:cNvCxnSpPr>
          <p:nvPr/>
        </p:nvCxnSpPr>
        <p:spPr>
          <a:xfrm flipH="1">
            <a:off x="7669115" y="3442075"/>
            <a:ext cx="183" cy="271676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112" idx="4"/>
          </p:cNvCxnSpPr>
          <p:nvPr/>
        </p:nvCxnSpPr>
        <p:spPr>
          <a:xfrm flipV="1">
            <a:off x="6012090" y="3543609"/>
            <a:ext cx="1" cy="198571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11" idx="4"/>
          </p:cNvCxnSpPr>
          <p:nvPr/>
        </p:nvCxnSpPr>
        <p:spPr>
          <a:xfrm flipV="1">
            <a:off x="5394732" y="3522614"/>
            <a:ext cx="5764" cy="209434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6" idx="6"/>
          </p:cNvCxnSpPr>
          <p:nvPr/>
        </p:nvCxnSpPr>
        <p:spPr>
          <a:xfrm flipV="1">
            <a:off x="7985080" y="3163227"/>
            <a:ext cx="524123" cy="569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4697416" y="3778081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154890" y="3886886"/>
            <a:ext cx="6431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10.0.0.4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" name="Can 132"/>
          <p:cNvSpPr/>
          <p:nvPr/>
        </p:nvSpPr>
        <p:spPr>
          <a:xfrm rot="4293940">
            <a:off x="3586543" y="2551818"/>
            <a:ext cx="214754" cy="291449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5 GRE tunnels</a:t>
            </a:r>
          </a:p>
        </p:txBody>
      </p:sp>
      <p:sp>
        <p:nvSpPr>
          <p:cNvPr id="134" name="Can 133"/>
          <p:cNvSpPr/>
          <p:nvPr/>
        </p:nvSpPr>
        <p:spPr>
          <a:xfrm rot="6055244">
            <a:off x="3650077" y="1786079"/>
            <a:ext cx="214754" cy="269322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 GRE tunnel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34379" y="2535960"/>
            <a:ext cx="6431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10.0.0.5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352053" y="3491119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192.168.4.3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028898" y="3404445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192.168.4.4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982552" y="3458387"/>
            <a:ext cx="7873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192.168.4.x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7597341" y="3388343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637195" y="3467530"/>
            <a:ext cx="9220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192.168.4.254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954759" y="2904278"/>
            <a:ext cx="6751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10.0.0.136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162164" y="3643407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220755" y="3532415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192.168.4.5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7944779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prstDash val="dash"/>
        </a:ln>
      </a:spPr>
      <a:bodyPr lIns="36000" tIns="0" rIns="36000" bIns="36000" rtlCol="0" anchor="t"/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12321</TotalTime>
  <Words>576</Words>
  <Application>Microsoft Office PowerPoint</Application>
  <PresentationFormat>Presentazione su schermo (4:3)</PresentationFormat>
  <Paragraphs>304</Paragraphs>
  <Slides>14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ISP graph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Risso</dc:creator>
  <cp:lastModifiedBy>Francesco</cp:lastModifiedBy>
  <cp:revision>351</cp:revision>
  <dcterms:created xsi:type="dcterms:W3CDTF">2014-09-12T12:22:58Z</dcterms:created>
  <dcterms:modified xsi:type="dcterms:W3CDTF">2016-10-27T10:45:40Z</dcterms:modified>
</cp:coreProperties>
</file>