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7"/>
  </p:notesMasterIdLst>
  <p:sldIdLst>
    <p:sldId id="317" r:id="rId3"/>
    <p:sldId id="309" r:id="rId4"/>
    <p:sldId id="302" r:id="rId5"/>
    <p:sldId id="304" r:id="rId6"/>
    <p:sldId id="305" r:id="rId7"/>
    <p:sldId id="307" r:id="rId8"/>
    <p:sldId id="308" r:id="rId9"/>
    <p:sldId id="310" r:id="rId10"/>
    <p:sldId id="311" r:id="rId11"/>
    <p:sldId id="312" r:id="rId12"/>
    <p:sldId id="313" r:id="rId13"/>
    <p:sldId id="314" r:id="rId14"/>
    <p:sldId id="315" r:id="rId15"/>
    <p:sldId id="31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CC"/>
    <a:srgbClr val="CCFFCC"/>
    <a:srgbClr val="FFFFE1"/>
    <a:srgbClr val="CCFFFF"/>
    <a:srgbClr val="FF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84" autoAdjust="0"/>
    <p:restoredTop sz="91435" autoAdjust="0"/>
  </p:normalViewPr>
  <p:slideViewPr>
    <p:cSldViewPr>
      <p:cViewPr>
        <p:scale>
          <a:sx n="90" d="100"/>
          <a:sy n="90" d="100"/>
        </p:scale>
        <p:origin x="-1950" y="-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84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B34DE-D9D5-401C-8A45-6D5600A3470E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DF636-4A01-4CCE-85D9-7F2B0C6E604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592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mtClean="0"/>
              <a:t>architecture.pdf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811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1988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service_graph.png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488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vpn_sec_configuration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673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orchestrator_in_band_and_out_of_band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8323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4758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Creation.png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9061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819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531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3128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pPr/>
              <a:t>09/12/2016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011985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pPr/>
              <a:t>09/12/2016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61046108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pPr/>
              <a:t>09/12/2016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1878869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pPr/>
              <a:t>09/12/2016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1778150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pPr/>
              <a:t>09/12/2016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3649195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pPr/>
              <a:t>09/12/2016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85755053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pPr/>
              <a:t>09/12/2016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9388098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pPr/>
              <a:t>09/12/2016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7630295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1509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pPr/>
              <a:t>09/12/2016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0009978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pPr/>
              <a:t>09/12/2016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2876478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pPr/>
              <a:t>09/12/2016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4697129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6BC455-FA3A-4262-BFAC-726B36CE6F30}" type="slidenum">
              <a:rPr lang="en-US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88908991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6" descr="open-slid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42950" y="4981193"/>
            <a:ext cx="8067675" cy="6842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42949" y="5474970"/>
            <a:ext cx="8081011" cy="514350"/>
          </a:xfr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742949" y="6000768"/>
            <a:ext cx="8088631" cy="514350"/>
          </a:xfr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800">
                <a:solidFill>
                  <a:srgbClr val="898989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</p:spTree>
    <p:extLst>
      <p:ext uri="{BB962C8B-B14F-4D97-AF65-F5344CB8AC3E}">
        <p14:creationId xmlns="" xmlns:p14="http://schemas.microsoft.com/office/powerpoint/2010/main" val="3742094159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 descr="Divider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5349876"/>
            <a:ext cx="7772400" cy="66040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67425"/>
            <a:ext cx="7772400" cy="43497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C77015-0C94-407D-AEDE-E98DE020A559}" type="slidenum">
              <a:rPr lang="en-US"/>
              <a:pPr/>
              <a:t>‹N›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rgbClr val="898989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</p:spTree>
    <p:extLst>
      <p:ext uri="{BB962C8B-B14F-4D97-AF65-F5344CB8AC3E}">
        <p14:creationId xmlns="" xmlns:p14="http://schemas.microsoft.com/office/powerpoint/2010/main" val="1364823266"/>
      </p:ext>
    </p:extLst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 descr="Divider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5349876"/>
            <a:ext cx="7772400" cy="66040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67425"/>
            <a:ext cx="7772400" cy="43497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5C0F8F-54C0-44C6-833D-F2B9353E44CD}" type="slidenum">
              <a:rPr lang="en-US"/>
              <a:pPr/>
              <a:t>‹N›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rgbClr val="898989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</p:spTree>
    <p:extLst>
      <p:ext uri="{BB962C8B-B14F-4D97-AF65-F5344CB8AC3E}">
        <p14:creationId xmlns="" xmlns:p14="http://schemas.microsoft.com/office/powerpoint/2010/main" val="713766139"/>
      </p:ext>
    </p:extLst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 descr="Divider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5349876"/>
            <a:ext cx="7772400" cy="66040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67425"/>
            <a:ext cx="7772400" cy="43497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A0A2C7-E113-44B3-B1ED-08276F9F563A}" type="slidenum">
              <a:rPr lang="en-US"/>
              <a:pPr/>
              <a:t>‹N›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rgbClr val="898989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</p:spTree>
    <p:extLst>
      <p:ext uri="{BB962C8B-B14F-4D97-AF65-F5344CB8AC3E}">
        <p14:creationId xmlns="" xmlns:p14="http://schemas.microsoft.com/office/powerpoint/2010/main" val="598142629"/>
      </p:ext>
    </p:extLst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 descr="Divider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5349876"/>
            <a:ext cx="7772400" cy="66040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67425"/>
            <a:ext cx="7772400" cy="43497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CC0EB9-25EA-4FBE-861B-218A5B0767B8}" type="slidenum">
              <a:rPr lang="en-US"/>
              <a:pPr/>
              <a:t>‹N›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rgbClr val="898989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</p:spTree>
    <p:extLst>
      <p:ext uri="{BB962C8B-B14F-4D97-AF65-F5344CB8AC3E}">
        <p14:creationId xmlns="" xmlns:p14="http://schemas.microsoft.com/office/powerpoint/2010/main" val="2689436701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 descr="Divider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5349876"/>
            <a:ext cx="7772400" cy="66040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67425"/>
            <a:ext cx="7772400" cy="43497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E22975-78B1-4EE1-83AB-0879D6578BA3}" type="slidenum">
              <a:rPr lang="en-US"/>
              <a:pPr/>
              <a:t>‹N›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rgbClr val="898989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</p:spTree>
    <p:extLst>
      <p:ext uri="{BB962C8B-B14F-4D97-AF65-F5344CB8AC3E}">
        <p14:creationId xmlns="" xmlns:p14="http://schemas.microsoft.com/office/powerpoint/2010/main" val="310099136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775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 descr="Divider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5349876"/>
            <a:ext cx="7772400" cy="66040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67425"/>
            <a:ext cx="7772400" cy="43497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9B7F98-32E9-4B15-8F01-7E056CC012C2}" type="slidenum">
              <a:rPr lang="en-US"/>
              <a:pPr/>
              <a:t>‹N›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rgbClr val="898989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</p:spTree>
    <p:extLst>
      <p:ext uri="{BB962C8B-B14F-4D97-AF65-F5344CB8AC3E}">
        <p14:creationId xmlns="" xmlns:p14="http://schemas.microsoft.com/office/powerpoint/2010/main" val="3217557692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6050" y="6413500"/>
            <a:ext cx="13779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E4A3AB-F9D5-4039-BC6A-2DDBD41C48AB}" type="slidenum">
              <a:rPr lang="en-US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4559913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005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5928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59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207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445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22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99013-5C43-42B3-986A-3CF64AAE02B4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BEEA2-7DBA-48C8-A1DD-5F88B3EB48C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3615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6F2D7-2467-4E8E-B24B-63336E0458CC}" type="datetimeFigureOut">
              <a:rPr lang="it-IT" smtClean="0"/>
              <a:pPr/>
              <a:t>09/12/2016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© ETSI 2015. All rights reserved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8DCA6-7D24-4BB6-B991-12B9039C073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035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ransition>
    <p:wipe dir="r"/>
  </p:transition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wmf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7"/>
          <p:cNvSpPr/>
          <p:nvPr/>
        </p:nvSpPr>
        <p:spPr>
          <a:xfrm>
            <a:off x="71406" y="498298"/>
            <a:ext cx="8429684" cy="4896005"/>
          </a:xfrm>
          <a:prstGeom prst="rect">
            <a:avLst/>
          </a:prstGeom>
          <a:solidFill>
            <a:srgbClr val="FFFFE1"/>
          </a:solidFill>
          <a:ln w="19050">
            <a:solidFill>
              <a:schemeClr val="tx1"/>
            </a:solidFill>
            <a:round/>
          </a:ln>
          <a:effectLst/>
        </p:spPr>
        <p:txBody>
          <a:bodyPr vert="vert27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Universal </a:t>
            </a:r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82" name="CustomShape 27"/>
          <p:cNvSpPr/>
          <p:nvPr/>
        </p:nvSpPr>
        <p:spPr>
          <a:xfrm>
            <a:off x="214314" y="628201"/>
            <a:ext cx="6715204" cy="23339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round/>
          </a:ln>
          <a:effectLst/>
        </p:spPr>
        <p:txBody>
          <a:bodyPr vert="horz" lIns="0" tIns="0" rIns="0" bIns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Orchestrator</a:t>
            </a:r>
            <a:endParaRPr lang="en-US" sz="1400" dirty="0"/>
          </a:p>
        </p:txBody>
      </p:sp>
      <p:sp>
        <p:nvSpPr>
          <p:cNvPr id="3" name="CustomShape 1"/>
          <p:cNvSpPr/>
          <p:nvPr/>
        </p:nvSpPr>
        <p:spPr>
          <a:xfrm>
            <a:off x="326413" y="4213355"/>
            <a:ext cx="6780149" cy="96958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txBody>
          <a:bodyPr anchor="b"/>
          <a:lstStyle/>
          <a:p>
            <a:r>
              <a:rPr lang="it-IT" sz="1400" dirty="0" smtClean="0"/>
              <a:t>Virtual </a:t>
            </a:r>
            <a:r>
              <a:rPr lang="it-IT" sz="1400" dirty="0" err="1" smtClean="0"/>
              <a:t>switch</a:t>
            </a:r>
            <a:endParaRPr lang="it-IT" sz="1400" dirty="0"/>
          </a:p>
        </p:txBody>
      </p:sp>
      <p:sp>
        <p:nvSpPr>
          <p:cNvPr id="4" name="CustomShape 2"/>
          <p:cNvSpPr/>
          <p:nvPr/>
        </p:nvSpPr>
        <p:spPr>
          <a:xfrm>
            <a:off x="4248401" y="4857608"/>
            <a:ext cx="1179392" cy="2339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11" name="Straight Connector 77"/>
          <p:cNvCxnSpPr/>
          <p:nvPr/>
        </p:nvCxnSpPr>
        <p:spPr>
          <a:xfrm>
            <a:off x="4467760" y="5093447"/>
            <a:ext cx="1198" cy="45720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9"/>
          <p:cNvCxnSpPr/>
          <p:nvPr/>
        </p:nvCxnSpPr>
        <p:spPr>
          <a:xfrm>
            <a:off x="4717816" y="5093447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80"/>
          <p:cNvCxnSpPr/>
          <p:nvPr/>
        </p:nvCxnSpPr>
        <p:spPr>
          <a:xfrm>
            <a:off x="4967872" y="5097975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82"/>
          <p:cNvCxnSpPr/>
          <p:nvPr/>
        </p:nvCxnSpPr>
        <p:spPr>
          <a:xfrm>
            <a:off x="5217928" y="5100535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28"/>
          <p:cNvSpPr/>
          <p:nvPr/>
        </p:nvSpPr>
        <p:spPr>
          <a:xfrm flipH="1">
            <a:off x="758453" y="71342"/>
            <a:ext cx="0" cy="793800"/>
          </a:xfrm>
          <a:prstGeom prst="line">
            <a:avLst/>
          </a:prstGeom>
          <a:ln w="19050">
            <a:solidFill>
              <a:srgbClr val="0000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16" name="CustomShape 29"/>
          <p:cNvSpPr/>
          <p:nvPr/>
        </p:nvSpPr>
        <p:spPr>
          <a:xfrm>
            <a:off x="758452" y="122865"/>
            <a:ext cx="1857388" cy="275722"/>
          </a:xfrm>
          <a:prstGeom prst="rect">
            <a:avLst/>
          </a:prstGeom>
          <a:effectLst/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cs typeface="Times New Roman" pitchFamily="18" charset="0"/>
              </a:rPr>
              <a:t>Network </a:t>
            </a:r>
            <a:r>
              <a:rPr lang="it-IT" sz="1400" dirty="0" err="1" smtClean="0">
                <a:cs typeface="Times New Roman" pitchFamily="18" charset="0"/>
              </a:rPr>
              <a:t>Functions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 err="1" smtClean="0">
                <a:cs typeface="Times New Roman" pitchFamily="18" charset="0"/>
              </a:rPr>
              <a:t>Forwarding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 err="1" smtClean="0">
                <a:cs typeface="Times New Roman" pitchFamily="18" charset="0"/>
              </a:rPr>
              <a:t>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en-US" sz="1400" dirty="0" smtClean="0">
                <a:cs typeface="Times New Roman" pitchFamily="18" charset="0"/>
              </a:rPr>
              <a:t>(NF-FG)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8" name="CustomShape 52"/>
          <p:cNvSpPr/>
          <p:nvPr/>
        </p:nvSpPr>
        <p:spPr>
          <a:xfrm>
            <a:off x="298310" y="1566916"/>
            <a:ext cx="2059176" cy="3738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Compute</a:t>
            </a:r>
            <a:r>
              <a:rPr lang="it-IT" sz="1400" dirty="0">
                <a:cs typeface="Times New Roman" pitchFamily="18" charset="0"/>
              </a:rPr>
              <a:t> </a:t>
            </a:r>
            <a:r>
              <a:rPr lang="it-IT" sz="1400" dirty="0" smtClean="0">
                <a:cs typeface="Times New Roman" pitchFamily="18" charset="0"/>
              </a:rPr>
              <a:t>manager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9" name="CustomShape 52"/>
          <p:cNvSpPr/>
          <p:nvPr/>
        </p:nvSpPr>
        <p:spPr>
          <a:xfrm>
            <a:off x="1856179" y="1937241"/>
            <a:ext cx="501307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  <a:effectLst/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Native</a:t>
            </a:r>
          </a:p>
          <a:p>
            <a:pPr algn="ctr"/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0" name="CustomShape 52"/>
          <p:cNvSpPr/>
          <p:nvPr/>
        </p:nvSpPr>
        <p:spPr>
          <a:xfrm>
            <a:off x="1332834" y="2347105"/>
            <a:ext cx="524586" cy="215805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  <a:effectLst/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libvirt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21" name="Straight Connector 3"/>
          <p:cNvCxnSpPr>
            <a:stCxn id="19" idx="2"/>
          </p:cNvCxnSpPr>
          <p:nvPr/>
        </p:nvCxnSpPr>
        <p:spPr>
          <a:xfrm>
            <a:off x="2106833" y="2349773"/>
            <a:ext cx="0" cy="729785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8" name="Connettore 1 27"/>
          <p:cNvCxnSpPr/>
          <p:nvPr/>
        </p:nvCxnSpPr>
        <p:spPr>
          <a:xfrm>
            <a:off x="4570911" y="4612293"/>
            <a:ext cx="216000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"/>
          <p:cNvCxnSpPr>
            <a:stCxn id="33" idx="2"/>
            <a:endCxn id="89" idx="0"/>
          </p:cNvCxnSpPr>
          <p:nvPr/>
        </p:nvCxnSpPr>
        <p:spPr>
          <a:xfrm rot="5400000">
            <a:off x="-62054" y="2953907"/>
            <a:ext cx="1208268" cy="0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1" name="Straight Connector 3"/>
          <p:cNvCxnSpPr>
            <a:stCxn id="133" idx="2"/>
          </p:cNvCxnSpPr>
          <p:nvPr/>
        </p:nvCxnSpPr>
        <p:spPr>
          <a:xfrm rot="5400000">
            <a:off x="5584381" y="3428219"/>
            <a:ext cx="1511631" cy="32760"/>
          </a:xfrm>
          <a:prstGeom prst="curvedConnector3">
            <a:avLst>
              <a:gd name="adj1" fmla="val 41656"/>
            </a:avLst>
          </a:prstGeom>
          <a:ln w="19050">
            <a:solidFill>
              <a:schemeClr val="accent4"/>
            </a:solidFill>
            <a:prstDash val="sys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32" name="CustomShape 8"/>
          <p:cNvSpPr/>
          <p:nvPr/>
        </p:nvSpPr>
        <p:spPr>
          <a:xfrm>
            <a:off x="4930258" y="3398575"/>
            <a:ext cx="504000" cy="370968"/>
          </a:xfrm>
          <a:prstGeom prst="roundRect">
            <a:avLst/>
          </a:prstGeom>
          <a:solidFill>
            <a:srgbClr val="FFA3E7"/>
          </a:solidFill>
          <a:ln w="12700" cmpd="sng">
            <a:solidFill>
              <a:schemeClr val="tx1"/>
            </a:solidFill>
          </a:ln>
          <a:effectLst/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 smtClean="0">
                <a:cs typeface="Times New Roman" pitchFamily="18" charset="0"/>
              </a:rPr>
              <a:t>NF4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3" name="CustomShape 52"/>
          <p:cNvSpPr/>
          <p:nvPr/>
        </p:nvSpPr>
        <p:spPr>
          <a:xfrm>
            <a:off x="298310" y="1937241"/>
            <a:ext cx="487540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  <a:effectLst/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DPDK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4" name="CustomShape 52"/>
          <p:cNvSpPr/>
          <p:nvPr/>
        </p:nvSpPr>
        <p:spPr>
          <a:xfrm>
            <a:off x="785850" y="1937241"/>
            <a:ext cx="546983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  <a:effectLst/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Docker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5" name="Straight Connector 3"/>
          <p:cNvCxnSpPr/>
          <p:nvPr/>
        </p:nvCxnSpPr>
        <p:spPr>
          <a:xfrm flipH="1">
            <a:off x="1071570" y="2343025"/>
            <a:ext cx="0" cy="703129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6" name="Straight Connector 3"/>
          <p:cNvCxnSpPr>
            <a:stCxn id="20" idx="2"/>
            <a:endCxn id="88" idx="0"/>
          </p:cNvCxnSpPr>
          <p:nvPr/>
        </p:nvCxnSpPr>
        <p:spPr>
          <a:xfrm rot="16200000" flipH="1">
            <a:off x="1097562" y="3060475"/>
            <a:ext cx="995131" cy="0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37" name="CustomShape 10"/>
          <p:cNvSpPr/>
          <p:nvPr/>
        </p:nvSpPr>
        <p:spPr>
          <a:xfrm>
            <a:off x="3605407" y="3402128"/>
            <a:ext cx="504000" cy="370703"/>
          </a:xfrm>
          <a:prstGeom prst="roundRect">
            <a:avLst/>
          </a:prstGeom>
          <a:solidFill>
            <a:srgbClr val="FFC611"/>
          </a:solidFill>
          <a:ln w="12700" cmpd="sng">
            <a:solidFill>
              <a:schemeClr val="tx1"/>
            </a:solidFill>
          </a:ln>
          <a:effectLst/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smtClean="0">
                <a:cs typeface="Times New Roman" pitchFamily="18" charset="0"/>
              </a:rPr>
              <a:t>NF2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8" name="CustomShape 4"/>
          <p:cNvSpPr/>
          <p:nvPr/>
        </p:nvSpPr>
        <p:spPr>
          <a:xfrm>
            <a:off x="3355205" y="4410926"/>
            <a:ext cx="1027442" cy="244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</a:t>
            </a:r>
            <a:r>
              <a:rPr lang="it-IT" sz="1400" dirty="0" err="1" smtClean="0">
                <a:cs typeface="Times New Roman" pitchFamily="18" charset="0"/>
              </a:rPr>
              <a:t>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>
                <a:cs typeface="Times New Roman" pitchFamily="18" charset="0"/>
              </a:rPr>
              <a:t>1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298310" y="863471"/>
            <a:ext cx="2987870" cy="249803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REST server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44" name="Rettangolo arrotondato 43"/>
          <p:cNvSpPr/>
          <p:nvPr/>
        </p:nvSpPr>
        <p:spPr>
          <a:xfrm>
            <a:off x="993134" y="5809912"/>
            <a:ext cx="5005719" cy="837276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uppo 44"/>
          <p:cNvGrpSpPr/>
          <p:nvPr/>
        </p:nvGrpSpPr>
        <p:grpSpPr>
          <a:xfrm>
            <a:off x="1087679" y="5817979"/>
            <a:ext cx="2323440" cy="289800"/>
            <a:chOff x="599684" y="4952526"/>
            <a:chExt cx="2323440" cy="289800"/>
          </a:xfrm>
          <a:effectLst/>
        </p:grpSpPr>
        <p:sp>
          <p:nvSpPr>
            <p:cNvPr id="46" name="Line 37"/>
            <p:cNvSpPr/>
            <p:nvPr/>
          </p:nvSpPr>
          <p:spPr>
            <a:xfrm flipH="1">
              <a:off x="599684" y="5097482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7" name="CustomShape 38"/>
            <p:cNvSpPr/>
            <p:nvPr/>
          </p:nvSpPr>
          <p:spPr>
            <a:xfrm>
              <a:off x="1077044" y="4952526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>
                  <a:cs typeface="Times New Roman" pitchFamily="18" charset="0"/>
                </a:rPr>
                <a:t>Virtual Link </a:t>
              </a:r>
              <a:r>
                <a:rPr lang="it-IT" sz="1400" dirty="0" err="1">
                  <a:cs typeface="Times New Roman" pitchFamily="18" charset="0"/>
                </a:rPr>
                <a:t>among</a:t>
              </a:r>
              <a:r>
                <a:rPr lang="it-IT" sz="1400" dirty="0">
                  <a:cs typeface="Times New Roman" pitchFamily="18" charset="0"/>
                </a:rPr>
                <a:t> </a:t>
              </a:r>
              <a:r>
                <a:rPr lang="it-IT" sz="1400" dirty="0" err="1">
                  <a:cs typeface="Times New Roman" pitchFamily="18" charset="0"/>
                </a:rPr>
                <a:t>LSIs</a:t>
              </a:r>
              <a:endParaRPr sz="1400" dirty="0">
                <a:cs typeface="Times New Roman" pitchFamily="18" charset="0"/>
              </a:endParaRPr>
            </a:p>
          </p:txBody>
        </p:sp>
      </p:grpSp>
      <p:grpSp>
        <p:nvGrpSpPr>
          <p:cNvPr id="6" name="Gruppo 47"/>
          <p:cNvGrpSpPr/>
          <p:nvPr/>
        </p:nvGrpSpPr>
        <p:grpSpPr>
          <a:xfrm>
            <a:off x="1087679" y="6069979"/>
            <a:ext cx="2323440" cy="289800"/>
            <a:chOff x="576000" y="5206717"/>
            <a:chExt cx="2323440" cy="289800"/>
          </a:xfrm>
          <a:effectLst/>
        </p:grpSpPr>
        <p:sp>
          <p:nvSpPr>
            <p:cNvPr id="49" name="Line 37"/>
            <p:cNvSpPr/>
            <p:nvPr/>
          </p:nvSpPr>
          <p:spPr>
            <a:xfrm flipH="1">
              <a:off x="576000" y="5351673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0" name="CustomShape 38"/>
            <p:cNvSpPr/>
            <p:nvPr/>
          </p:nvSpPr>
          <p:spPr>
            <a:xfrm>
              <a:off x="1053360" y="5206717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>
                  <a:cs typeface="Times New Roman" pitchFamily="18" charset="0"/>
                </a:rPr>
                <a:t>Network </a:t>
              </a:r>
              <a:r>
                <a:rPr lang="it-IT" sz="1400" dirty="0" err="1">
                  <a:cs typeface="Times New Roman" pitchFamily="18" charset="0"/>
                </a:rPr>
                <a:t>function</a:t>
              </a:r>
              <a:r>
                <a:rPr lang="it-IT" sz="1400" dirty="0">
                  <a:cs typeface="Times New Roman" pitchFamily="18" charset="0"/>
                </a:rPr>
                <a:t> </a:t>
              </a:r>
              <a:r>
                <a:rPr lang="it-IT" sz="1400" dirty="0" err="1" smtClean="0">
                  <a:cs typeface="Times New Roman" pitchFamily="18" charset="0"/>
                </a:rPr>
                <a:t>port</a:t>
              </a:r>
              <a:r>
                <a:rPr lang="it-IT" sz="1400" dirty="0" smtClean="0">
                  <a:cs typeface="Times New Roman" pitchFamily="18" charset="0"/>
                </a:rPr>
                <a:t>(s)</a:t>
              </a:r>
              <a:endParaRPr lang="it-IT" sz="1400" dirty="0">
                <a:cs typeface="Times New Roman" pitchFamily="18" charset="0"/>
              </a:endParaRPr>
            </a:p>
            <a:p>
              <a:r>
                <a:rPr lang="it-IT" sz="1400" dirty="0">
                  <a:cs typeface="Times New Roman" pitchFamily="18" charset="0"/>
                </a:rPr>
                <a:t>(</a:t>
              </a:r>
              <a:r>
                <a:rPr lang="it-IT" sz="1400" dirty="0" err="1">
                  <a:cs typeface="Times New Roman" pitchFamily="18" charset="0"/>
                </a:rPr>
                <a:t>between</a:t>
              </a:r>
              <a:r>
                <a:rPr lang="it-IT" sz="1400" dirty="0">
                  <a:cs typeface="Times New Roman" pitchFamily="18" charset="0"/>
                </a:rPr>
                <a:t> an LSI and </a:t>
              </a:r>
              <a:r>
                <a:rPr lang="it-IT" sz="1400">
                  <a:cs typeface="Times New Roman" pitchFamily="18" charset="0"/>
                </a:rPr>
                <a:t>a </a:t>
              </a:r>
              <a:r>
                <a:rPr lang="it-IT" sz="1400" smtClean="0">
                  <a:cs typeface="Times New Roman" pitchFamily="18" charset="0"/>
                </a:rPr>
                <a:t>NF</a:t>
              </a:r>
              <a:r>
                <a:rPr lang="it-IT" sz="1400" dirty="0">
                  <a:cs typeface="Times New Roman" pitchFamily="18" charset="0"/>
                </a:rPr>
                <a:t>)</a:t>
              </a:r>
              <a:endParaRPr sz="1400" dirty="0">
                <a:cs typeface="Times New Roman" pitchFamily="18" charset="0"/>
              </a:endParaRPr>
            </a:p>
          </p:txBody>
        </p:sp>
      </p:grpSp>
      <p:grpSp>
        <p:nvGrpSpPr>
          <p:cNvPr id="10" name="Gruppo 50"/>
          <p:cNvGrpSpPr/>
          <p:nvPr/>
        </p:nvGrpSpPr>
        <p:grpSpPr>
          <a:xfrm>
            <a:off x="3675412" y="5816190"/>
            <a:ext cx="2323440" cy="289800"/>
            <a:chOff x="3058358" y="5161343"/>
            <a:chExt cx="2323440" cy="289800"/>
          </a:xfrm>
          <a:effectLst/>
        </p:grpSpPr>
        <p:sp>
          <p:nvSpPr>
            <p:cNvPr id="52" name="Line 37"/>
            <p:cNvSpPr/>
            <p:nvPr/>
          </p:nvSpPr>
          <p:spPr>
            <a:xfrm flipH="1">
              <a:off x="3058358" y="5306299"/>
              <a:ext cx="432000" cy="0"/>
            </a:xfrm>
            <a:prstGeom prst="line">
              <a:avLst/>
            </a:prstGeom>
            <a:ln w="19050">
              <a:solidFill>
                <a:srgbClr val="008000"/>
              </a:solidFill>
              <a:prstDash val="sys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3" name="CustomShape 38"/>
            <p:cNvSpPr/>
            <p:nvPr/>
          </p:nvSpPr>
          <p:spPr>
            <a:xfrm>
              <a:off x="3535718" y="5161343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 err="1">
                  <a:cs typeface="Times New Roman" pitchFamily="18" charset="0"/>
                </a:rPr>
                <a:t>OpenFlow</a:t>
              </a:r>
              <a:r>
                <a:rPr lang="it-IT" sz="1400" dirty="0">
                  <a:cs typeface="Times New Roman" pitchFamily="18" charset="0"/>
                </a:rPr>
                <a:t> connection</a:t>
              </a:r>
              <a:endParaRPr sz="1400" dirty="0">
                <a:cs typeface="Times New Roman" pitchFamily="18" charset="0"/>
              </a:endParaRPr>
            </a:p>
          </p:txBody>
        </p:sp>
      </p:grpSp>
      <p:sp>
        <p:nvSpPr>
          <p:cNvPr id="54" name="Line 37"/>
          <p:cNvSpPr/>
          <p:nvPr/>
        </p:nvSpPr>
        <p:spPr>
          <a:xfrm flipH="1">
            <a:off x="3675412" y="6443822"/>
            <a:ext cx="432000" cy="0"/>
          </a:xfrm>
          <a:prstGeom prst="line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55" name="CustomShape 38"/>
          <p:cNvSpPr/>
          <p:nvPr/>
        </p:nvSpPr>
        <p:spPr>
          <a:xfrm>
            <a:off x="4152772" y="6298866"/>
            <a:ext cx="1375882" cy="289800"/>
          </a:xfrm>
          <a:prstGeom prst="rect">
            <a:avLst/>
          </a:prstGeom>
          <a:effectLst/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Compute control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6" name="Line 37"/>
          <p:cNvSpPr/>
          <p:nvPr/>
        </p:nvSpPr>
        <p:spPr>
          <a:xfrm flipH="1">
            <a:off x="3675412" y="6207984"/>
            <a:ext cx="432000" cy="0"/>
          </a:xfrm>
          <a:prstGeom prst="line">
            <a:avLst/>
          </a:prstGeom>
          <a:ln w="19050">
            <a:solidFill>
              <a:schemeClr val="accent4"/>
            </a:solidFill>
            <a:prstDash val="sys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57" name="CustomShape 38"/>
          <p:cNvSpPr/>
          <p:nvPr/>
        </p:nvSpPr>
        <p:spPr>
          <a:xfrm>
            <a:off x="4152772" y="6063028"/>
            <a:ext cx="1375882" cy="289800"/>
          </a:xfrm>
          <a:prstGeom prst="rect">
            <a:avLst/>
          </a:prstGeom>
          <a:effectLst/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Network control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298311" y="1108807"/>
            <a:ext cx="6528770" cy="4576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Resource </a:t>
            </a:r>
            <a:r>
              <a:rPr lang="it-IT" sz="1400" dirty="0">
                <a:solidFill>
                  <a:schemeClr val="tx1"/>
                </a:solidFill>
              </a:rPr>
              <a:t>manager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59" name="CustomShape 52"/>
          <p:cNvSpPr/>
          <p:nvPr/>
        </p:nvSpPr>
        <p:spPr>
          <a:xfrm>
            <a:off x="1332833" y="1937241"/>
            <a:ext cx="524587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  <a:effectLst/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VM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4994020" y="4408195"/>
            <a:ext cx="1027442" cy="247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</a:t>
            </a:r>
            <a:r>
              <a:rPr lang="it-IT" sz="1400" dirty="0" err="1" smtClean="0">
                <a:cs typeface="Times New Roman" pitchFamily="18" charset="0"/>
              </a:rPr>
              <a:t>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>
                <a:cs typeface="Times New Roman" pitchFamily="18" charset="0"/>
              </a:rPr>
              <a:t>N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1" name="CustomShape 8"/>
          <p:cNvSpPr/>
          <p:nvPr/>
        </p:nvSpPr>
        <p:spPr>
          <a:xfrm>
            <a:off x="5508399" y="3398575"/>
            <a:ext cx="504000" cy="3709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solidFill>
              <a:schemeClr val="tx1"/>
            </a:solidFill>
          </a:ln>
          <a:effectLst/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 smtClean="0">
                <a:cs typeface="Times New Roman" pitchFamily="18" charset="0"/>
              </a:rPr>
              <a:t>NF5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63" name="Straight Connector 3"/>
          <p:cNvCxnSpPr>
            <a:stCxn id="37" idx="2"/>
            <a:endCxn id="38" idx="0"/>
          </p:cNvCxnSpPr>
          <p:nvPr/>
        </p:nvCxnSpPr>
        <p:spPr>
          <a:xfrm>
            <a:off x="3857407" y="3772831"/>
            <a:ext cx="11519" cy="638095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64" name="Straight Connector 81"/>
          <p:cNvCxnSpPr>
            <a:stCxn id="40" idx="2"/>
            <a:endCxn id="38" idx="0"/>
          </p:cNvCxnSpPr>
          <p:nvPr/>
        </p:nvCxnSpPr>
        <p:spPr>
          <a:xfrm>
            <a:off x="3286596" y="3771963"/>
            <a:ext cx="582330" cy="638963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65" name="Straight Connector 84"/>
          <p:cNvCxnSpPr>
            <a:stCxn id="39" idx="2"/>
            <a:endCxn id="38" idx="0"/>
          </p:cNvCxnSpPr>
          <p:nvPr/>
        </p:nvCxnSpPr>
        <p:spPr>
          <a:xfrm flipH="1">
            <a:off x="3868926" y="3774065"/>
            <a:ext cx="574934" cy="636861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66" name="Straight Connector 159"/>
          <p:cNvCxnSpPr>
            <a:stCxn id="32" idx="2"/>
            <a:endCxn id="60" idx="0"/>
          </p:cNvCxnSpPr>
          <p:nvPr/>
        </p:nvCxnSpPr>
        <p:spPr>
          <a:xfrm>
            <a:off x="5182258" y="3769543"/>
            <a:ext cx="325483" cy="638652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67" name="Straight Connector 160"/>
          <p:cNvCxnSpPr>
            <a:stCxn id="60" idx="0"/>
            <a:endCxn id="61" idx="2"/>
          </p:cNvCxnSpPr>
          <p:nvPr/>
        </p:nvCxnSpPr>
        <p:spPr>
          <a:xfrm flipV="1">
            <a:off x="5507741" y="3769543"/>
            <a:ext cx="252658" cy="638652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68" name="Straight Connector 161"/>
          <p:cNvCxnSpPr>
            <a:stCxn id="4" idx="0"/>
            <a:endCxn id="38" idx="2"/>
          </p:cNvCxnSpPr>
          <p:nvPr/>
        </p:nvCxnSpPr>
        <p:spPr>
          <a:xfrm flipH="1" flipV="1">
            <a:off x="3868926" y="4655425"/>
            <a:ext cx="969171" cy="202183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  <a:effectLst/>
        </p:spPr>
      </p:cxnSp>
      <p:cxnSp>
        <p:nvCxnSpPr>
          <p:cNvPr id="69" name="Straight Connector 162"/>
          <p:cNvCxnSpPr>
            <a:stCxn id="4" idx="0"/>
            <a:endCxn id="60" idx="2"/>
          </p:cNvCxnSpPr>
          <p:nvPr/>
        </p:nvCxnSpPr>
        <p:spPr>
          <a:xfrm flipV="1">
            <a:off x="4838097" y="4655424"/>
            <a:ext cx="669644" cy="202184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  <a:effectLst/>
        </p:spPr>
      </p:cxnSp>
      <p:sp>
        <p:nvSpPr>
          <p:cNvPr id="70" name="CustomShape 3"/>
          <p:cNvSpPr/>
          <p:nvPr/>
        </p:nvSpPr>
        <p:spPr>
          <a:xfrm>
            <a:off x="3283528" y="863471"/>
            <a:ext cx="1686784" cy="2430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smtClean="0">
                <a:solidFill>
                  <a:schemeClr val="tx1"/>
                </a:solidFill>
              </a:rPr>
              <a:t>Security manager</a:t>
            </a:r>
            <a:endParaRPr lang="it-IT" sz="1400" dirty="0" smtClean="0">
              <a:solidFill>
                <a:schemeClr val="tx1"/>
              </a:solidFill>
            </a:endParaRPr>
          </a:p>
        </p:txBody>
      </p:sp>
      <p:sp>
        <p:nvSpPr>
          <p:cNvPr id="17" name="CustomShape 52"/>
          <p:cNvSpPr/>
          <p:nvPr/>
        </p:nvSpPr>
        <p:spPr>
          <a:xfrm>
            <a:off x="2499579" y="1566916"/>
            <a:ext cx="4327501" cy="8114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txBody>
          <a:bodyPr wrap="none" lIns="90000" tIns="45000" rIns="90000" bIns="4500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smtClean="0">
                <a:cs typeface="Times New Roman" pitchFamily="18" charset="0"/>
              </a:rPr>
              <a:t>Network manager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85" name="Line 28"/>
          <p:cNvSpPr/>
          <p:nvPr/>
        </p:nvSpPr>
        <p:spPr>
          <a:xfrm flipH="1">
            <a:off x="3000428" y="994137"/>
            <a:ext cx="486865" cy="0"/>
          </a:xfrm>
          <a:prstGeom prst="line">
            <a:avLst/>
          </a:prstGeom>
          <a:ln w="19050">
            <a:solidFill>
              <a:srgbClr val="000000"/>
            </a:solidFill>
            <a:prstDash val="sys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74" name="CustomShape 29"/>
          <p:cNvSpPr/>
          <p:nvPr/>
        </p:nvSpPr>
        <p:spPr>
          <a:xfrm>
            <a:off x="5958154" y="-24"/>
            <a:ext cx="1857388" cy="275722"/>
          </a:xfrm>
          <a:prstGeom prst="rect">
            <a:avLst/>
          </a:prstGeom>
          <a:effectLst/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err="1" smtClean="0">
                <a:cs typeface="Times New Roman" pitchFamily="18" charset="0"/>
              </a:rPr>
              <a:t>Node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 err="1" smtClean="0">
                <a:cs typeface="Times New Roman" pitchFamily="18" charset="0"/>
              </a:rPr>
              <a:t>description</a:t>
            </a:r>
            <a:r>
              <a:rPr lang="it-IT" sz="1400" dirty="0" smtClean="0">
                <a:cs typeface="Times New Roman" pitchFamily="18" charset="0"/>
              </a:rPr>
              <a:t>, </a:t>
            </a:r>
          </a:p>
          <a:p>
            <a:r>
              <a:rPr lang="it-IT" sz="1400" dirty="0" err="1" smtClean="0">
                <a:cs typeface="Times New Roman" pitchFamily="18" charset="0"/>
              </a:rPr>
              <a:t>capabilities</a:t>
            </a:r>
            <a:r>
              <a:rPr lang="it-IT" sz="1400" dirty="0" smtClean="0">
                <a:cs typeface="Times New Roman" pitchFamily="18" charset="0"/>
              </a:rPr>
              <a:t> and </a:t>
            </a:r>
            <a:r>
              <a:rPr lang="it-IT" sz="1400" dirty="0" err="1" smtClean="0">
                <a:cs typeface="Times New Roman" pitchFamily="18" charset="0"/>
              </a:rPr>
              <a:t>resources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5564789" y="1195784"/>
            <a:ext cx="1121172" cy="2822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 smtClean="0">
                <a:cs typeface="Times New Roman" pitchFamily="18" charset="0"/>
              </a:rPr>
              <a:t>NF </a:t>
            </a:r>
            <a:r>
              <a:rPr lang="it-IT" sz="1400" dirty="0" err="1" smtClean="0">
                <a:cs typeface="Times New Roman" pitchFamily="18" charset="0"/>
              </a:rPr>
              <a:t>resolver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663865" y="1195784"/>
            <a:ext cx="1232460" cy="2822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 smtClean="0">
                <a:cs typeface="Times New Roman" pitchFamily="18" charset="0"/>
              </a:rPr>
              <a:t>NF </a:t>
            </a:r>
            <a:r>
              <a:rPr lang="it-IT" sz="1400" dirty="0" err="1" smtClean="0">
                <a:cs typeface="Times New Roman" pitchFamily="18" charset="0"/>
              </a:rPr>
              <a:t>scheduler</a:t>
            </a:r>
            <a:endParaRPr sz="1400" dirty="0">
              <a:cs typeface="Times New Roman" pitchFamily="18" charset="0"/>
            </a:endParaRPr>
          </a:p>
        </p:txBody>
      </p:sp>
      <p:grpSp>
        <p:nvGrpSpPr>
          <p:cNvPr id="22" name="Gruppo 136"/>
          <p:cNvGrpSpPr/>
          <p:nvPr/>
        </p:nvGrpSpPr>
        <p:grpSpPr>
          <a:xfrm>
            <a:off x="7572396" y="1357298"/>
            <a:ext cx="827457" cy="1000443"/>
            <a:chOff x="8064991" y="571169"/>
            <a:chExt cx="827457" cy="1000443"/>
          </a:xfrm>
        </p:grpSpPr>
        <p:sp>
          <p:nvSpPr>
            <p:cNvPr id="127" name="CustomShape 52"/>
            <p:cNvSpPr/>
            <p:nvPr/>
          </p:nvSpPr>
          <p:spPr>
            <a:xfrm>
              <a:off x="8064991" y="571169"/>
              <a:ext cx="827457" cy="1000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prstDash val="solid"/>
            </a:ln>
            <a:effectLst/>
          </p:spPr>
          <p:txBody>
            <a:bodyPr wrap="none" lIns="90000" tIns="45000" rIns="90000" bIns="4500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it-IT" sz="1400" dirty="0" err="1" smtClean="0">
                  <a:cs typeface="Times New Roman" pitchFamily="18" charset="0"/>
                </a:rPr>
                <a:t>Datastore</a:t>
              </a:r>
              <a:endParaRPr sz="1400" dirty="0">
                <a:cs typeface="Times New Roman" pitchFamily="18" charset="0"/>
              </a:endParaRPr>
            </a:p>
          </p:txBody>
        </p:sp>
        <p:pic>
          <p:nvPicPr>
            <p:cNvPr id="43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0944" y="1142984"/>
              <a:ext cx="378217" cy="419077"/>
            </a:xfrm>
            <a:prstGeom prst="rect">
              <a:avLst/>
            </a:prstGeom>
            <a:effectLst/>
          </p:spPr>
        </p:pic>
      </p:grpSp>
      <p:sp>
        <p:nvSpPr>
          <p:cNvPr id="87" name="CustomShape 10"/>
          <p:cNvSpPr/>
          <p:nvPr/>
        </p:nvSpPr>
        <p:spPr>
          <a:xfrm>
            <a:off x="714380" y="3052902"/>
            <a:ext cx="744214" cy="428628"/>
          </a:xfrm>
          <a:prstGeom prst="roundRect">
            <a:avLst/>
          </a:prstGeom>
          <a:solidFill>
            <a:srgbClr val="FFA3E7"/>
          </a:solidFill>
          <a:ln w="12700" cmpd="sng">
            <a:solidFill>
              <a:schemeClr val="tx1"/>
            </a:solidFill>
            <a:prstDash val="sysDash"/>
          </a:ln>
          <a:effectLst/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 smtClean="0">
                <a:cs typeface="Times New Roman" pitchFamily="18" charset="0"/>
              </a:rPr>
              <a:t>Docker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 err="1" smtClean="0">
                <a:cs typeface="Times New Roman" pitchFamily="18" charset="0"/>
              </a:rPr>
              <a:t>engine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88" name="CustomShape 10"/>
          <p:cNvSpPr/>
          <p:nvPr/>
        </p:nvSpPr>
        <p:spPr>
          <a:xfrm>
            <a:off x="1214446" y="3558041"/>
            <a:ext cx="838094" cy="428628"/>
          </a:xfrm>
          <a:prstGeom prst="roundRect">
            <a:avLst/>
          </a:prstGeom>
          <a:solidFill>
            <a:srgbClr val="FFC611"/>
          </a:solidFill>
          <a:ln w="12700" cmpd="sng">
            <a:solidFill>
              <a:schemeClr val="tx1"/>
            </a:solidFill>
            <a:prstDash val="sysDash"/>
          </a:ln>
          <a:effectLst/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KVM </a:t>
            </a:r>
          </a:p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hypervisor</a:t>
            </a:r>
            <a:endParaRPr lang="it-IT" sz="1400" dirty="0">
              <a:cs typeface="Times New Roman" pitchFamily="18" charset="0"/>
            </a:endParaRPr>
          </a:p>
        </p:txBody>
      </p:sp>
      <p:sp>
        <p:nvSpPr>
          <p:cNvPr id="89" name="CustomShape 10"/>
          <p:cNvSpPr/>
          <p:nvPr/>
        </p:nvSpPr>
        <p:spPr>
          <a:xfrm>
            <a:off x="214314" y="3558041"/>
            <a:ext cx="642942" cy="4286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solidFill>
              <a:schemeClr val="tx1"/>
            </a:solidFill>
            <a:prstDash val="sysDash"/>
          </a:ln>
          <a:effectLst/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smtClean="0">
                <a:cs typeface="Times New Roman" pitchFamily="18" charset="0"/>
              </a:rPr>
              <a:t>DPDK</a:t>
            </a:r>
          </a:p>
          <a:p>
            <a:pPr algn="ctr">
              <a:lnSpc>
                <a:spcPct val="100000"/>
              </a:lnSpc>
            </a:pPr>
            <a:r>
              <a:rPr lang="it-IT" sz="1400" dirty="0" err="1" smtClean="0">
                <a:cs typeface="Times New Roman" pitchFamily="18" charset="0"/>
              </a:rPr>
              <a:t>engine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970312" y="864189"/>
            <a:ext cx="1857388" cy="243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DoubleDecker</a:t>
            </a:r>
            <a:r>
              <a:rPr lang="it-IT" sz="1400" dirty="0" smtClean="0">
                <a:solidFill>
                  <a:schemeClr val="tx1"/>
                </a:solidFill>
              </a:rPr>
              <a:t> client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90" name="CustomShape 10"/>
          <p:cNvSpPr/>
          <p:nvPr/>
        </p:nvSpPr>
        <p:spPr>
          <a:xfrm>
            <a:off x="1714512" y="3079558"/>
            <a:ext cx="785818" cy="42862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mpd="sng">
            <a:solidFill>
              <a:schemeClr val="tx1"/>
            </a:solidFill>
            <a:prstDash val="sysDash"/>
          </a:ln>
          <a:effectLst/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smtClean="0">
                <a:cs typeface="Times New Roman" pitchFamily="18" charset="0"/>
              </a:rPr>
              <a:t>Native</a:t>
            </a:r>
          </a:p>
          <a:p>
            <a:pPr algn="ctr">
              <a:lnSpc>
                <a:spcPct val="100000"/>
              </a:lnSpc>
            </a:pPr>
            <a:r>
              <a:rPr lang="it-IT" sz="1400" dirty="0" err="1" smtClean="0">
                <a:cs typeface="Times New Roman" pitchFamily="18" charset="0"/>
              </a:rPr>
              <a:t>functions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97" name="CustomShape 52"/>
          <p:cNvSpPr/>
          <p:nvPr/>
        </p:nvSpPr>
        <p:spPr>
          <a:xfrm>
            <a:off x="2690471" y="2068017"/>
            <a:ext cx="1059157" cy="806298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  <a:effectLst/>
        </p:spPr>
        <p:txBody>
          <a:bodyPr wrap="none" lIns="0" tIns="0" rIns="0" bIns="0" anchor="t"/>
          <a:lstStyle/>
          <a:p>
            <a:pPr algn="ctr"/>
            <a:r>
              <a:rPr lang="it-IT" sz="1400" dirty="0">
                <a:cs typeface="Times New Roman" pitchFamily="18" charset="0"/>
              </a:rPr>
              <a:t>OF 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951503" y="1794275"/>
            <a:ext cx="12223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200" i="1" dirty="0" smtClean="0">
                <a:cs typeface="Times New Roman" pitchFamily="18" charset="0"/>
              </a:rPr>
              <a:t>Control </a:t>
            </a:r>
            <a:r>
              <a:rPr lang="it-IT" sz="1200" i="1" dirty="0" err="1" smtClean="0">
                <a:cs typeface="Times New Roman" pitchFamily="18" charset="0"/>
              </a:rPr>
              <a:t>interface</a:t>
            </a:r>
            <a:endParaRPr lang="it-IT" sz="1200" i="1" dirty="0">
              <a:cs typeface="Times New Roman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868388" y="1794162"/>
            <a:ext cx="16119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200" i="1" dirty="0" smtClean="0">
                <a:cs typeface="Times New Roman" pitchFamily="18" charset="0"/>
              </a:rPr>
              <a:t>Management </a:t>
            </a:r>
            <a:r>
              <a:rPr lang="it-IT" sz="1200" i="1" dirty="0" err="1" smtClean="0">
                <a:cs typeface="Times New Roman" pitchFamily="18" charset="0"/>
              </a:rPr>
              <a:t>interface</a:t>
            </a:r>
            <a:endParaRPr lang="it-IT" sz="1200" i="1" dirty="0">
              <a:cs typeface="Times New Roman" pitchFamily="18" charset="0"/>
            </a:endParaRPr>
          </a:p>
        </p:txBody>
      </p:sp>
      <p:sp>
        <p:nvSpPr>
          <p:cNvPr id="24" name="CustomShape 52"/>
          <p:cNvSpPr/>
          <p:nvPr/>
        </p:nvSpPr>
        <p:spPr>
          <a:xfrm>
            <a:off x="4785595" y="2055141"/>
            <a:ext cx="635535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xDPd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5" name="CustomShape 52"/>
          <p:cNvSpPr/>
          <p:nvPr/>
        </p:nvSpPr>
        <p:spPr>
          <a:xfrm>
            <a:off x="5421130" y="2054908"/>
            <a:ext cx="635975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smtClean="0">
                <a:cs typeface="Times New Roman" pitchFamily="18" charset="0"/>
              </a:rPr>
              <a:t>ERFS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2" name="CustomShape 52"/>
          <p:cNvSpPr/>
          <p:nvPr/>
        </p:nvSpPr>
        <p:spPr>
          <a:xfrm>
            <a:off x="6050576" y="2054908"/>
            <a:ext cx="612000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 smtClean="0">
                <a:cs typeface="Times New Roman" pitchFamily="18" charset="0"/>
              </a:rPr>
              <a:t>OvS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7" name="CustomShape 21"/>
          <p:cNvSpPr/>
          <p:nvPr/>
        </p:nvSpPr>
        <p:spPr>
          <a:xfrm>
            <a:off x="2691113" y="2305768"/>
            <a:ext cx="642942" cy="355449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  <a:effectLst/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sz="1400" dirty="0">
              <a:cs typeface="Times New Roman" pitchFamily="18" charset="0"/>
            </a:endParaRPr>
          </a:p>
        </p:txBody>
      </p:sp>
      <p:sp>
        <p:nvSpPr>
          <p:cNvPr id="91" name="CustomShape 21"/>
          <p:cNvSpPr/>
          <p:nvPr/>
        </p:nvSpPr>
        <p:spPr>
          <a:xfrm>
            <a:off x="2762551" y="2377206"/>
            <a:ext cx="632332" cy="355449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  <a:effectLst/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sz="1400" dirty="0">
              <a:cs typeface="Times New Roman" pitchFamily="18" charset="0"/>
            </a:endParaRPr>
          </a:p>
        </p:txBody>
      </p:sp>
      <p:sp>
        <p:nvSpPr>
          <p:cNvPr id="92" name="CustomShape 21"/>
          <p:cNvSpPr/>
          <p:nvPr/>
        </p:nvSpPr>
        <p:spPr>
          <a:xfrm>
            <a:off x="2833990" y="2448644"/>
            <a:ext cx="645942" cy="355449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  <a:effectLst/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OF </a:t>
            </a:r>
            <a:r>
              <a:rPr lang="it-IT" sz="1200" dirty="0" err="1" smtClean="0">
                <a:cs typeface="Times New Roman" pitchFamily="18" charset="0"/>
              </a:rPr>
              <a:t>ctrl</a:t>
            </a:r>
            <a:endParaRPr lang="it-IT" sz="1200" dirty="0" smtClean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LSI </a:t>
            </a:r>
            <a:r>
              <a:rPr lang="it-IT" sz="1200" dirty="0" err="1" smtClean="0">
                <a:cs typeface="Times New Roman" pitchFamily="18" charset="0"/>
              </a:rPr>
              <a:t>#N</a:t>
            </a:r>
            <a:endParaRPr lang="it-IT" sz="1200" dirty="0" smtClean="0">
              <a:cs typeface="Times New Roman" pitchFamily="18" charset="0"/>
            </a:endParaRPr>
          </a:p>
        </p:txBody>
      </p:sp>
      <p:cxnSp>
        <p:nvCxnSpPr>
          <p:cNvPr id="8" name="Straight Connector 3"/>
          <p:cNvCxnSpPr>
            <a:stCxn id="7" idx="1"/>
            <a:endCxn id="4" idx="1"/>
          </p:cNvCxnSpPr>
          <p:nvPr/>
        </p:nvCxnSpPr>
        <p:spPr>
          <a:xfrm rot="10800000" flipH="1" flipV="1">
            <a:off x="2691113" y="2483493"/>
            <a:ext cx="1557288" cy="2491084"/>
          </a:xfrm>
          <a:prstGeom prst="curvedConnector3">
            <a:avLst>
              <a:gd name="adj1" fmla="val -14679"/>
            </a:avLst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" name="Straight Connector 78"/>
          <p:cNvCxnSpPr>
            <a:stCxn id="91" idx="1"/>
            <a:endCxn id="38" idx="1"/>
          </p:cNvCxnSpPr>
          <p:nvPr/>
        </p:nvCxnSpPr>
        <p:spPr>
          <a:xfrm rot="10800000" flipH="1" flipV="1">
            <a:off x="2762551" y="2554930"/>
            <a:ext cx="592654" cy="1978245"/>
          </a:xfrm>
          <a:prstGeom prst="curvedConnector3">
            <a:avLst>
              <a:gd name="adj1" fmla="val -38572"/>
            </a:avLst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9" name="Straight Connector 78"/>
          <p:cNvCxnSpPr>
            <a:stCxn id="92" idx="3"/>
            <a:endCxn id="60" idx="1"/>
          </p:cNvCxnSpPr>
          <p:nvPr/>
        </p:nvCxnSpPr>
        <p:spPr>
          <a:xfrm>
            <a:off x="3479932" y="2626369"/>
            <a:ext cx="1514088" cy="1905441"/>
          </a:xfrm>
          <a:prstGeom prst="curvedConnector3">
            <a:avLst>
              <a:gd name="adj1" fmla="val 50000"/>
            </a:avLst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40" name="CustomShape 10"/>
          <p:cNvSpPr/>
          <p:nvPr/>
        </p:nvSpPr>
        <p:spPr>
          <a:xfrm>
            <a:off x="3034596" y="3401260"/>
            <a:ext cx="504000" cy="3707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solidFill>
              <a:schemeClr val="tx1"/>
            </a:solidFill>
          </a:ln>
          <a:effectLst/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smtClean="0">
                <a:cs typeface="Times New Roman" pitchFamily="18" charset="0"/>
              </a:rPr>
              <a:t>NF1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9" name="CustomShape 10"/>
          <p:cNvSpPr/>
          <p:nvPr/>
        </p:nvSpPr>
        <p:spPr>
          <a:xfrm>
            <a:off x="4191860" y="3403362"/>
            <a:ext cx="504000" cy="37070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mpd="sng">
            <a:solidFill>
              <a:schemeClr val="tx1"/>
            </a:solidFill>
          </a:ln>
          <a:effectLst/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smtClean="0">
                <a:cs typeface="Times New Roman" pitchFamily="18" charset="0"/>
              </a:rPr>
              <a:t>NF3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31" name="CustomShape 52"/>
          <p:cNvSpPr/>
          <p:nvPr/>
        </p:nvSpPr>
        <p:spPr>
          <a:xfrm>
            <a:off x="3885525" y="2068968"/>
            <a:ext cx="680936" cy="806298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prstDash val="sysDash"/>
          </a:ln>
          <a:effectLst/>
        </p:spPr>
        <p:txBody>
          <a:bodyPr wrap="none" lIns="0" tIns="0" rIns="0" bIns="0" anchor="t"/>
          <a:lstStyle/>
          <a:p>
            <a:pPr algn="ctr"/>
            <a:r>
              <a:rPr lang="it-IT" sz="1400" dirty="0" err="1" smtClean="0">
                <a:cs typeface="Times New Roman" pitchFamily="18" charset="0"/>
              </a:rPr>
              <a:t>Other</a:t>
            </a:r>
            <a:endParaRPr lang="it-IT" sz="1400" dirty="0">
              <a:cs typeface="Times New Roman" pitchFamily="18" charset="0"/>
            </a:endParaRPr>
          </a:p>
          <a:p>
            <a:pPr algn="ctr"/>
            <a:r>
              <a:rPr lang="it-IT" sz="1400" dirty="0" smtClean="0">
                <a:cs typeface="Times New Roman" pitchFamily="18" charset="0"/>
              </a:rPr>
              <a:t>drivers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33" name="CustomShape 52"/>
          <p:cNvSpPr/>
          <p:nvPr/>
        </p:nvSpPr>
        <p:spPr>
          <a:xfrm>
            <a:off x="6050576" y="2462582"/>
            <a:ext cx="612000" cy="2262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 smtClean="0">
                <a:cs typeface="Times New Roman" pitchFamily="18" charset="0"/>
              </a:rPr>
              <a:t>ovsdb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2685029" y="2073033"/>
            <a:ext cx="18893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785595" y="2053239"/>
            <a:ext cx="18769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4 144"/>
          <p:cNvCxnSpPr>
            <a:stCxn id="111" idx="3"/>
            <a:endCxn id="127" idx="1"/>
          </p:cNvCxnSpPr>
          <p:nvPr/>
        </p:nvCxnSpPr>
        <p:spPr>
          <a:xfrm>
            <a:off x="6685961" y="1336912"/>
            <a:ext cx="886435" cy="52060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igura a mano libera 97"/>
          <p:cNvSpPr/>
          <p:nvPr/>
        </p:nvSpPr>
        <p:spPr>
          <a:xfrm>
            <a:off x="6754903" y="57009"/>
            <a:ext cx="806334" cy="883921"/>
          </a:xfrm>
          <a:custGeom>
            <a:avLst/>
            <a:gdLst>
              <a:gd name="connsiteX0" fmla="*/ 0 w 806334"/>
              <a:gd name="connsiteY0" fmla="*/ 847899 h 883921"/>
              <a:gd name="connsiteX1" fmla="*/ 631767 w 806334"/>
              <a:gd name="connsiteY1" fmla="*/ 847899 h 883921"/>
              <a:gd name="connsiteX2" fmla="*/ 781396 w 806334"/>
              <a:gd name="connsiteY2" fmla="*/ 631768 h 883921"/>
              <a:gd name="connsiteX3" fmla="*/ 781396 w 806334"/>
              <a:gd name="connsiteY3" fmla="*/ 0 h 88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334" h="883921">
                <a:moveTo>
                  <a:pt x="0" y="847899"/>
                </a:moveTo>
                <a:cubicBezTo>
                  <a:pt x="250767" y="865910"/>
                  <a:pt x="501534" y="883921"/>
                  <a:pt x="631767" y="847899"/>
                </a:cubicBezTo>
                <a:cubicBezTo>
                  <a:pt x="762000" y="811877"/>
                  <a:pt x="756458" y="773085"/>
                  <a:pt x="781396" y="631768"/>
                </a:cubicBezTo>
                <a:cubicBezTo>
                  <a:pt x="806334" y="490452"/>
                  <a:pt x="778625" y="105295"/>
                  <a:pt x="781396" y="0"/>
                </a:cubicBezTo>
              </a:path>
            </a:pathLst>
          </a:custGeom>
          <a:ln w="19050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237771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25617"/>
            <a:ext cx="7886700" cy="524968"/>
          </a:xfrm>
        </p:spPr>
        <p:txBody>
          <a:bodyPr>
            <a:normAutofit fontScale="90000"/>
          </a:bodyPr>
          <a:lstStyle/>
          <a:p>
            <a:r>
              <a:rPr lang="en-US" dirty="0"/>
              <a:t>ISP graph</a:t>
            </a:r>
          </a:p>
        </p:txBody>
      </p:sp>
      <p:sp>
        <p:nvSpPr>
          <p:cNvPr id="8" name="Rectangle 7"/>
          <p:cNvSpPr/>
          <p:nvPr/>
        </p:nvSpPr>
        <p:spPr>
          <a:xfrm>
            <a:off x="635669" y="998377"/>
            <a:ext cx="7879681" cy="4544314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UN-Datacenter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701291" y="1171294"/>
            <a:ext cx="5320267" cy="4196138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ISP graph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862732" y="2221238"/>
            <a:ext cx="1386920" cy="351012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Authentication graph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150873" y="1559481"/>
            <a:ext cx="1241493" cy="1005106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NAT</a:t>
            </a:r>
          </a:p>
        </p:txBody>
      </p:sp>
      <p:sp>
        <p:nvSpPr>
          <p:cNvPr id="106" name="Oval 105"/>
          <p:cNvSpPr/>
          <p:nvPr/>
        </p:nvSpPr>
        <p:spPr>
          <a:xfrm>
            <a:off x="8414173" y="2878939"/>
            <a:ext cx="213465" cy="234425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486151" y="4011075"/>
            <a:ext cx="3970019" cy="731515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 switch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863545" y="1557206"/>
            <a:ext cx="1237262" cy="1000038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DHCP server</a:t>
            </a:r>
          </a:p>
        </p:txBody>
      </p:sp>
      <p:cxnSp>
        <p:nvCxnSpPr>
          <p:cNvPr id="115" name="Straight Connector 114"/>
          <p:cNvCxnSpPr>
            <a:stCxn id="154" idx="0"/>
            <a:endCxn id="132" idx="4"/>
          </p:cNvCxnSpPr>
          <p:nvPr/>
        </p:nvCxnSpPr>
        <p:spPr>
          <a:xfrm flipV="1">
            <a:off x="4480572" y="2618901"/>
            <a:ext cx="1604" cy="1331143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3270633" y="4262019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L2Port:0</a:t>
            </a:r>
          </a:p>
        </p:txBody>
      </p:sp>
      <p:sp>
        <p:nvSpPr>
          <p:cNvPr id="139" name="Oval 138"/>
          <p:cNvSpPr/>
          <p:nvPr/>
        </p:nvSpPr>
        <p:spPr>
          <a:xfrm>
            <a:off x="7904812" y="2880939"/>
            <a:ext cx="213465" cy="234425"/>
          </a:xfrm>
          <a:prstGeom prst="ellipse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019126" y="4083994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L2Port:1</a:t>
            </a:r>
          </a:p>
        </p:txBody>
      </p:sp>
      <p:sp>
        <p:nvSpPr>
          <p:cNvPr id="95" name="Rectangle 112"/>
          <p:cNvSpPr/>
          <p:nvPr/>
        </p:nvSpPr>
        <p:spPr>
          <a:xfrm>
            <a:off x="857488" y="2822645"/>
            <a:ext cx="1386920" cy="351012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User Graph 1</a:t>
            </a:r>
          </a:p>
        </p:txBody>
      </p:sp>
      <p:sp>
        <p:nvSpPr>
          <p:cNvPr id="132" name="Oval 109"/>
          <p:cNvSpPr/>
          <p:nvPr/>
        </p:nvSpPr>
        <p:spPr>
          <a:xfrm>
            <a:off x="4428810" y="2495587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3" name="Oval 109"/>
          <p:cNvSpPr/>
          <p:nvPr/>
        </p:nvSpPr>
        <p:spPr>
          <a:xfrm>
            <a:off x="7338149" y="1995568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3" name="Oval 109"/>
          <p:cNvSpPr/>
          <p:nvPr/>
        </p:nvSpPr>
        <p:spPr>
          <a:xfrm>
            <a:off x="3432785" y="4292695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4" name="Oval 109"/>
          <p:cNvSpPr/>
          <p:nvPr/>
        </p:nvSpPr>
        <p:spPr>
          <a:xfrm>
            <a:off x="4427206" y="3950044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5" name="Straight Connector 114"/>
          <p:cNvCxnSpPr>
            <a:stCxn id="158" idx="0"/>
            <a:endCxn id="157" idx="4"/>
          </p:cNvCxnSpPr>
          <p:nvPr/>
        </p:nvCxnSpPr>
        <p:spPr>
          <a:xfrm flipV="1">
            <a:off x="6771620" y="2618901"/>
            <a:ext cx="1604" cy="1331143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39"/>
          <p:cNvSpPr/>
          <p:nvPr/>
        </p:nvSpPr>
        <p:spPr>
          <a:xfrm>
            <a:off x="6310174" y="4083994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L2Port:2</a:t>
            </a:r>
          </a:p>
        </p:txBody>
      </p:sp>
      <p:sp>
        <p:nvSpPr>
          <p:cNvPr id="157" name="Oval 109"/>
          <p:cNvSpPr/>
          <p:nvPr/>
        </p:nvSpPr>
        <p:spPr>
          <a:xfrm>
            <a:off x="6719858" y="2495587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8" name="Oval 109"/>
          <p:cNvSpPr/>
          <p:nvPr/>
        </p:nvSpPr>
        <p:spPr>
          <a:xfrm>
            <a:off x="6718254" y="3950044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0" name="Rectangle 137"/>
          <p:cNvSpPr/>
          <p:nvPr/>
        </p:nvSpPr>
        <p:spPr>
          <a:xfrm>
            <a:off x="4037030" y="2299414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Inout:0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1" name="Rectangle 137"/>
          <p:cNvSpPr/>
          <p:nvPr/>
        </p:nvSpPr>
        <p:spPr>
          <a:xfrm>
            <a:off x="6716138" y="1971956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WAN:0</a:t>
            </a:r>
          </a:p>
        </p:txBody>
      </p:sp>
      <p:sp>
        <p:nvSpPr>
          <p:cNvPr id="162" name="Rectangle 137"/>
          <p:cNvSpPr/>
          <p:nvPr/>
        </p:nvSpPr>
        <p:spPr>
          <a:xfrm>
            <a:off x="6322624" y="2295584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User:1</a:t>
            </a:r>
          </a:p>
        </p:txBody>
      </p:sp>
      <p:cxnSp>
        <p:nvCxnSpPr>
          <p:cNvPr id="43" name="Connettore 4 42"/>
          <p:cNvCxnSpPr>
            <a:stCxn id="143" idx="6"/>
            <a:endCxn id="139" idx="2"/>
          </p:cNvCxnSpPr>
          <p:nvPr/>
        </p:nvCxnSpPr>
        <p:spPr>
          <a:xfrm>
            <a:off x="7444881" y="2057225"/>
            <a:ext cx="459931" cy="940927"/>
          </a:xfrm>
          <a:prstGeom prst="bentConnector3">
            <a:avLst>
              <a:gd name="adj1" fmla="val 50000"/>
            </a:avLst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37"/>
          <p:cNvSpPr/>
          <p:nvPr/>
        </p:nvSpPr>
        <p:spPr>
          <a:xfrm>
            <a:off x="7261669" y="3073820"/>
            <a:ext cx="922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End Point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EGRESS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164" name="Oval 138"/>
          <p:cNvSpPr/>
          <p:nvPr/>
        </p:nvSpPr>
        <p:spPr>
          <a:xfrm>
            <a:off x="2586830" y="2878939"/>
            <a:ext cx="213465" cy="234425"/>
          </a:xfrm>
          <a:prstGeom prst="ellipse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5" name="Rectangle 137"/>
          <p:cNvSpPr/>
          <p:nvPr/>
        </p:nvSpPr>
        <p:spPr>
          <a:xfrm>
            <a:off x="2618097" y="2560110"/>
            <a:ext cx="922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End Point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ISP_INGRESS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cxnSp>
        <p:nvCxnSpPr>
          <p:cNvPr id="166" name="Connettore 4 165"/>
          <p:cNvCxnSpPr>
            <a:stCxn id="164" idx="6"/>
            <a:endCxn id="153" idx="2"/>
          </p:cNvCxnSpPr>
          <p:nvPr/>
        </p:nvCxnSpPr>
        <p:spPr>
          <a:xfrm>
            <a:off x="2800295" y="2996152"/>
            <a:ext cx="632490" cy="1358200"/>
          </a:xfrm>
          <a:prstGeom prst="bentConnector3">
            <a:avLst>
              <a:gd name="adj1" fmla="val 50000"/>
            </a:avLst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14"/>
          <p:cNvCxnSpPr>
            <a:stCxn id="106" idx="2"/>
            <a:endCxn id="139" idx="6"/>
          </p:cNvCxnSpPr>
          <p:nvPr/>
        </p:nvCxnSpPr>
        <p:spPr>
          <a:xfrm flipH="1">
            <a:off x="8118277" y="2996152"/>
            <a:ext cx="295896" cy="2000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37"/>
          <p:cNvSpPr/>
          <p:nvPr/>
        </p:nvSpPr>
        <p:spPr>
          <a:xfrm>
            <a:off x="8245620" y="3135375"/>
            <a:ext cx="922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eth1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cxnSp>
        <p:nvCxnSpPr>
          <p:cNvPr id="169" name="Connettore 4 168"/>
          <p:cNvCxnSpPr>
            <a:stCxn id="113" idx="3"/>
            <a:endCxn id="164" idx="1"/>
          </p:cNvCxnSpPr>
          <p:nvPr/>
        </p:nvCxnSpPr>
        <p:spPr>
          <a:xfrm>
            <a:off x="2249652" y="2396744"/>
            <a:ext cx="368439" cy="516526"/>
          </a:xfrm>
          <a:prstGeom prst="bentConnector2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12"/>
          <p:cNvSpPr/>
          <p:nvPr/>
        </p:nvSpPr>
        <p:spPr>
          <a:xfrm>
            <a:off x="862732" y="4018356"/>
            <a:ext cx="1386920" cy="351012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User Graph N</a:t>
            </a:r>
          </a:p>
        </p:txBody>
      </p:sp>
      <p:sp>
        <p:nvSpPr>
          <p:cNvPr id="172" name="Rectangle 112"/>
          <p:cNvSpPr/>
          <p:nvPr/>
        </p:nvSpPr>
        <p:spPr>
          <a:xfrm>
            <a:off x="863109" y="3419501"/>
            <a:ext cx="1386920" cy="351012"/>
          </a:xfrm>
          <a:prstGeom prst="rect">
            <a:avLst/>
          </a:prstGeom>
          <a:noFill/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. . .</a:t>
            </a:r>
          </a:p>
        </p:txBody>
      </p:sp>
      <p:cxnSp>
        <p:nvCxnSpPr>
          <p:cNvPr id="173" name="Connettore 4 172"/>
          <p:cNvCxnSpPr>
            <a:stCxn id="171" idx="3"/>
            <a:endCxn id="164" idx="3"/>
          </p:cNvCxnSpPr>
          <p:nvPr/>
        </p:nvCxnSpPr>
        <p:spPr>
          <a:xfrm flipV="1">
            <a:off x="2249652" y="3079033"/>
            <a:ext cx="368439" cy="1114829"/>
          </a:xfrm>
          <a:prstGeom prst="bentConnector2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14"/>
          <p:cNvCxnSpPr>
            <a:endCxn id="95" idx="3"/>
          </p:cNvCxnSpPr>
          <p:nvPr/>
        </p:nvCxnSpPr>
        <p:spPr>
          <a:xfrm flipH="1">
            <a:off x="2244408" y="2996151"/>
            <a:ext cx="336214" cy="2000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53916573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92723" y="1074420"/>
            <a:ext cx="7094075" cy="4762500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UN Datacenter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775815" y="1453873"/>
            <a:ext cx="5320267" cy="4196138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Authentication graph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208283" y="1851153"/>
            <a:ext cx="1241493" cy="1005106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Captive Portal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543561" y="4302747"/>
            <a:ext cx="3970019" cy="731515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 switch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920955" y="1848878"/>
            <a:ext cx="1237262" cy="1000038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OF controller</a:t>
            </a:r>
          </a:p>
        </p:txBody>
      </p:sp>
      <p:cxnSp>
        <p:nvCxnSpPr>
          <p:cNvPr id="115" name="Straight Connector 114"/>
          <p:cNvCxnSpPr>
            <a:stCxn id="154" idx="0"/>
            <a:endCxn id="132" idx="4"/>
          </p:cNvCxnSpPr>
          <p:nvPr/>
        </p:nvCxnSpPr>
        <p:spPr>
          <a:xfrm flipV="1">
            <a:off x="3537982" y="2910573"/>
            <a:ext cx="1604" cy="1331143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2362933" y="4391416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L2Port:3</a:t>
            </a:r>
          </a:p>
        </p:txBody>
      </p:sp>
      <p:sp>
        <p:nvSpPr>
          <p:cNvPr id="139" name="Oval 138"/>
          <p:cNvSpPr/>
          <p:nvPr/>
        </p:nvSpPr>
        <p:spPr>
          <a:xfrm>
            <a:off x="6962222" y="3172611"/>
            <a:ext cx="213465" cy="234425"/>
          </a:xfrm>
          <a:prstGeom prst="ellipse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076536" y="4378223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L2Port:1</a:t>
            </a:r>
          </a:p>
        </p:txBody>
      </p:sp>
      <p:sp>
        <p:nvSpPr>
          <p:cNvPr id="132" name="Oval 109"/>
          <p:cNvSpPr/>
          <p:nvPr/>
        </p:nvSpPr>
        <p:spPr>
          <a:xfrm>
            <a:off x="3486220" y="2787259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3" name="Oval 109"/>
          <p:cNvSpPr/>
          <p:nvPr/>
        </p:nvSpPr>
        <p:spPr>
          <a:xfrm>
            <a:off x="2490195" y="4408899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4" name="Oval 109"/>
          <p:cNvSpPr/>
          <p:nvPr/>
        </p:nvSpPr>
        <p:spPr>
          <a:xfrm>
            <a:off x="3484616" y="4241716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5" name="Straight Connector 114"/>
          <p:cNvCxnSpPr>
            <a:stCxn id="158" idx="0"/>
            <a:endCxn id="157" idx="4"/>
          </p:cNvCxnSpPr>
          <p:nvPr/>
        </p:nvCxnSpPr>
        <p:spPr>
          <a:xfrm flipV="1">
            <a:off x="5829030" y="2910573"/>
            <a:ext cx="1604" cy="1331143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39"/>
          <p:cNvSpPr/>
          <p:nvPr/>
        </p:nvSpPr>
        <p:spPr>
          <a:xfrm>
            <a:off x="5380034" y="4388116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L2Port:2</a:t>
            </a:r>
          </a:p>
        </p:txBody>
      </p:sp>
      <p:sp>
        <p:nvSpPr>
          <p:cNvPr id="157" name="Oval 109"/>
          <p:cNvSpPr/>
          <p:nvPr/>
        </p:nvSpPr>
        <p:spPr>
          <a:xfrm>
            <a:off x="5777268" y="2787259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8" name="Oval 109"/>
          <p:cNvSpPr/>
          <p:nvPr/>
        </p:nvSpPr>
        <p:spPr>
          <a:xfrm>
            <a:off x="5775664" y="4241716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0" name="Rectangle 137"/>
          <p:cNvSpPr/>
          <p:nvPr/>
        </p:nvSpPr>
        <p:spPr>
          <a:xfrm>
            <a:off x="3094440" y="2591086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Inout:0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2" name="Rectangle 137"/>
          <p:cNvSpPr/>
          <p:nvPr/>
        </p:nvSpPr>
        <p:spPr>
          <a:xfrm>
            <a:off x="5380034" y="2587256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Inout:0</a:t>
            </a:r>
          </a:p>
        </p:txBody>
      </p:sp>
      <p:sp>
        <p:nvSpPr>
          <p:cNvPr id="163" name="Rectangle 137"/>
          <p:cNvSpPr/>
          <p:nvPr/>
        </p:nvSpPr>
        <p:spPr>
          <a:xfrm>
            <a:off x="6114816" y="3130565"/>
            <a:ext cx="922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End Point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ISP_INGRESS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164" name="Oval 138"/>
          <p:cNvSpPr/>
          <p:nvPr/>
        </p:nvSpPr>
        <p:spPr>
          <a:xfrm>
            <a:off x="1644240" y="3170611"/>
            <a:ext cx="213465" cy="234425"/>
          </a:xfrm>
          <a:prstGeom prst="ellipse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5" name="Rectangle 137"/>
          <p:cNvSpPr/>
          <p:nvPr/>
        </p:nvSpPr>
        <p:spPr>
          <a:xfrm>
            <a:off x="1712175" y="2846333"/>
            <a:ext cx="11463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End Point(s)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REMOTE_INGRESS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cxnSp>
        <p:nvCxnSpPr>
          <p:cNvPr id="166" name="Connettore 4 165"/>
          <p:cNvCxnSpPr>
            <a:stCxn id="164" idx="6"/>
            <a:endCxn id="153" idx="2"/>
          </p:cNvCxnSpPr>
          <p:nvPr/>
        </p:nvCxnSpPr>
        <p:spPr>
          <a:xfrm>
            <a:off x="1857705" y="3287824"/>
            <a:ext cx="632490" cy="1182732"/>
          </a:xfrm>
          <a:prstGeom prst="bentConnector3">
            <a:avLst>
              <a:gd name="adj1" fmla="val 60843"/>
            </a:avLst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112"/>
          <p:cNvSpPr/>
          <p:nvPr/>
        </p:nvSpPr>
        <p:spPr>
          <a:xfrm>
            <a:off x="7187194" y="3742873"/>
            <a:ext cx="1386920" cy="351012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ISP graph</a:t>
            </a:r>
          </a:p>
        </p:txBody>
      </p:sp>
      <p:cxnSp>
        <p:nvCxnSpPr>
          <p:cNvPr id="52" name="Connettore 4 51"/>
          <p:cNvCxnSpPr>
            <a:stCxn id="139" idx="6"/>
            <a:endCxn id="47" idx="0"/>
          </p:cNvCxnSpPr>
          <p:nvPr/>
        </p:nvCxnSpPr>
        <p:spPr>
          <a:xfrm>
            <a:off x="7175687" y="3289824"/>
            <a:ext cx="704967" cy="453049"/>
          </a:xfrm>
          <a:prstGeom prst="bentConnector2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109"/>
          <p:cNvSpPr/>
          <p:nvPr/>
        </p:nvSpPr>
        <p:spPr>
          <a:xfrm>
            <a:off x="6463261" y="4604185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Oval 138"/>
          <p:cNvSpPr/>
          <p:nvPr/>
        </p:nvSpPr>
        <p:spPr>
          <a:xfrm>
            <a:off x="1656303" y="3625660"/>
            <a:ext cx="213465" cy="234425"/>
          </a:xfrm>
          <a:prstGeom prst="ellipse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Oval 109"/>
          <p:cNvSpPr/>
          <p:nvPr/>
        </p:nvSpPr>
        <p:spPr>
          <a:xfrm>
            <a:off x="2490195" y="4624426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9" name="Connettore 4 68"/>
          <p:cNvCxnSpPr>
            <a:stCxn id="67" idx="6"/>
            <a:endCxn id="68" idx="2"/>
          </p:cNvCxnSpPr>
          <p:nvPr/>
        </p:nvCxnSpPr>
        <p:spPr>
          <a:xfrm>
            <a:off x="1869768" y="3742873"/>
            <a:ext cx="620427" cy="943210"/>
          </a:xfrm>
          <a:prstGeom prst="bentConnector3">
            <a:avLst>
              <a:gd name="adj1" fmla="val 50000"/>
            </a:avLst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137"/>
          <p:cNvSpPr/>
          <p:nvPr/>
        </p:nvSpPr>
        <p:spPr>
          <a:xfrm>
            <a:off x="2362933" y="4586479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L2Port:4</a:t>
            </a:r>
          </a:p>
        </p:txBody>
      </p:sp>
      <p:sp>
        <p:nvSpPr>
          <p:cNvPr id="75" name="Rectangle 139"/>
          <p:cNvSpPr/>
          <p:nvPr/>
        </p:nvSpPr>
        <p:spPr>
          <a:xfrm>
            <a:off x="5782801" y="4578178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L2Port:0</a:t>
            </a:r>
          </a:p>
        </p:txBody>
      </p:sp>
      <p:cxnSp>
        <p:nvCxnSpPr>
          <p:cNvPr id="76" name="Connettore 4 75"/>
          <p:cNvCxnSpPr>
            <a:stCxn id="59" idx="6"/>
            <a:endCxn id="139" idx="3"/>
          </p:cNvCxnSpPr>
          <p:nvPr/>
        </p:nvCxnSpPr>
        <p:spPr>
          <a:xfrm flipV="1">
            <a:off x="6569993" y="3372705"/>
            <a:ext cx="423490" cy="1293137"/>
          </a:xfrm>
          <a:prstGeom prst="bentConnector2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"/>
          <p:cNvSpPr/>
          <p:nvPr/>
        </p:nvSpPr>
        <p:spPr>
          <a:xfrm>
            <a:off x="347220" y="1560596"/>
            <a:ext cx="819354" cy="581113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UN FatCPE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80" name="Rectangle 137"/>
          <p:cNvSpPr/>
          <p:nvPr/>
        </p:nvSpPr>
        <p:spPr>
          <a:xfrm>
            <a:off x="23525" y="2178443"/>
            <a:ext cx="922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wlan0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81" name="Oval 109"/>
          <p:cNvSpPr/>
          <p:nvPr/>
        </p:nvSpPr>
        <p:spPr>
          <a:xfrm>
            <a:off x="431260" y="2075502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2" name="Connettore 4 81"/>
          <p:cNvCxnSpPr/>
          <p:nvPr/>
        </p:nvCxnSpPr>
        <p:spPr>
          <a:xfrm rot="16200000" flipH="1">
            <a:off x="515343" y="2044786"/>
            <a:ext cx="1129440" cy="1190875"/>
          </a:xfrm>
          <a:prstGeom prst="bentConnector3">
            <a:avLst>
              <a:gd name="adj1" fmla="val -35757"/>
            </a:avLst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7"/>
          <p:cNvSpPr/>
          <p:nvPr/>
        </p:nvSpPr>
        <p:spPr>
          <a:xfrm>
            <a:off x="347220" y="3634692"/>
            <a:ext cx="819354" cy="581113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UN SlimCPE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86" name="Rectangle 137"/>
          <p:cNvSpPr/>
          <p:nvPr/>
        </p:nvSpPr>
        <p:spPr>
          <a:xfrm>
            <a:off x="21798" y="4265005"/>
            <a:ext cx="922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wlan0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87" name="Oval 109"/>
          <p:cNvSpPr/>
          <p:nvPr/>
        </p:nvSpPr>
        <p:spPr>
          <a:xfrm>
            <a:off x="431260" y="4149598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8" name="Connettore 4 87"/>
          <p:cNvCxnSpPr>
            <a:stCxn id="87" idx="0"/>
          </p:cNvCxnSpPr>
          <p:nvPr/>
        </p:nvCxnSpPr>
        <p:spPr>
          <a:xfrm rot="5400000" flipH="1" flipV="1">
            <a:off x="865197" y="3372105"/>
            <a:ext cx="396922" cy="1158065"/>
          </a:xfrm>
          <a:prstGeom prst="bentConnector2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109"/>
          <p:cNvSpPr/>
          <p:nvPr/>
        </p:nvSpPr>
        <p:spPr>
          <a:xfrm>
            <a:off x="2490195" y="4821773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7" name="Rectangle 137"/>
          <p:cNvSpPr/>
          <p:nvPr/>
        </p:nvSpPr>
        <p:spPr>
          <a:xfrm>
            <a:off x="2362933" y="4783826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L2Port:N</a:t>
            </a:r>
          </a:p>
        </p:txBody>
      </p:sp>
      <p:cxnSp>
        <p:nvCxnSpPr>
          <p:cNvPr id="101" name="Straight Connector 114"/>
          <p:cNvCxnSpPr/>
          <p:nvPr/>
        </p:nvCxnSpPr>
        <p:spPr>
          <a:xfrm flipH="1">
            <a:off x="1930400" y="4883430"/>
            <a:ext cx="564455" cy="0"/>
          </a:xfrm>
          <a:prstGeom prst="line">
            <a:avLst/>
          </a:prstGeom>
          <a:ln w="12700">
            <a:solidFill>
              <a:srgbClr val="0F5C7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1"/>
          <p:cNvSpPr txBox="1">
            <a:spLocks/>
          </p:cNvSpPr>
          <p:nvPr/>
        </p:nvSpPr>
        <p:spPr>
          <a:xfrm>
            <a:off x="628650" y="425617"/>
            <a:ext cx="7886700" cy="52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Authentication Graph</a:t>
            </a:r>
          </a:p>
        </p:txBody>
      </p:sp>
    </p:spTree>
    <p:extLst>
      <p:ext uri="{BB962C8B-B14F-4D97-AF65-F5344CB8AC3E}">
        <p14:creationId xmlns="" xmlns:p14="http://schemas.microsoft.com/office/powerpoint/2010/main" val="3359316328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15583" y="1051560"/>
            <a:ext cx="7094075" cy="4762500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UN Datacenter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798675" y="1431013"/>
            <a:ext cx="5320267" cy="4196138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User graph 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603393" y="2901206"/>
            <a:ext cx="3970019" cy="731515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Firewall</a:t>
            </a:r>
          </a:p>
        </p:txBody>
      </p:sp>
      <p:sp>
        <p:nvSpPr>
          <p:cNvPr id="139" name="Oval 138"/>
          <p:cNvSpPr/>
          <p:nvPr/>
        </p:nvSpPr>
        <p:spPr>
          <a:xfrm>
            <a:off x="6985082" y="3149751"/>
            <a:ext cx="213465" cy="234425"/>
          </a:xfrm>
          <a:prstGeom prst="ellipse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0" name="Rectangle 137"/>
          <p:cNvSpPr/>
          <p:nvPr/>
        </p:nvSpPr>
        <p:spPr>
          <a:xfrm>
            <a:off x="2385226" y="3198156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Inout:1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2" name="Rectangle 137"/>
          <p:cNvSpPr/>
          <p:nvPr/>
        </p:nvSpPr>
        <p:spPr>
          <a:xfrm>
            <a:off x="5868687" y="3158276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Inout:0</a:t>
            </a:r>
          </a:p>
        </p:txBody>
      </p:sp>
      <p:sp>
        <p:nvSpPr>
          <p:cNvPr id="163" name="Rectangle 137"/>
          <p:cNvSpPr/>
          <p:nvPr/>
        </p:nvSpPr>
        <p:spPr>
          <a:xfrm>
            <a:off x="7118942" y="2859602"/>
            <a:ext cx="922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End Point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ISP_INGRESS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165" name="Rectangle 137"/>
          <p:cNvSpPr/>
          <p:nvPr/>
        </p:nvSpPr>
        <p:spPr>
          <a:xfrm>
            <a:off x="1744395" y="3972708"/>
            <a:ext cx="11463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End Point(s)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REMOTE_INGRESS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47" name="Rectangle 112"/>
          <p:cNvSpPr/>
          <p:nvPr/>
        </p:nvSpPr>
        <p:spPr>
          <a:xfrm>
            <a:off x="7210054" y="3720013"/>
            <a:ext cx="1386920" cy="351012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ISP graph</a:t>
            </a:r>
          </a:p>
        </p:txBody>
      </p:sp>
      <p:cxnSp>
        <p:nvCxnSpPr>
          <p:cNvPr id="52" name="Connettore 4 51"/>
          <p:cNvCxnSpPr>
            <a:stCxn id="139" idx="6"/>
            <a:endCxn id="47" idx="0"/>
          </p:cNvCxnSpPr>
          <p:nvPr/>
        </p:nvCxnSpPr>
        <p:spPr>
          <a:xfrm>
            <a:off x="7198547" y="3266964"/>
            <a:ext cx="704967" cy="453049"/>
          </a:xfrm>
          <a:prstGeom prst="bentConnector2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109"/>
          <p:cNvSpPr/>
          <p:nvPr/>
        </p:nvSpPr>
        <p:spPr>
          <a:xfrm>
            <a:off x="6523093" y="3202644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Oval 138"/>
          <p:cNvSpPr/>
          <p:nvPr/>
        </p:nvSpPr>
        <p:spPr>
          <a:xfrm>
            <a:off x="1652140" y="3168566"/>
            <a:ext cx="213465" cy="234425"/>
          </a:xfrm>
          <a:prstGeom prst="ellipse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Oval 109"/>
          <p:cNvSpPr/>
          <p:nvPr/>
        </p:nvSpPr>
        <p:spPr>
          <a:xfrm>
            <a:off x="2550027" y="3225343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9" name="Connettore 4 68"/>
          <p:cNvCxnSpPr>
            <a:stCxn id="67" idx="6"/>
            <a:endCxn id="68" idx="3"/>
          </p:cNvCxnSpPr>
          <p:nvPr/>
        </p:nvCxnSpPr>
        <p:spPr>
          <a:xfrm>
            <a:off x="1865605" y="3285779"/>
            <a:ext cx="700053" cy="44819"/>
          </a:xfrm>
          <a:prstGeom prst="bentConnector4">
            <a:avLst>
              <a:gd name="adj1" fmla="val 48884"/>
              <a:gd name="adj2" fmla="val 1912"/>
            </a:avLst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"/>
          <p:cNvSpPr/>
          <p:nvPr/>
        </p:nvSpPr>
        <p:spPr>
          <a:xfrm>
            <a:off x="370080" y="1537736"/>
            <a:ext cx="819354" cy="581113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UN FatCPE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80" name="Rectangle 137"/>
          <p:cNvSpPr/>
          <p:nvPr/>
        </p:nvSpPr>
        <p:spPr>
          <a:xfrm>
            <a:off x="46038" y="2163885"/>
            <a:ext cx="922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wlan0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81" name="Oval 109"/>
          <p:cNvSpPr/>
          <p:nvPr/>
        </p:nvSpPr>
        <p:spPr>
          <a:xfrm>
            <a:off x="454120" y="2052642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Rectangle 7"/>
          <p:cNvSpPr/>
          <p:nvPr/>
        </p:nvSpPr>
        <p:spPr>
          <a:xfrm>
            <a:off x="370080" y="3611832"/>
            <a:ext cx="819354" cy="581113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UN SlimCPE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86" name="Rectangle 137"/>
          <p:cNvSpPr/>
          <p:nvPr/>
        </p:nvSpPr>
        <p:spPr>
          <a:xfrm>
            <a:off x="46038" y="4240707"/>
            <a:ext cx="922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wlan0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87" name="Oval 109"/>
          <p:cNvSpPr/>
          <p:nvPr/>
        </p:nvSpPr>
        <p:spPr>
          <a:xfrm>
            <a:off x="454120" y="4126738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8" name="Connettore 4 87"/>
          <p:cNvCxnSpPr>
            <a:stCxn id="87" idx="0"/>
            <a:endCxn id="67" idx="2"/>
          </p:cNvCxnSpPr>
          <p:nvPr/>
        </p:nvCxnSpPr>
        <p:spPr>
          <a:xfrm rot="5400000" flipH="1" flipV="1">
            <a:off x="659334" y="3133932"/>
            <a:ext cx="840959" cy="1144654"/>
          </a:xfrm>
          <a:prstGeom prst="bentConnector2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114"/>
          <p:cNvCxnSpPr>
            <a:endCxn id="139" idx="2"/>
          </p:cNvCxnSpPr>
          <p:nvPr/>
        </p:nvCxnSpPr>
        <p:spPr>
          <a:xfrm>
            <a:off x="6639283" y="3266964"/>
            <a:ext cx="345799" cy="0"/>
          </a:xfrm>
          <a:prstGeom prst="line">
            <a:avLst/>
          </a:prstGeom>
          <a:ln w="12700">
            <a:solidFill>
              <a:srgbClr val="0F5C7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628650" y="425617"/>
            <a:ext cx="7886700" cy="52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User Graph (remote case)</a:t>
            </a:r>
          </a:p>
        </p:txBody>
      </p:sp>
    </p:spTree>
    <p:extLst>
      <p:ext uri="{BB962C8B-B14F-4D97-AF65-F5344CB8AC3E}">
        <p14:creationId xmlns="" xmlns:p14="http://schemas.microsoft.com/office/powerpoint/2010/main" val="695641987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8650" y="1056093"/>
            <a:ext cx="6226359" cy="4762500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UN FatCPE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96177" y="1339274"/>
            <a:ext cx="5320267" cy="4196138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User graph 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791862" y="2905739"/>
            <a:ext cx="3970019" cy="731515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Firewall</a:t>
            </a:r>
          </a:p>
        </p:txBody>
      </p:sp>
      <p:sp>
        <p:nvSpPr>
          <p:cNvPr id="139" name="Oval 138"/>
          <p:cNvSpPr/>
          <p:nvPr/>
        </p:nvSpPr>
        <p:spPr>
          <a:xfrm>
            <a:off x="6180953" y="2416102"/>
            <a:ext cx="213465" cy="234425"/>
          </a:xfrm>
          <a:prstGeom prst="ellipse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0" name="Rectangle 137"/>
          <p:cNvSpPr/>
          <p:nvPr/>
        </p:nvSpPr>
        <p:spPr>
          <a:xfrm>
            <a:off x="1573695" y="3202689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Inout:1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2" name="Rectangle 137"/>
          <p:cNvSpPr/>
          <p:nvPr/>
        </p:nvSpPr>
        <p:spPr>
          <a:xfrm>
            <a:off x="5057156" y="3162809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Inout:0</a:t>
            </a:r>
          </a:p>
        </p:txBody>
      </p:sp>
      <p:sp>
        <p:nvSpPr>
          <p:cNvPr id="163" name="Rectangle 137"/>
          <p:cNvSpPr/>
          <p:nvPr/>
        </p:nvSpPr>
        <p:spPr>
          <a:xfrm>
            <a:off x="5384519" y="2143753"/>
            <a:ext cx="922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End Point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ISP_INGRESS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164" name="Oval 138"/>
          <p:cNvSpPr/>
          <p:nvPr/>
        </p:nvSpPr>
        <p:spPr>
          <a:xfrm>
            <a:off x="851139" y="3170611"/>
            <a:ext cx="213465" cy="234425"/>
          </a:xfrm>
          <a:prstGeom prst="ellipse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5" name="Rectangle 137"/>
          <p:cNvSpPr/>
          <p:nvPr/>
        </p:nvSpPr>
        <p:spPr>
          <a:xfrm>
            <a:off x="698831" y="2832716"/>
            <a:ext cx="11463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End Point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INGRESS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cxnSp>
        <p:nvCxnSpPr>
          <p:cNvPr id="52" name="Connettore 4 51"/>
          <p:cNvCxnSpPr>
            <a:stCxn id="139" idx="6"/>
            <a:endCxn id="79" idx="1"/>
          </p:cNvCxnSpPr>
          <p:nvPr/>
        </p:nvCxnSpPr>
        <p:spPr>
          <a:xfrm flipV="1">
            <a:off x="6394418" y="1591969"/>
            <a:ext cx="1496911" cy="941346"/>
          </a:xfrm>
          <a:prstGeom prst="bentConnector3">
            <a:avLst>
              <a:gd name="adj1" fmla="val 50000"/>
            </a:avLst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109"/>
          <p:cNvSpPr/>
          <p:nvPr/>
        </p:nvSpPr>
        <p:spPr>
          <a:xfrm>
            <a:off x="5711562" y="3207177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Oval 109"/>
          <p:cNvSpPr/>
          <p:nvPr/>
        </p:nvSpPr>
        <p:spPr>
          <a:xfrm>
            <a:off x="1738496" y="3229876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Rectangle 7"/>
          <p:cNvSpPr/>
          <p:nvPr/>
        </p:nvSpPr>
        <p:spPr>
          <a:xfrm>
            <a:off x="7891329" y="1301412"/>
            <a:ext cx="907494" cy="581113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UN Datacenter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cxnSp>
        <p:nvCxnSpPr>
          <p:cNvPr id="71" name="Straight Connector 114"/>
          <p:cNvCxnSpPr>
            <a:stCxn id="68" idx="2"/>
            <a:endCxn id="164" idx="6"/>
          </p:cNvCxnSpPr>
          <p:nvPr/>
        </p:nvCxnSpPr>
        <p:spPr>
          <a:xfrm flipH="1" flipV="1">
            <a:off x="1064604" y="3287824"/>
            <a:ext cx="673892" cy="3709"/>
          </a:xfrm>
          <a:prstGeom prst="line">
            <a:avLst/>
          </a:prstGeom>
          <a:ln w="12700">
            <a:solidFill>
              <a:srgbClr val="0F5C7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105"/>
          <p:cNvSpPr/>
          <p:nvPr/>
        </p:nvSpPr>
        <p:spPr>
          <a:xfrm>
            <a:off x="522790" y="3782839"/>
            <a:ext cx="213465" cy="234425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5" name="Connettore 4 34"/>
          <p:cNvCxnSpPr>
            <a:stCxn id="34" idx="6"/>
            <a:endCxn id="164" idx="2"/>
          </p:cNvCxnSpPr>
          <p:nvPr/>
        </p:nvCxnSpPr>
        <p:spPr>
          <a:xfrm flipV="1">
            <a:off x="736255" y="3287824"/>
            <a:ext cx="114884" cy="612228"/>
          </a:xfrm>
          <a:prstGeom prst="bentConnector3">
            <a:avLst>
              <a:gd name="adj1" fmla="val 50000"/>
            </a:avLst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37"/>
          <p:cNvSpPr/>
          <p:nvPr/>
        </p:nvSpPr>
        <p:spPr>
          <a:xfrm>
            <a:off x="-137107" y="3729878"/>
            <a:ext cx="922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wlan0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cxnSp>
        <p:nvCxnSpPr>
          <p:cNvPr id="44" name="Connettore 4 43"/>
          <p:cNvCxnSpPr>
            <a:stCxn id="59" idx="6"/>
            <a:endCxn id="139" idx="2"/>
          </p:cNvCxnSpPr>
          <p:nvPr/>
        </p:nvCxnSpPr>
        <p:spPr>
          <a:xfrm flipV="1">
            <a:off x="5818294" y="2533315"/>
            <a:ext cx="362659" cy="735519"/>
          </a:xfrm>
          <a:prstGeom prst="bentConnector3">
            <a:avLst>
              <a:gd name="adj1" fmla="val 50000"/>
            </a:avLst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628650" y="425617"/>
            <a:ext cx="7886700" cy="52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User Graph (local case)</a:t>
            </a:r>
          </a:p>
        </p:txBody>
      </p:sp>
    </p:spTree>
    <p:extLst>
      <p:ext uri="{BB962C8B-B14F-4D97-AF65-F5344CB8AC3E}">
        <p14:creationId xmlns="" xmlns:p14="http://schemas.microsoft.com/office/powerpoint/2010/main" val="529406174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548680"/>
            <a:ext cx="303716" cy="507910"/>
          </a:xfrm>
          <a:prstGeom prst="rect">
            <a:avLst/>
          </a:prstGeom>
        </p:spPr>
      </p:pic>
      <p:sp>
        <p:nvSpPr>
          <p:cNvPr id="5" name="CustomShape 2"/>
          <p:cNvSpPr/>
          <p:nvPr/>
        </p:nvSpPr>
        <p:spPr>
          <a:xfrm>
            <a:off x="1678048" y="1821965"/>
            <a:ext cx="1179392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GUI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766281" y="1821965"/>
            <a:ext cx="1512168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VNF-Repository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1544769" y="3068959"/>
            <a:ext cx="1445950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Universal-node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8" name="Connettore 2 7"/>
          <p:cNvCxnSpPr/>
          <p:nvPr/>
        </p:nvCxnSpPr>
        <p:spPr>
          <a:xfrm flipV="1">
            <a:off x="2267744" y="1124744"/>
            <a:ext cx="0" cy="576064"/>
          </a:xfrm>
          <a:prstGeom prst="straightConnector1">
            <a:avLst/>
          </a:prstGeom>
          <a:ln w="28575">
            <a:headEnd type="triangle"/>
            <a:tailEnd type="triangle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H="1" flipV="1">
            <a:off x="2275428" y="2265242"/>
            <a:ext cx="158" cy="720080"/>
          </a:xfrm>
          <a:prstGeom prst="straightConnector1">
            <a:avLst/>
          </a:prstGeom>
          <a:ln w="28575">
            <a:headEnd type="triangle"/>
            <a:tailEnd type="triangle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 flipH="1">
            <a:off x="2915817" y="1988840"/>
            <a:ext cx="792087" cy="0"/>
          </a:xfrm>
          <a:prstGeom prst="straightConnector1">
            <a:avLst/>
          </a:prstGeom>
          <a:ln w="28575">
            <a:headEnd type="triangle"/>
            <a:tailEnd type="triangle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899592" y="1412776"/>
            <a:ext cx="4896544" cy="2376264"/>
          </a:xfrm>
          <a:prstGeom prst="rect">
            <a:avLst/>
          </a:prstGeom>
          <a:noFill/>
          <a:ln cmpd="dbl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Ovale 18"/>
          <p:cNvSpPr/>
          <p:nvPr/>
        </p:nvSpPr>
        <p:spPr>
          <a:xfrm>
            <a:off x="1979712" y="450911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Ovale 19"/>
          <p:cNvSpPr/>
          <p:nvPr/>
        </p:nvSpPr>
        <p:spPr>
          <a:xfrm>
            <a:off x="5616116" y="450909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ttangolo 20"/>
          <p:cNvSpPr/>
          <p:nvPr/>
        </p:nvSpPr>
        <p:spPr>
          <a:xfrm>
            <a:off x="3401870" y="4473127"/>
            <a:ext cx="1152128" cy="432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/>
              <a:t>firewall</a:t>
            </a:r>
          </a:p>
        </p:txBody>
      </p:sp>
      <p:cxnSp>
        <p:nvCxnSpPr>
          <p:cNvPr id="23" name="Connettore diritto 22"/>
          <p:cNvCxnSpPr>
            <a:stCxn id="19" idx="6"/>
            <a:endCxn id="21" idx="1"/>
          </p:cNvCxnSpPr>
          <p:nvPr/>
        </p:nvCxnSpPr>
        <p:spPr>
          <a:xfrm>
            <a:off x="2339752" y="4689138"/>
            <a:ext cx="1062118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/>
          <p:cNvCxnSpPr/>
          <p:nvPr/>
        </p:nvCxnSpPr>
        <p:spPr>
          <a:xfrm>
            <a:off x="4553998" y="4689115"/>
            <a:ext cx="1062118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5560751" y="4869136"/>
            <a:ext cx="470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>
                <a:solidFill>
                  <a:schemeClr val="bg1">
                    <a:lumMod val="65000"/>
                  </a:schemeClr>
                </a:solidFill>
              </a:rPr>
              <a:t>eth2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1924347" y="4869136"/>
            <a:ext cx="470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>
                <a:solidFill>
                  <a:schemeClr val="bg1">
                    <a:lumMod val="65000"/>
                  </a:schemeClr>
                </a:solidFill>
              </a:rPr>
              <a:t>eth1</a:t>
            </a:r>
          </a:p>
        </p:txBody>
      </p:sp>
    </p:spTree>
    <p:extLst>
      <p:ext uri="{BB962C8B-B14F-4D97-AF65-F5344CB8AC3E}">
        <p14:creationId xmlns="" xmlns:p14="http://schemas.microsoft.com/office/powerpoint/2010/main" val="3330417980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ella 2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98934757"/>
              </p:ext>
            </p:extLst>
          </p:nvPr>
        </p:nvGraphicFramePr>
        <p:xfrm>
          <a:off x="3347864" y="428604"/>
          <a:ext cx="1872208" cy="149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8478">
                <a:tc>
                  <a:txBody>
                    <a:bodyPr/>
                    <a:lstStyle/>
                    <a:p>
                      <a:r>
                        <a:rPr lang="it-IT" sz="1200" b="1" dirty="0"/>
                        <a:t>Match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b="1" dirty="0" err="1"/>
                        <a:t>Action</a:t>
                      </a:r>
                      <a:endParaRPr lang="it-IT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8478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Port</a:t>
                      </a:r>
                      <a:r>
                        <a:rPr lang="it-IT" sz="1200" baseline="0" dirty="0"/>
                        <a:t> 1</a:t>
                      </a:r>
                      <a:endParaRPr lang="it-IT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Output </a:t>
                      </a:r>
                      <a:r>
                        <a:rPr lang="it-IT" sz="1200" dirty="0" err="1"/>
                        <a:t>port</a:t>
                      </a:r>
                      <a:r>
                        <a:rPr lang="it-IT" sz="1200" baseline="0" dirty="0"/>
                        <a:t> 3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8478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Port</a:t>
                      </a:r>
                      <a:r>
                        <a:rPr lang="it-IT" sz="1200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Output</a:t>
                      </a:r>
                      <a:r>
                        <a:rPr lang="it-IT" sz="1200" baseline="0" dirty="0"/>
                        <a:t> </a:t>
                      </a:r>
                      <a:r>
                        <a:rPr lang="it-IT" sz="1200" baseline="0" dirty="0" err="1"/>
                        <a:t>port</a:t>
                      </a:r>
                      <a:r>
                        <a:rPr lang="it-IT" sz="1200" baseline="0" dirty="0"/>
                        <a:t> 1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8478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Port</a:t>
                      </a:r>
                      <a:r>
                        <a:rPr lang="it-IT" sz="1200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Output </a:t>
                      </a:r>
                      <a:r>
                        <a:rPr lang="it-IT" sz="1200" dirty="0" err="1"/>
                        <a:t>port</a:t>
                      </a:r>
                      <a:r>
                        <a:rPr lang="it-IT" sz="1200" baseline="0" dirty="0"/>
                        <a:t> 4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8478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Port</a:t>
                      </a:r>
                      <a:r>
                        <a:rPr lang="it-IT" sz="1200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Output</a:t>
                      </a:r>
                      <a:r>
                        <a:rPr lang="it-IT" sz="1200" baseline="0" dirty="0"/>
                        <a:t> </a:t>
                      </a:r>
                      <a:r>
                        <a:rPr lang="it-IT" sz="1200" baseline="0" dirty="0" err="1"/>
                        <a:t>port</a:t>
                      </a:r>
                      <a:r>
                        <a:rPr lang="it-IT" sz="1200" baseline="0" dirty="0"/>
                        <a:t> 2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" name="Tabella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22487107"/>
              </p:ext>
            </p:extLst>
          </p:nvPr>
        </p:nvGraphicFramePr>
        <p:xfrm>
          <a:off x="3357554" y="2167136"/>
          <a:ext cx="18625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3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37714">
                <a:tc>
                  <a:txBody>
                    <a:bodyPr/>
                    <a:lstStyle/>
                    <a:p>
                      <a:r>
                        <a:rPr lang="it-IT" sz="1200" b="1" dirty="0"/>
                        <a:t>Match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b="1" dirty="0" err="1"/>
                        <a:t>Action</a:t>
                      </a:r>
                      <a:endParaRPr lang="it-IT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345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Port</a:t>
                      </a:r>
                      <a:r>
                        <a:rPr lang="it-IT" sz="1200" baseline="0" dirty="0"/>
                        <a:t> 1</a:t>
                      </a:r>
                      <a:endParaRPr lang="it-IT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Output </a:t>
                      </a:r>
                      <a:r>
                        <a:rPr lang="it-IT" sz="1200" dirty="0" err="1"/>
                        <a:t>port</a:t>
                      </a:r>
                      <a:r>
                        <a:rPr lang="it-IT" sz="1200" baseline="0" dirty="0"/>
                        <a:t> 3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3345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Port</a:t>
                      </a:r>
                      <a:r>
                        <a:rPr lang="it-IT" sz="1200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Output</a:t>
                      </a:r>
                      <a:r>
                        <a:rPr lang="it-IT" sz="1200" baseline="0" dirty="0"/>
                        <a:t> </a:t>
                      </a:r>
                      <a:r>
                        <a:rPr lang="it-IT" sz="1200" baseline="0" dirty="0" err="1"/>
                        <a:t>port</a:t>
                      </a:r>
                      <a:r>
                        <a:rPr lang="it-IT" sz="1200" baseline="0" dirty="0"/>
                        <a:t> 1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345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Port</a:t>
                      </a:r>
                      <a:r>
                        <a:rPr lang="it-IT" sz="1200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Output </a:t>
                      </a:r>
                      <a:r>
                        <a:rPr lang="it-IT" sz="1200" dirty="0" err="1"/>
                        <a:t>port</a:t>
                      </a:r>
                      <a:r>
                        <a:rPr lang="it-IT" sz="1200" baseline="0" dirty="0"/>
                        <a:t> 4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3345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Port</a:t>
                      </a:r>
                      <a:r>
                        <a:rPr lang="it-IT" sz="1200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Output</a:t>
                      </a:r>
                      <a:r>
                        <a:rPr lang="it-IT" sz="1200" baseline="0" dirty="0"/>
                        <a:t> </a:t>
                      </a:r>
                      <a:r>
                        <a:rPr lang="it-IT" sz="1200" baseline="0" dirty="0" err="1"/>
                        <a:t>port</a:t>
                      </a:r>
                      <a:r>
                        <a:rPr lang="it-IT" sz="1200" baseline="0" dirty="0"/>
                        <a:t> 2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CustomShape 2"/>
          <p:cNvSpPr/>
          <p:nvPr/>
        </p:nvSpPr>
        <p:spPr>
          <a:xfrm>
            <a:off x="1624306" y="2078602"/>
            <a:ext cx="1082812" cy="259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>
                <a:cs typeface="Times New Roman" pitchFamily="18" charset="0"/>
              </a:rPr>
              <a:t>LSI - 0 </a:t>
            </a:r>
            <a:endParaRPr sz="1200" dirty="0">
              <a:cs typeface="Times New Roman" pitchFamily="18" charset="0"/>
            </a:endParaRPr>
          </a:p>
        </p:txBody>
      </p:sp>
      <p:cxnSp>
        <p:nvCxnSpPr>
          <p:cNvPr id="3" name="Straight Connector 77"/>
          <p:cNvCxnSpPr/>
          <p:nvPr/>
        </p:nvCxnSpPr>
        <p:spPr>
          <a:xfrm>
            <a:off x="1778993" y="2336414"/>
            <a:ext cx="865" cy="329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79"/>
          <p:cNvCxnSpPr/>
          <p:nvPr/>
        </p:nvCxnSpPr>
        <p:spPr>
          <a:xfrm>
            <a:off x="2449305" y="2336414"/>
            <a:ext cx="0" cy="329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stomShape 46"/>
          <p:cNvSpPr/>
          <p:nvPr/>
        </p:nvSpPr>
        <p:spPr>
          <a:xfrm>
            <a:off x="1546767" y="2643764"/>
            <a:ext cx="36093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dirty="0">
                <a:cs typeface="Times New Roman" pitchFamily="18" charset="0"/>
              </a:rPr>
              <a:t>eth0</a:t>
            </a:r>
            <a:endParaRPr sz="1100" dirty="0">
              <a:cs typeface="Times New Roman" pitchFamily="18" charset="0"/>
            </a:endParaRPr>
          </a:p>
        </p:txBody>
      </p:sp>
      <p:sp>
        <p:nvSpPr>
          <p:cNvPr id="6" name="CustomShape 46"/>
          <p:cNvSpPr/>
          <p:nvPr/>
        </p:nvSpPr>
        <p:spPr>
          <a:xfrm>
            <a:off x="2266847" y="2643764"/>
            <a:ext cx="36093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dirty="0">
                <a:cs typeface="Times New Roman" pitchFamily="18" charset="0"/>
              </a:rPr>
              <a:t>eth1</a:t>
            </a:r>
            <a:endParaRPr sz="1100" dirty="0">
              <a:cs typeface="Times New Roman" pitchFamily="18" charset="0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971600" y="1459853"/>
            <a:ext cx="1323018" cy="259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>
                <a:cs typeface="Times New Roman" pitchFamily="18" charset="0"/>
              </a:rPr>
              <a:t>LSI – </a:t>
            </a:r>
            <a:r>
              <a:rPr lang="it-IT" sz="1200" dirty="0" err="1">
                <a:cs typeface="Times New Roman" pitchFamily="18" charset="0"/>
              </a:rPr>
              <a:t>dummy_graph</a:t>
            </a:r>
            <a:r>
              <a:rPr lang="it-IT" sz="1200" dirty="0">
                <a:cs typeface="Times New Roman" pitchFamily="18" charset="0"/>
              </a:rPr>
              <a:t> 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9" name="Line 51"/>
          <p:cNvSpPr/>
          <p:nvPr/>
        </p:nvSpPr>
        <p:spPr>
          <a:xfrm flipH="1" flipV="1">
            <a:off x="1521181" y="1717665"/>
            <a:ext cx="257812" cy="360937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10" name="Line 51"/>
          <p:cNvSpPr/>
          <p:nvPr/>
        </p:nvSpPr>
        <p:spPr>
          <a:xfrm flipH="1" flipV="1">
            <a:off x="2088368" y="1717665"/>
            <a:ext cx="309375" cy="360937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11" name="Line 18"/>
          <p:cNvSpPr/>
          <p:nvPr/>
        </p:nvSpPr>
        <p:spPr>
          <a:xfrm flipV="1">
            <a:off x="1521181" y="892666"/>
            <a:ext cx="0" cy="567187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12" name="Line 18"/>
          <p:cNvSpPr/>
          <p:nvPr/>
        </p:nvSpPr>
        <p:spPr>
          <a:xfrm flipH="1" flipV="1">
            <a:off x="1830556" y="944228"/>
            <a:ext cx="0" cy="515624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7" name="CustomShape 6"/>
          <p:cNvSpPr/>
          <p:nvPr/>
        </p:nvSpPr>
        <p:spPr>
          <a:xfrm>
            <a:off x="1418056" y="634854"/>
            <a:ext cx="515625" cy="363517"/>
          </a:xfrm>
          <a:prstGeom prst="roundRect">
            <a:avLst>
              <a:gd name="adj" fmla="val 3600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 err="1">
                <a:cs typeface="Times New Roman" pitchFamily="18" charset="0"/>
              </a:rPr>
              <a:t>dummy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3" name="CustomShape 46"/>
          <p:cNvSpPr/>
          <p:nvPr/>
        </p:nvSpPr>
        <p:spPr>
          <a:xfrm>
            <a:off x="1043608" y="995791"/>
            <a:ext cx="36093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dirty="0">
                <a:cs typeface="Times New Roman" pitchFamily="18" charset="0"/>
              </a:rPr>
              <a:t>port1</a:t>
            </a:r>
            <a:endParaRPr sz="1100" dirty="0">
              <a:cs typeface="Times New Roman" pitchFamily="18" charset="0"/>
            </a:endParaRPr>
          </a:p>
        </p:txBody>
      </p:sp>
      <p:sp>
        <p:nvSpPr>
          <p:cNvPr id="14" name="CustomShape 46"/>
          <p:cNvSpPr/>
          <p:nvPr/>
        </p:nvSpPr>
        <p:spPr>
          <a:xfrm>
            <a:off x="1830556" y="992869"/>
            <a:ext cx="36093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dirty="0">
                <a:cs typeface="Times New Roman" pitchFamily="18" charset="0"/>
              </a:rPr>
              <a:t>port2</a:t>
            </a:r>
            <a:endParaRPr sz="1100" dirty="0">
              <a:cs typeface="Times New Roman" pitchFamily="18" charset="0"/>
            </a:endParaRPr>
          </a:p>
        </p:txBody>
      </p:sp>
      <p:sp>
        <p:nvSpPr>
          <p:cNvPr id="15" name="CustomShape 46"/>
          <p:cNvSpPr/>
          <p:nvPr/>
        </p:nvSpPr>
        <p:spPr>
          <a:xfrm>
            <a:off x="1547664" y="2336414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>
                <a:cs typeface="Times New Roman" pitchFamily="18" charset="0"/>
              </a:rPr>
              <a:t>1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16" name="CustomShape 46"/>
          <p:cNvSpPr/>
          <p:nvPr/>
        </p:nvSpPr>
        <p:spPr>
          <a:xfrm>
            <a:off x="2449305" y="2336414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>
                <a:cs typeface="Times New Roman" pitchFamily="18" charset="0"/>
              </a:rPr>
              <a:t>2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17" name="CustomShape 46"/>
          <p:cNvSpPr/>
          <p:nvPr/>
        </p:nvSpPr>
        <p:spPr>
          <a:xfrm>
            <a:off x="1727431" y="1847746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>
                <a:cs typeface="Times New Roman" pitchFamily="18" charset="0"/>
              </a:rPr>
              <a:t>3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18" name="CustomShape 46"/>
          <p:cNvSpPr/>
          <p:nvPr/>
        </p:nvSpPr>
        <p:spPr>
          <a:xfrm>
            <a:off x="2346180" y="1844824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>
                <a:cs typeface="Times New Roman" pitchFamily="18" charset="0"/>
              </a:rPr>
              <a:t>4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19" name="CustomShape 46"/>
          <p:cNvSpPr/>
          <p:nvPr/>
        </p:nvSpPr>
        <p:spPr>
          <a:xfrm>
            <a:off x="1418056" y="1714743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>
                <a:cs typeface="Times New Roman" pitchFamily="18" charset="0"/>
              </a:rPr>
              <a:t>1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20" name="CustomShape 46"/>
          <p:cNvSpPr/>
          <p:nvPr/>
        </p:nvSpPr>
        <p:spPr>
          <a:xfrm>
            <a:off x="1933681" y="1717665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>
                <a:cs typeface="Times New Roman" pitchFamily="18" charset="0"/>
              </a:rPr>
              <a:t>2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21" name="CustomShape 46"/>
          <p:cNvSpPr/>
          <p:nvPr/>
        </p:nvSpPr>
        <p:spPr>
          <a:xfrm>
            <a:off x="1331640" y="1268760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>
                <a:cs typeface="Times New Roman" pitchFamily="18" charset="0"/>
              </a:rPr>
              <a:t>3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22" name="CustomShape 46"/>
          <p:cNvSpPr/>
          <p:nvPr/>
        </p:nvSpPr>
        <p:spPr>
          <a:xfrm>
            <a:off x="1795702" y="1268760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>
                <a:cs typeface="Times New Roman" pitchFamily="18" charset="0"/>
              </a:rPr>
              <a:t>4</a:t>
            </a:r>
            <a:endParaRPr sz="1100" b="1" dirty="0">
              <a:cs typeface="Times New Roman" pitchFamily="18" charset="0"/>
            </a:endParaRPr>
          </a:p>
        </p:txBody>
      </p:sp>
      <p:cxnSp>
        <p:nvCxnSpPr>
          <p:cNvPr id="26" name="Connettore 1 25"/>
          <p:cNvCxnSpPr/>
          <p:nvPr/>
        </p:nvCxnSpPr>
        <p:spPr>
          <a:xfrm rot="5400000" flipH="1" flipV="1">
            <a:off x="2294618" y="428604"/>
            <a:ext cx="1031249" cy="1031249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2294618" y="1717665"/>
            <a:ext cx="1053246" cy="174412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30"/>
          <p:cNvCxnSpPr/>
          <p:nvPr/>
        </p:nvCxnSpPr>
        <p:spPr>
          <a:xfrm flipH="1" flipV="1">
            <a:off x="2707118" y="2078602"/>
            <a:ext cx="670312" cy="54254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 flipH="1" flipV="1">
            <a:off x="2707118" y="2336414"/>
            <a:ext cx="640746" cy="1202322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8736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214414" y="1214422"/>
            <a:ext cx="1285884" cy="285752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142976" y="1214422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dummy</a:t>
            </a:r>
            <a:endParaRPr lang="it-IT" sz="1400" dirty="0"/>
          </a:p>
        </p:txBody>
      </p:sp>
      <p:sp>
        <p:nvSpPr>
          <p:cNvPr id="4" name="Ovale 3"/>
          <p:cNvSpPr>
            <a:spLocks noChangeAspect="1"/>
          </p:cNvSpPr>
          <p:nvPr/>
        </p:nvSpPr>
        <p:spPr>
          <a:xfrm>
            <a:off x="1142976" y="1285860"/>
            <a:ext cx="145555" cy="1437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6" name="Ovale 5"/>
          <p:cNvSpPr>
            <a:spLocks noChangeAspect="1"/>
          </p:cNvSpPr>
          <p:nvPr/>
        </p:nvSpPr>
        <p:spPr>
          <a:xfrm>
            <a:off x="2428861" y="1285860"/>
            <a:ext cx="144662" cy="1428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" name="Ovale 7"/>
          <p:cNvSpPr>
            <a:spLocks noChangeAspect="1"/>
          </p:cNvSpPr>
          <p:nvPr/>
        </p:nvSpPr>
        <p:spPr>
          <a:xfrm>
            <a:off x="3214678" y="1285860"/>
            <a:ext cx="144662" cy="14287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10" name="Connettore 1 9"/>
          <p:cNvCxnSpPr>
            <a:stCxn id="20" idx="6"/>
            <a:endCxn id="4" idx="2"/>
          </p:cNvCxnSpPr>
          <p:nvPr/>
        </p:nvCxnSpPr>
        <p:spPr>
          <a:xfrm>
            <a:off x="501820" y="1357298"/>
            <a:ext cx="641156" cy="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>
            <a:stCxn id="8" idx="2"/>
            <a:endCxn id="6" idx="6"/>
          </p:cNvCxnSpPr>
          <p:nvPr/>
        </p:nvCxnSpPr>
        <p:spPr>
          <a:xfrm rot="10800000">
            <a:off x="2573524" y="1357298"/>
            <a:ext cx="641155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/>
          <p:cNvSpPr>
            <a:spLocks noChangeAspect="1"/>
          </p:cNvSpPr>
          <p:nvPr/>
        </p:nvSpPr>
        <p:spPr>
          <a:xfrm>
            <a:off x="357158" y="1285860"/>
            <a:ext cx="144662" cy="14287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785786" y="135729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port1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2428860" y="135729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port2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14282" y="107154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eth0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3071802" y="107154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eth1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ttore 1 9"/>
          <p:cNvCxnSpPr/>
          <p:nvPr/>
        </p:nvCxnSpPr>
        <p:spPr>
          <a:xfrm flipH="1" flipV="1">
            <a:off x="1586803" y="2963313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 flipH="1">
            <a:off x="1567753" y="2527300"/>
            <a:ext cx="12700" cy="2159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 flipH="1" flipV="1">
            <a:off x="1148550" y="4237792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33" y="3983837"/>
            <a:ext cx="303716" cy="507910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367742" y="2960469"/>
            <a:ext cx="1079142" cy="523220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Network</a:t>
            </a:r>
          </a:p>
          <a:p>
            <a:r>
              <a:rPr lang="en-US" dirty="0"/>
              <a:t>10.0.1.0/24</a:t>
            </a:r>
          </a:p>
        </p:txBody>
      </p:sp>
      <p:cxnSp>
        <p:nvCxnSpPr>
          <p:cNvPr id="23" name="Connettore 1 22"/>
          <p:cNvCxnSpPr/>
          <p:nvPr/>
        </p:nvCxnSpPr>
        <p:spPr>
          <a:xfrm flipH="1" flipV="1">
            <a:off x="6012160" y="2960469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flipH="1">
            <a:off x="6431363" y="2524456"/>
            <a:ext cx="12700" cy="2159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 flipH="1" flipV="1">
            <a:off x="6437713" y="4237289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rw-designer.com/icon-image/7507-256x256x3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966" y="3860805"/>
            <a:ext cx="822651" cy="8226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sellaDiTesto 27"/>
          <p:cNvSpPr txBox="1"/>
          <p:nvPr/>
        </p:nvSpPr>
        <p:spPr>
          <a:xfrm>
            <a:off x="6676677" y="2906825"/>
            <a:ext cx="1079142" cy="523220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Network</a:t>
            </a:r>
          </a:p>
          <a:p>
            <a:r>
              <a:rPr lang="en-US" dirty="0"/>
              <a:t>10.0.2.0/24</a:t>
            </a:r>
          </a:p>
        </p:txBody>
      </p:sp>
      <p:cxnSp>
        <p:nvCxnSpPr>
          <p:cNvPr id="29" name="Connettore 1 28"/>
          <p:cNvCxnSpPr/>
          <p:nvPr/>
        </p:nvCxnSpPr>
        <p:spPr>
          <a:xfrm>
            <a:off x="1148550" y="4074038"/>
            <a:ext cx="6351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33"/>
          <p:cNvCxnSpPr/>
          <p:nvPr/>
        </p:nvCxnSpPr>
        <p:spPr>
          <a:xfrm flipH="1" flipV="1">
            <a:off x="1760847" y="3098803"/>
            <a:ext cx="6350" cy="97523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>
            <a:off x="1767197" y="3113066"/>
            <a:ext cx="4603173" cy="611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40"/>
          <p:cNvCxnSpPr/>
          <p:nvPr/>
        </p:nvCxnSpPr>
        <p:spPr>
          <a:xfrm flipH="1" flipV="1">
            <a:off x="6286174" y="3116338"/>
            <a:ext cx="6350" cy="97523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>
            <a:off x="6292524" y="4074038"/>
            <a:ext cx="6351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02849" y="3594794"/>
            <a:ext cx="1115976" cy="523220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IP</a:t>
            </a:r>
          </a:p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x.x.x.x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>
            <a:endCxn id="2" idx="0"/>
          </p:cNvCxnSpPr>
          <p:nvPr/>
        </p:nvCxnSpPr>
        <p:spPr>
          <a:xfrm>
            <a:off x="2912372" y="3245710"/>
            <a:ext cx="148465" cy="3490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</p:cxnSp>
      <p:sp>
        <p:nvSpPr>
          <p:cNvPr id="31" name="Rectangle 30"/>
          <p:cNvSpPr/>
          <p:nvPr/>
        </p:nvSpPr>
        <p:spPr>
          <a:xfrm>
            <a:off x="4855402" y="1962649"/>
            <a:ext cx="1115976" cy="523220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IP</a:t>
            </a:r>
          </a:p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y.y.y.y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/>
          <p:cNvCxnSpPr>
            <a:endCxn id="31" idx="2"/>
          </p:cNvCxnSpPr>
          <p:nvPr/>
        </p:nvCxnSpPr>
        <p:spPr>
          <a:xfrm flipV="1">
            <a:off x="5142887" y="2485869"/>
            <a:ext cx="270503" cy="34195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</p:cxnSp>
      <p:sp>
        <p:nvSpPr>
          <p:cNvPr id="33" name="Rectangle 32"/>
          <p:cNvSpPr/>
          <p:nvPr/>
        </p:nvSpPr>
        <p:spPr>
          <a:xfrm>
            <a:off x="4893560" y="3686237"/>
            <a:ext cx="1115976" cy="307777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10.0.2.1</a:t>
            </a:r>
          </a:p>
        </p:txBody>
      </p:sp>
      <p:cxnSp>
        <p:nvCxnSpPr>
          <p:cNvPr id="35" name="Straight Connector 34"/>
          <p:cNvCxnSpPr>
            <a:endCxn id="33" idx="0"/>
          </p:cNvCxnSpPr>
          <p:nvPr/>
        </p:nvCxnSpPr>
        <p:spPr>
          <a:xfrm flipH="1">
            <a:off x="5451548" y="3245710"/>
            <a:ext cx="644808" cy="44052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</p:cxnSp>
      <p:sp>
        <p:nvSpPr>
          <p:cNvPr id="36" name="Rectangle 35"/>
          <p:cNvSpPr/>
          <p:nvPr/>
        </p:nvSpPr>
        <p:spPr>
          <a:xfrm>
            <a:off x="1148550" y="2098586"/>
            <a:ext cx="1115976" cy="307777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10.0.1.1</a:t>
            </a:r>
          </a:p>
        </p:txBody>
      </p:sp>
      <p:cxnSp>
        <p:nvCxnSpPr>
          <p:cNvPr id="37" name="Straight Connector 36"/>
          <p:cNvCxnSpPr>
            <a:endCxn id="36" idx="2"/>
          </p:cNvCxnSpPr>
          <p:nvPr/>
        </p:nvCxnSpPr>
        <p:spPr>
          <a:xfrm flipH="1" flipV="1">
            <a:off x="1706538" y="2406363"/>
            <a:ext cx="363142" cy="4817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</p:cxnSp>
      <p:pic>
        <p:nvPicPr>
          <p:cNvPr id="40" name="Picture 3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910" y="2818058"/>
            <a:ext cx="906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3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655" y="2801062"/>
            <a:ext cx="906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ilindro 7"/>
          <p:cNvSpPr/>
          <p:nvPr/>
        </p:nvSpPr>
        <p:spPr>
          <a:xfrm rot="5400000">
            <a:off x="3841328" y="2082990"/>
            <a:ext cx="417884" cy="1907556"/>
          </a:xfrm>
          <a:prstGeom prst="can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 tunnel</a:t>
            </a:r>
          </a:p>
        </p:txBody>
      </p:sp>
    </p:spTree>
    <p:extLst>
      <p:ext uri="{BB962C8B-B14F-4D97-AF65-F5344CB8AC3E}">
        <p14:creationId xmlns="" xmlns:p14="http://schemas.microsoft.com/office/powerpoint/2010/main" val="22592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Connettore 1 51"/>
          <p:cNvCxnSpPr/>
          <p:nvPr/>
        </p:nvCxnSpPr>
        <p:spPr>
          <a:xfrm>
            <a:off x="611560" y="5837451"/>
            <a:ext cx="31907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27"/>
          <p:cNvSpPr/>
          <p:nvPr/>
        </p:nvSpPr>
        <p:spPr>
          <a:xfrm>
            <a:off x="934809" y="756177"/>
            <a:ext cx="3406145" cy="2110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" name="CustomShape 2"/>
          <p:cNvSpPr/>
          <p:nvPr/>
        </p:nvSpPr>
        <p:spPr>
          <a:xfrm>
            <a:off x="1532642" y="2002927"/>
            <a:ext cx="1179392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4" name="Straight Connector 77"/>
          <p:cNvCxnSpPr/>
          <p:nvPr/>
        </p:nvCxnSpPr>
        <p:spPr>
          <a:xfrm flipH="1">
            <a:off x="1820674" y="2362567"/>
            <a:ext cx="3336" cy="1152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stomShape 3"/>
          <p:cNvSpPr/>
          <p:nvPr/>
        </p:nvSpPr>
        <p:spPr>
          <a:xfrm>
            <a:off x="1473420" y="1215161"/>
            <a:ext cx="2328921" cy="43204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Local orchestrator</a:t>
            </a:r>
            <a:endParaRPr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77"/>
          <p:cNvCxnSpPr/>
          <p:nvPr/>
        </p:nvCxnSpPr>
        <p:spPr>
          <a:xfrm flipH="1">
            <a:off x="2468746" y="2362967"/>
            <a:ext cx="3336" cy="1151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934809" y="274519"/>
            <a:ext cx="340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Out of Band</a:t>
            </a:r>
          </a:p>
        </p:txBody>
      </p:sp>
      <p:sp>
        <p:nvSpPr>
          <p:cNvPr id="17" name="Ovale 16"/>
          <p:cNvSpPr/>
          <p:nvPr/>
        </p:nvSpPr>
        <p:spPr>
          <a:xfrm>
            <a:off x="3383081" y="2759011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77"/>
          <p:cNvCxnSpPr/>
          <p:nvPr/>
        </p:nvCxnSpPr>
        <p:spPr>
          <a:xfrm flipH="1">
            <a:off x="3489426" y="2975035"/>
            <a:ext cx="5003" cy="1200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Nuvola 19"/>
          <p:cNvSpPr/>
          <p:nvPr/>
        </p:nvSpPr>
        <p:spPr>
          <a:xfrm>
            <a:off x="2662228" y="4141001"/>
            <a:ext cx="1873753" cy="969552"/>
          </a:xfrm>
          <a:prstGeom prst="cloud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3007628" y="4434806"/>
            <a:ext cx="111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Internet</a:t>
            </a:r>
          </a:p>
        </p:txBody>
      </p:sp>
      <p:cxnSp>
        <p:nvCxnSpPr>
          <p:cNvPr id="23" name="Connettore 2 22"/>
          <p:cNvCxnSpPr/>
          <p:nvPr/>
        </p:nvCxnSpPr>
        <p:spPr>
          <a:xfrm flipV="1">
            <a:off x="3628695" y="3309170"/>
            <a:ext cx="0" cy="49284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3628695" y="3421599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[NF-FG]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1276099" y="2875399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eth0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1947407" y="2869525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eth1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2927797" y="2875399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eth2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3043936" y="2466914"/>
            <a:ext cx="89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10.0.0.1</a:t>
            </a:r>
          </a:p>
        </p:txBody>
      </p:sp>
      <p:sp>
        <p:nvSpPr>
          <p:cNvPr id="31" name="CustomShape 27"/>
          <p:cNvSpPr/>
          <p:nvPr/>
        </p:nvSpPr>
        <p:spPr>
          <a:xfrm>
            <a:off x="4784673" y="756177"/>
            <a:ext cx="3406145" cy="2110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2" name="CustomShape 2"/>
          <p:cNvSpPr/>
          <p:nvPr/>
        </p:nvSpPr>
        <p:spPr>
          <a:xfrm>
            <a:off x="5888376" y="2002927"/>
            <a:ext cx="1179392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3" name="Straight Connector 77"/>
          <p:cNvCxnSpPr/>
          <p:nvPr/>
        </p:nvCxnSpPr>
        <p:spPr>
          <a:xfrm flipH="1">
            <a:off x="6176408" y="2362567"/>
            <a:ext cx="3336" cy="1152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stomShape 3"/>
          <p:cNvSpPr/>
          <p:nvPr/>
        </p:nvSpPr>
        <p:spPr>
          <a:xfrm>
            <a:off x="5323284" y="1215161"/>
            <a:ext cx="2328921" cy="43204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Local orchestrator</a:t>
            </a:r>
            <a:endParaRPr sz="14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77"/>
          <p:cNvCxnSpPr/>
          <p:nvPr/>
        </p:nvCxnSpPr>
        <p:spPr>
          <a:xfrm flipH="1">
            <a:off x="6824221" y="2362967"/>
            <a:ext cx="3595" cy="18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4784673" y="274519"/>
            <a:ext cx="340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In Band</a:t>
            </a:r>
          </a:p>
        </p:txBody>
      </p:sp>
      <p:sp>
        <p:nvSpPr>
          <p:cNvPr id="37" name="Ovale 36"/>
          <p:cNvSpPr/>
          <p:nvPr/>
        </p:nvSpPr>
        <p:spPr>
          <a:xfrm>
            <a:off x="6961824" y="2058834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39" name="Nuvola 38"/>
          <p:cNvSpPr/>
          <p:nvPr/>
        </p:nvSpPr>
        <p:spPr>
          <a:xfrm>
            <a:off x="5995357" y="4141001"/>
            <a:ext cx="1873753" cy="969552"/>
          </a:xfrm>
          <a:prstGeom prst="cloud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6340757" y="4434806"/>
            <a:ext cx="111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Internet</a:t>
            </a:r>
          </a:p>
        </p:txBody>
      </p:sp>
      <p:cxnSp>
        <p:nvCxnSpPr>
          <p:cNvPr id="41" name="Connettore 2 40"/>
          <p:cNvCxnSpPr/>
          <p:nvPr/>
        </p:nvCxnSpPr>
        <p:spPr>
          <a:xfrm flipV="1">
            <a:off x="6961824" y="3309170"/>
            <a:ext cx="0" cy="49284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>
            <a:off x="6961824" y="3421599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[NF-FG]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5631833" y="2875399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eth0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6303141" y="2869525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eth1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7086524" y="2001467"/>
            <a:ext cx="89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10.0.0.1</a:t>
            </a:r>
          </a:p>
        </p:txBody>
      </p:sp>
      <p:sp>
        <p:nvSpPr>
          <p:cNvPr id="48" name="Ovale 47"/>
          <p:cNvSpPr/>
          <p:nvPr/>
        </p:nvSpPr>
        <p:spPr>
          <a:xfrm>
            <a:off x="1168087" y="5521297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49" name="CasellaDiTesto 48"/>
          <p:cNvSpPr txBox="1"/>
          <p:nvPr/>
        </p:nvSpPr>
        <p:spPr>
          <a:xfrm>
            <a:off x="663434" y="5874276"/>
            <a:ext cx="89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10.0.0.1</a:t>
            </a:r>
          </a:p>
        </p:txBody>
      </p:sp>
      <p:sp>
        <p:nvSpPr>
          <p:cNvPr id="50" name="CasellaDiTesto 49"/>
          <p:cNvSpPr txBox="1"/>
          <p:nvPr/>
        </p:nvSpPr>
        <p:spPr>
          <a:xfrm>
            <a:off x="1716047" y="5481976"/>
            <a:ext cx="2222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Orchestration</a:t>
            </a:r>
            <a:r>
              <a:rPr lang="it-IT" sz="1400" dirty="0"/>
              <a:t> Port (</a:t>
            </a:r>
            <a:r>
              <a:rPr lang="it-IT" sz="1400" dirty="0" err="1"/>
              <a:t>layer</a:t>
            </a:r>
            <a:r>
              <a:rPr lang="it-IT" sz="1400" dirty="0"/>
              <a:t> 3)</a:t>
            </a:r>
          </a:p>
        </p:txBody>
      </p:sp>
      <p:sp>
        <p:nvSpPr>
          <p:cNvPr id="51" name="CasellaDiTesto 50"/>
          <p:cNvSpPr txBox="1"/>
          <p:nvPr/>
        </p:nvSpPr>
        <p:spPr>
          <a:xfrm>
            <a:off x="1716047" y="5886008"/>
            <a:ext cx="3215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Management IP </a:t>
            </a:r>
            <a:r>
              <a:rPr lang="it-IT" sz="1400" dirty="0" err="1"/>
              <a:t>address</a:t>
            </a:r>
            <a:r>
              <a:rPr lang="it-IT" sz="1400" dirty="0"/>
              <a:t> of the UN</a:t>
            </a:r>
          </a:p>
        </p:txBody>
      </p:sp>
      <p:sp>
        <p:nvSpPr>
          <p:cNvPr id="66" name="CasellaDiTesto 65"/>
          <p:cNvSpPr txBox="1"/>
          <p:nvPr/>
        </p:nvSpPr>
        <p:spPr>
          <a:xfrm>
            <a:off x="611560" y="5072399"/>
            <a:ext cx="757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Legend</a:t>
            </a:r>
          </a:p>
        </p:txBody>
      </p:sp>
      <p:sp>
        <p:nvSpPr>
          <p:cNvPr id="75" name="CasellaDiTesto 74"/>
          <p:cNvSpPr txBox="1"/>
          <p:nvPr/>
        </p:nvSpPr>
        <p:spPr>
          <a:xfrm>
            <a:off x="902465" y="756374"/>
            <a:ext cx="134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Universal </a:t>
            </a:r>
            <a:r>
              <a:rPr lang="it-IT" sz="140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it-IT" sz="140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CasellaDiTesto 75"/>
          <p:cNvSpPr txBox="1"/>
          <p:nvPr/>
        </p:nvSpPr>
        <p:spPr>
          <a:xfrm>
            <a:off x="4745752" y="737889"/>
            <a:ext cx="134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Universal </a:t>
            </a:r>
            <a:r>
              <a:rPr lang="it-IT" sz="140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it-IT" sz="140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Connettore 1 9"/>
          <p:cNvCxnSpPr/>
          <p:nvPr/>
        </p:nvCxnSpPr>
        <p:spPr>
          <a:xfrm>
            <a:off x="611560" y="6232432"/>
            <a:ext cx="31907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/>
          <p:nvPr/>
        </p:nvCxnSpPr>
        <p:spPr>
          <a:xfrm>
            <a:off x="611560" y="5445224"/>
            <a:ext cx="31907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42819" y="4365598"/>
            <a:ext cx="572008" cy="877079"/>
          </a:xfrm>
          <a:prstGeom prst="rect">
            <a:avLst/>
          </a:prstGeom>
        </p:spPr>
      </p:pic>
      <p:sp>
        <p:nvSpPr>
          <p:cNvPr id="47" name="CasellaDiTesto 23"/>
          <p:cNvSpPr txBox="1"/>
          <p:nvPr/>
        </p:nvSpPr>
        <p:spPr>
          <a:xfrm>
            <a:off x="4461461" y="4846014"/>
            <a:ext cx="125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Global orchestrator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07886" y="4434806"/>
            <a:ext cx="572008" cy="877079"/>
          </a:xfrm>
          <a:prstGeom prst="rect">
            <a:avLst/>
          </a:prstGeom>
        </p:spPr>
      </p:pic>
      <p:sp>
        <p:nvSpPr>
          <p:cNvPr id="55" name="CasellaDiTesto 23"/>
          <p:cNvSpPr txBox="1"/>
          <p:nvPr/>
        </p:nvSpPr>
        <p:spPr>
          <a:xfrm>
            <a:off x="7626528" y="4915222"/>
            <a:ext cx="125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Global orchestrator</a:t>
            </a:r>
          </a:p>
        </p:txBody>
      </p:sp>
    </p:spTree>
    <p:extLst>
      <p:ext uri="{BB962C8B-B14F-4D97-AF65-F5344CB8AC3E}">
        <p14:creationId xmlns="" xmlns:p14="http://schemas.microsoft.com/office/powerpoint/2010/main" val="147885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rminatore 31"/>
          <p:cNvSpPr/>
          <p:nvPr/>
        </p:nvSpPr>
        <p:spPr>
          <a:xfrm>
            <a:off x="1806464" y="958880"/>
            <a:ext cx="731505" cy="331533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33" name="Elaborazione 32"/>
          <p:cNvSpPr/>
          <p:nvPr/>
        </p:nvSpPr>
        <p:spPr>
          <a:xfrm>
            <a:off x="972234" y="1459768"/>
            <a:ext cx="2398208" cy="419204"/>
          </a:xfrm>
          <a:prstGeom prst="flowChartProcess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Receive a read / update / delete request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36" name="Elaborazione 35"/>
          <p:cNvSpPr/>
          <p:nvPr/>
        </p:nvSpPr>
        <p:spPr>
          <a:xfrm>
            <a:off x="978494" y="3329099"/>
            <a:ext cx="2398208" cy="424575"/>
          </a:xfrm>
          <a:prstGeom prst="flowChartProcess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Verify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that</a:t>
            </a:r>
            <a:r>
              <a:rPr lang="it-IT" sz="1200" dirty="0">
                <a:solidFill>
                  <a:schemeClr val="tx1"/>
                </a:solidFill>
              </a:rPr>
              <a:t> the </a:t>
            </a:r>
            <a:r>
              <a:rPr lang="it-IT" sz="1200" dirty="0" err="1">
                <a:solidFill>
                  <a:schemeClr val="tx1"/>
                </a:solidFill>
              </a:rPr>
              <a:t>requested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resource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exists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37" name="Decisione 36"/>
          <p:cNvSpPr/>
          <p:nvPr/>
        </p:nvSpPr>
        <p:spPr>
          <a:xfrm>
            <a:off x="1670346" y="2659528"/>
            <a:ext cx="1001984" cy="506708"/>
          </a:xfrm>
          <a:prstGeom prst="flowChartDecision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Match?</a:t>
            </a:r>
          </a:p>
        </p:txBody>
      </p:sp>
      <p:sp>
        <p:nvSpPr>
          <p:cNvPr id="38" name="Elaborazione 37"/>
          <p:cNvSpPr/>
          <p:nvPr/>
        </p:nvSpPr>
        <p:spPr>
          <a:xfrm>
            <a:off x="4889819" y="3327941"/>
            <a:ext cx="2648015" cy="427197"/>
          </a:xfrm>
          <a:prstGeom prst="flowChartProcess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Check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permissions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1" name="Elaborazione 40"/>
          <p:cNvSpPr/>
          <p:nvPr/>
        </p:nvSpPr>
        <p:spPr>
          <a:xfrm>
            <a:off x="4889819" y="4702011"/>
            <a:ext cx="2648015" cy="462143"/>
          </a:xfrm>
          <a:prstGeom prst="flowChartProcess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Perform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operation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64" name="CasellaDiTesto 63"/>
          <p:cNvSpPr txBox="1"/>
          <p:nvPr/>
        </p:nvSpPr>
        <p:spPr>
          <a:xfrm>
            <a:off x="4561693" y="3339359"/>
            <a:ext cx="340158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yes</a:t>
            </a:r>
            <a:endParaRPr lang="en-GB" sz="900" dirty="0"/>
          </a:p>
        </p:txBody>
      </p:sp>
      <p:sp>
        <p:nvSpPr>
          <p:cNvPr id="70" name="Disco magnetico 69"/>
          <p:cNvSpPr/>
          <p:nvPr/>
        </p:nvSpPr>
        <p:spPr>
          <a:xfrm>
            <a:off x="3237908" y="3587906"/>
            <a:ext cx="284884" cy="300380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rgbClr val="FFFF00"/>
              </a:solidFill>
            </a:endParaRPr>
          </a:p>
        </p:txBody>
      </p:sp>
      <p:sp>
        <p:nvSpPr>
          <p:cNvPr id="73" name="CasellaDiTesto 72"/>
          <p:cNvSpPr txBox="1"/>
          <p:nvPr/>
        </p:nvSpPr>
        <p:spPr>
          <a:xfrm>
            <a:off x="2327776" y="3728505"/>
            <a:ext cx="1259521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900" i="1" dirty="0" err="1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900" i="1" dirty="0">
                <a:solidFill>
                  <a:schemeClr val="accent2">
                    <a:lumMod val="75000"/>
                  </a:schemeClr>
                </a:solidFill>
              </a:rPr>
              <a:t> on CURRENT_RESOURCES_PERMISSION</a:t>
            </a:r>
            <a:endParaRPr lang="en-GB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Decisione 104"/>
          <p:cNvSpPr/>
          <p:nvPr/>
        </p:nvSpPr>
        <p:spPr>
          <a:xfrm>
            <a:off x="5646028" y="3963368"/>
            <a:ext cx="1135597" cy="506708"/>
          </a:xfrm>
          <a:prstGeom prst="flowChartDecision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err="1">
                <a:solidFill>
                  <a:schemeClr val="tx1"/>
                </a:solidFill>
              </a:rPr>
              <a:t>Allowed</a:t>
            </a:r>
            <a:r>
              <a:rPr lang="it-IT" sz="9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27" name="Terminatore 126"/>
          <p:cNvSpPr/>
          <p:nvPr/>
        </p:nvSpPr>
        <p:spPr>
          <a:xfrm>
            <a:off x="5848073" y="5396088"/>
            <a:ext cx="731505" cy="331533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44" name="Connettore 2 143"/>
          <p:cNvCxnSpPr>
            <a:stCxn id="38" idx="2"/>
            <a:endCxn id="105" idx="0"/>
          </p:cNvCxnSpPr>
          <p:nvPr/>
        </p:nvCxnSpPr>
        <p:spPr>
          <a:xfrm>
            <a:off x="6213827" y="3755138"/>
            <a:ext cx="0" cy="208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32" idx="2"/>
            <a:endCxn id="33" idx="0"/>
          </p:cNvCxnSpPr>
          <p:nvPr/>
        </p:nvCxnSpPr>
        <p:spPr>
          <a:xfrm flipH="1">
            <a:off x="2171338" y="1290413"/>
            <a:ext cx="878" cy="169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4155094" y="3753672"/>
            <a:ext cx="30649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no</a:t>
            </a:r>
            <a:endParaRPr lang="en-GB" sz="900" dirty="0"/>
          </a:p>
        </p:txBody>
      </p:sp>
      <p:sp>
        <p:nvSpPr>
          <p:cNvPr id="40" name="Elaborazione 39"/>
          <p:cNvSpPr/>
          <p:nvPr/>
        </p:nvSpPr>
        <p:spPr>
          <a:xfrm>
            <a:off x="978494" y="2059648"/>
            <a:ext cx="2398208" cy="419204"/>
          </a:xfrm>
          <a:prstGeom prst="flowChartProcess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Check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authentication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token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42" name="Connettore 2 41"/>
          <p:cNvCxnSpPr/>
          <p:nvPr/>
        </p:nvCxnSpPr>
        <p:spPr>
          <a:xfrm flipH="1">
            <a:off x="2177599" y="1877800"/>
            <a:ext cx="878" cy="169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ecisione 43"/>
          <p:cNvSpPr/>
          <p:nvPr/>
        </p:nvSpPr>
        <p:spPr>
          <a:xfrm>
            <a:off x="3618172" y="3288032"/>
            <a:ext cx="1001984" cy="506708"/>
          </a:xfrm>
          <a:prstGeom prst="flowChartDecision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Match?</a:t>
            </a:r>
          </a:p>
        </p:txBody>
      </p:sp>
      <p:cxnSp>
        <p:nvCxnSpPr>
          <p:cNvPr id="47" name="Connettore 2 46"/>
          <p:cNvCxnSpPr/>
          <p:nvPr/>
        </p:nvCxnSpPr>
        <p:spPr>
          <a:xfrm flipH="1">
            <a:off x="2176720" y="2485176"/>
            <a:ext cx="878" cy="169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 flipH="1">
            <a:off x="2170460" y="3170005"/>
            <a:ext cx="878" cy="169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36" idx="3"/>
            <a:endCxn id="44" idx="1"/>
          </p:cNvCxnSpPr>
          <p:nvPr/>
        </p:nvCxnSpPr>
        <p:spPr>
          <a:xfrm>
            <a:off x="3376702" y="3541386"/>
            <a:ext cx="2414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/>
          <p:cNvCxnSpPr>
            <a:stCxn id="44" idx="3"/>
            <a:endCxn id="38" idx="1"/>
          </p:cNvCxnSpPr>
          <p:nvPr/>
        </p:nvCxnSpPr>
        <p:spPr>
          <a:xfrm>
            <a:off x="4620155" y="3541386"/>
            <a:ext cx="269664" cy="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/>
          <p:cNvCxnSpPr>
            <a:stCxn id="105" idx="2"/>
            <a:endCxn id="41" idx="0"/>
          </p:cNvCxnSpPr>
          <p:nvPr/>
        </p:nvCxnSpPr>
        <p:spPr>
          <a:xfrm>
            <a:off x="6213827" y="4470076"/>
            <a:ext cx="0" cy="231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/>
          <p:cNvCxnSpPr>
            <a:stCxn id="41" idx="2"/>
            <a:endCxn id="127" idx="0"/>
          </p:cNvCxnSpPr>
          <p:nvPr/>
        </p:nvCxnSpPr>
        <p:spPr>
          <a:xfrm flipH="1">
            <a:off x="6213826" y="5164153"/>
            <a:ext cx="1" cy="231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4 89"/>
          <p:cNvCxnSpPr>
            <a:stCxn id="36" idx="2"/>
            <a:endCxn id="127" idx="1"/>
          </p:cNvCxnSpPr>
          <p:nvPr/>
        </p:nvCxnSpPr>
        <p:spPr>
          <a:xfrm rot="16200000" flipH="1">
            <a:off x="3108745" y="2822527"/>
            <a:ext cx="1808181" cy="36704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1 96"/>
          <p:cNvCxnSpPr>
            <a:stCxn id="44" idx="2"/>
          </p:cNvCxnSpPr>
          <p:nvPr/>
        </p:nvCxnSpPr>
        <p:spPr>
          <a:xfrm>
            <a:off x="4119164" y="3794740"/>
            <a:ext cx="0" cy="1767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4 101"/>
          <p:cNvCxnSpPr>
            <a:stCxn id="105" idx="1"/>
          </p:cNvCxnSpPr>
          <p:nvPr/>
        </p:nvCxnSpPr>
        <p:spPr>
          <a:xfrm rot="10800000" flipV="1">
            <a:off x="4486276" y="4216722"/>
            <a:ext cx="1159753" cy="13451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/>
          <p:cNvSpPr txBox="1"/>
          <p:nvPr/>
        </p:nvSpPr>
        <p:spPr>
          <a:xfrm>
            <a:off x="6274234" y="4470548"/>
            <a:ext cx="340158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yes</a:t>
            </a:r>
            <a:endParaRPr lang="en-GB" sz="900" dirty="0"/>
          </a:p>
        </p:txBody>
      </p:sp>
      <p:sp>
        <p:nvSpPr>
          <p:cNvPr id="108" name="CasellaDiTesto 107"/>
          <p:cNvSpPr txBox="1"/>
          <p:nvPr/>
        </p:nvSpPr>
        <p:spPr>
          <a:xfrm>
            <a:off x="5404900" y="4009939"/>
            <a:ext cx="30649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no</a:t>
            </a:r>
            <a:endParaRPr lang="en-GB" sz="900" dirty="0"/>
          </a:p>
        </p:txBody>
      </p:sp>
      <p:cxnSp>
        <p:nvCxnSpPr>
          <p:cNvPr id="111" name="Connettore 4 110"/>
          <p:cNvCxnSpPr>
            <a:endCxn id="37" idx="1"/>
          </p:cNvCxnSpPr>
          <p:nvPr/>
        </p:nvCxnSpPr>
        <p:spPr>
          <a:xfrm rot="16200000" flipV="1">
            <a:off x="595916" y="3987311"/>
            <a:ext cx="2648973" cy="500114"/>
          </a:xfrm>
          <a:prstGeom prst="bentConnector4">
            <a:avLst>
              <a:gd name="adj1" fmla="val 164"/>
              <a:gd name="adj2" fmla="val 3212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sellaDiTesto 116"/>
          <p:cNvSpPr txBox="1"/>
          <p:nvPr/>
        </p:nvSpPr>
        <p:spPr>
          <a:xfrm>
            <a:off x="2184546" y="3121349"/>
            <a:ext cx="340158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yes</a:t>
            </a:r>
            <a:endParaRPr lang="en-GB" sz="900" dirty="0"/>
          </a:p>
        </p:txBody>
      </p:sp>
      <p:sp>
        <p:nvSpPr>
          <p:cNvPr id="118" name="CasellaDiTesto 117"/>
          <p:cNvSpPr txBox="1"/>
          <p:nvPr/>
        </p:nvSpPr>
        <p:spPr>
          <a:xfrm>
            <a:off x="1409541" y="2729219"/>
            <a:ext cx="30649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no</a:t>
            </a:r>
            <a:endParaRPr lang="en-GB" sz="900" dirty="0"/>
          </a:p>
        </p:txBody>
      </p:sp>
      <p:sp>
        <p:nvSpPr>
          <p:cNvPr id="119" name="Disco magnetico 118"/>
          <p:cNvSpPr/>
          <p:nvPr/>
        </p:nvSpPr>
        <p:spPr>
          <a:xfrm>
            <a:off x="3228000" y="1915900"/>
            <a:ext cx="284884" cy="300380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rgbClr val="FFFF00"/>
              </a:solidFill>
            </a:endParaRPr>
          </a:p>
        </p:txBody>
      </p:sp>
      <p:sp>
        <p:nvSpPr>
          <p:cNvPr id="120" name="CasellaDiTesto 119"/>
          <p:cNvSpPr txBox="1"/>
          <p:nvPr/>
        </p:nvSpPr>
        <p:spPr>
          <a:xfrm>
            <a:off x="3429685" y="2174441"/>
            <a:ext cx="6894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900" i="1" dirty="0" err="1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900" i="1" dirty="0">
                <a:solidFill>
                  <a:schemeClr val="accent2">
                    <a:lumMod val="75000"/>
                  </a:schemeClr>
                </a:solidFill>
              </a:rPr>
              <a:t> on LOGIN</a:t>
            </a:r>
            <a:endParaRPr lang="en-GB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68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35"/>
          <p:cNvSpPr/>
          <p:nvPr/>
        </p:nvSpPr>
        <p:spPr>
          <a:xfrm>
            <a:off x="777876" y="3031958"/>
            <a:ext cx="3007091" cy="463206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Verify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requested</a:t>
            </a:r>
            <a:r>
              <a:rPr lang="it-IT" sz="1400" dirty="0"/>
              <a:t> </a:t>
            </a:r>
            <a:r>
              <a:rPr lang="it-IT" sz="1400" dirty="0" err="1"/>
              <a:t>resource</a:t>
            </a:r>
            <a:r>
              <a:rPr lang="it-IT" sz="1400" dirty="0"/>
              <a:t> </a:t>
            </a:r>
            <a:r>
              <a:rPr lang="it-IT" sz="1400" dirty="0" err="1"/>
              <a:t>does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exist</a:t>
            </a:r>
            <a:endParaRPr lang="it-IT" sz="1400" dirty="0"/>
          </a:p>
        </p:txBody>
      </p:sp>
      <p:sp>
        <p:nvSpPr>
          <p:cNvPr id="3" name="Elaborazione 37"/>
          <p:cNvSpPr/>
          <p:nvPr/>
        </p:nvSpPr>
        <p:spPr>
          <a:xfrm>
            <a:off x="3076167" y="3768334"/>
            <a:ext cx="2963394" cy="416324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Check</a:t>
            </a:r>
            <a:r>
              <a:rPr lang="it-IT" sz="1600" dirty="0"/>
              <a:t> </a:t>
            </a:r>
            <a:r>
              <a:rPr lang="it-IT" sz="1600" dirty="0" err="1"/>
              <a:t>user</a:t>
            </a:r>
            <a:r>
              <a:rPr lang="it-IT" sz="1600" dirty="0"/>
              <a:t> </a:t>
            </a:r>
            <a:r>
              <a:rPr lang="it-IT" sz="1600" dirty="0" err="1"/>
              <a:t>creation</a:t>
            </a:r>
            <a:r>
              <a:rPr lang="it-IT" sz="1600" dirty="0"/>
              <a:t> </a:t>
            </a:r>
            <a:r>
              <a:rPr lang="it-IT" sz="1600" dirty="0" err="1"/>
              <a:t>permissions</a:t>
            </a:r>
            <a:endParaRPr lang="it-IT" sz="1600" dirty="0"/>
          </a:p>
        </p:txBody>
      </p:sp>
      <p:sp>
        <p:nvSpPr>
          <p:cNvPr id="4" name="Elaborazione 39"/>
          <p:cNvSpPr/>
          <p:nvPr/>
        </p:nvSpPr>
        <p:spPr>
          <a:xfrm>
            <a:off x="7627536" y="3775763"/>
            <a:ext cx="2968418" cy="416324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Retrieve</a:t>
            </a:r>
            <a:r>
              <a:rPr lang="it-IT" sz="1400" dirty="0"/>
              <a:t> default </a:t>
            </a:r>
            <a:r>
              <a:rPr lang="it-IT" sz="1400" dirty="0" err="1"/>
              <a:t>permissions</a:t>
            </a:r>
            <a:r>
              <a:rPr lang="it-IT" sz="1400" dirty="0"/>
              <a:t> for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kind</a:t>
            </a:r>
            <a:r>
              <a:rPr lang="it-IT" sz="1400" dirty="0"/>
              <a:t> of </a:t>
            </a:r>
            <a:r>
              <a:rPr lang="it-IT" sz="1400" dirty="0" err="1"/>
              <a:t>resource</a:t>
            </a:r>
            <a:endParaRPr lang="it-IT" sz="1400" dirty="0"/>
          </a:p>
        </p:txBody>
      </p:sp>
      <p:sp>
        <p:nvSpPr>
          <p:cNvPr id="5" name="Elaborazione 40"/>
          <p:cNvSpPr/>
          <p:nvPr/>
        </p:nvSpPr>
        <p:spPr>
          <a:xfrm>
            <a:off x="7627536" y="4423855"/>
            <a:ext cx="2963395" cy="415632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Create </a:t>
            </a:r>
            <a:r>
              <a:rPr lang="it-IT" sz="1400" dirty="0" err="1"/>
              <a:t>resource</a:t>
            </a:r>
            <a:r>
              <a:rPr lang="it-IT" sz="1400" dirty="0"/>
              <a:t> and </a:t>
            </a:r>
            <a:r>
              <a:rPr lang="it-IT" sz="1400" dirty="0" err="1"/>
              <a:t>assign</a:t>
            </a:r>
            <a:r>
              <a:rPr lang="it-IT" sz="1400" dirty="0"/>
              <a:t> default </a:t>
            </a:r>
            <a:r>
              <a:rPr lang="it-IT" sz="1400" dirty="0" err="1"/>
              <a:t>permissions</a:t>
            </a:r>
            <a:endParaRPr lang="it-IT" sz="1400" dirty="0"/>
          </a:p>
        </p:txBody>
      </p:sp>
      <p:sp>
        <p:nvSpPr>
          <p:cNvPr id="6" name="CasellaDiTesto 72"/>
          <p:cNvSpPr txBox="1"/>
          <p:nvPr/>
        </p:nvSpPr>
        <p:spPr>
          <a:xfrm>
            <a:off x="3970663" y="2993314"/>
            <a:ext cx="1443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i="1" dirty="0" err="1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1000" i="1" dirty="0">
                <a:solidFill>
                  <a:schemeClr val="accent2">
                    <a:lumMod val="75000"/>
                  </a:schemeClr>
                </a:solidFill>
              </a:rPr>
              <a:t> on CURRENT_RESOURCES_PERMISSION</a:t>
            </a:r>
            <a:endParaRPr lang="en-GB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asellaDiTesto 96"/>
          <p:cNvSpPr txBox="1"/>
          <p:nvPr/>
        </p:nvSpPr>
        <p:spPr>
          <a:xfrm>
            <a:off x="3426766" y="4191996"/>
            <a:ext cx="26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i="1" dirty="0" err="1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1000" i="1" dirty="0">
                <a:solidFill>
                  <a:schemeClr val="accent2">
                    <a:lumMod val="75000"/>
                  </a:schemeClr>
                </a:solidFill>
              </a:rPr>
              <a:t> on USER_CREATION_PERMISSIONS</a:t>
            </a:r>
            <a:endParaRPr lang="en-GB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asellaDiTesto 118"/>
          <p:cNvSpPr txBox="1"/>
          <p:nvPr/>
        </p:nvSpPr>
        <p:spPr>
          <a:xfrm>
            <a:off x="10685151" y="3743677"/>
            <a:ext cx="10437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 err="1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900" i="1" dirty="0">
                <a:solidFill>
                  <a:schemeClr val="accent2">
                    <a:lumMod val="75000"/>
                  </a:schemeClr>
                </a:solidFill>
              </a:rPr>
              <a:t> on DEFAULT_USAGE_PERMISSIONS</a:t>
            </a:r>
            <a:endParaRPr lang="en-GB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asellaDiTesto 122"/>
          <p:cNvSpPr txBox="1"/>
          <p:nvPr/>
        </p:nvSpPr>
        <p:spPr>
          <a:xfrm>
            <a:off x="10703982" y="4376950"/>
            <a:ext cx="12857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 err="1">
                <a:solidFill>
                  <a:schemeClr val="accent2">
                    <a:lumMod val="75000"/>
                  </a:schemeClr>
                </a:solidFill>
              </a:rPr>
              <a:t>Insert</a:t>
            </a:r>
            <a:r>
              <a:rPr lang="it-IT" sz="900" i="1" dirty="0">
                <a:solidFill>
                  <a:schemeClr val="accent2">
                    <a:lumMod val="75000"/>
                  </a:schemeClr>
                </a:solidFill>
              </a:rPr>
              <a:t> on CURRENT_RESOURCES_PERMISSION</a:t>
            </a:r>
            <a:endParaRPr lang="en-GB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rminatore 126"/>
          <p:cNvSpPr/>
          <p:nvPr/>
        </p:nvSpPr>
        <p:spPr>
          <a:xfrm>
            <a:off x="8588414" y="5059372"/>
            <a:ext cx="975340" cy="4420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End</a:t>
            </a:r>
          </a:p>
        </p:txBody>
      </p:sp>
      <p:cxnSp>
        <p:nvCxnSpPr>
          <p:cNvPr id="11" name="Connettore 2 142"/>
          <p:cNvCxnSpPr/>
          <p:nvPr/>
        </p:nvCxnSpPr>
        <p:spPr>
          <a:xfrm flipV="1">
            <a:off x="2766822" y="3976496"/>
            <a:ext cx="310488" cy="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5"/>
          <p:cNvCxnSpPr>
            <a:stCxn id="17" idx="1"/>
            <a:endCxn id="10" idx="1"/>
          </p:cNvCxnSpPr>
          <p:nvPr/>
        </p:nvCxnSpPr>
        <p:spPr>
          <a:xfrm rot="10800000" flipH="1" flipV="1">
            <a:off x="1796144" y="2529556"/>
            <a:ext cx="6792269" cy="2750838"/>
          </a:xfrm>
          <a:prstGeom prst="bentConnector3">
            <a:avLst>
              <a:gd name="adj1" fmla="val -20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38"/>
          <p:cNvSpPr txBox="1"/>
          <p:nvPr/>
        </p:nvSpPr>
        <p:spPr>
          <a:xfrm>
            <a:off x="7212534" y="3737703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accent1"/>
                </a:solidFill>
              </a:rPr>
              <a:t>yes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14" name="Elaborazione 33"/>
          <p:cNvSpPr/>
          <p:nvPr/>
        </p:nvSpPr>
        <p:spPr>
          <a:xfrm>
            <a:off x="786296" y="956550"/>
            <a:ext cx="3004844" cy="414072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Receive a creation request</a:t>
            </a:r>
            <a:endParaRPr lang="it-IT" sz="1600" dirty="0"/>
          </a:p>
        </p:txBody>
      </p:sp>
      <p:sp>
        <p:nvSpPr>
          <p:cNvPr id="15" name="Elaborazione 51"/>
          <p:cNvSpPr/>
          <p:nvPr/>
        </p:nvSpPr>
        <p:spPr>
          <a:xfrm>
            <a:off x="780268" y="1610026"/>
            <a:ext cx="3010872" cy="414072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authentication token</a:t>
            </a:r>
            <a:endParaRPr lang="it-IT" sz="1600" dirty="0"/>
          </a:p>
        </p:txBody>
      </p:sp>
      <p:cxnSp>
        <p:nvCxnSpPr>
          <p:cNvPr id="16" name="Connettore 2 60"/>
          <p:cNvCxnSpPr>
            <a:stCxn id="14" idx="2"/>
            <a:endCxn id="15" idx="0"/>
          </p:cNvCxnSpPr>
          <p:nvPr/>
        </p:nvCxnSpPr>
        <p:spPr>
          <a:xfrm flipH="1">
            <a:off x="2285704" y="1370622"/>
            <a:ext cx="3014" cy="2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magin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145" y="2261137"/>
            <a:ext cx="979116" cy="536838"/>
          </a:xfrm>
          <a:prstGeom prst="rect">
            <a:avLst/>
          </a:prstGeom>
        </p:spPr>
      </p:pic>
      <p:pic>
        <p:nvPicPr>
          <p:cNvPr id="18" name="Immagin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167" y="1452289"/>
            <a:ext cx="321617" cy="346044"/>
          </a:xfrm>
          <a:prstGeom prst="rect">
            <a:avLst/>
          </a:prstGeom>
        </p:spPr>
      </p:pic>
      <p:sp>
        <p:nvSpPr>
          <p:cNvPr id="19" name="CasellaDiTesto 70"/>
          <p:cNvSpPr txBox="1"/>
          <p:nvPr/>
        </p:nvSpPr>
        <p:spPr>
          <a:xfrm>
            <a:off x="3924780" y="1597476"/>
            <a:ext cx="99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i="1" dirty="0" err="1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1000" i="1" dirty="0">
                <a:solidFill>
                  <a:schemeClr val="accent2">
                    <a:lumMod val="75000"/>
                  </a:schemeClr>
                </a:solidFill>
              </a:rPr>
              <a:t> on LOGIN</a:t>
            </a:r>
            <a:endParaRPr lang="en-GB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0" name="Connettore 2 74"/>
          <p:cNvCxnSpPr>
            <a:stCxn id="15" idx="2"/>
            <a:endCxn id="17" idx="0"/>
          </p:cNvCxnSpPr>
          <p:nvPr/>
        </p:nvCxnSpPr>
        <p:spPr>
          <a:xfrm flipH="1">
            <a:off x="2285703" y="2024098"/>
            <a:ext cx="1" cy="23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81"/>
          <p:cNvCxnSpPr/>
          <p:nvPr/>
        </p:nvCxnSpPr>
        <p:spPr>
          <a:xfrm>
            <a:off x="2285703" y="2794063"/>
            <a:ext cx="3014" cy="23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85"/>
          <p:cNvCxnSpPr/>
          <p:nvPr/>
        </p:nvCxnSpPr>
        <p:spPr>
          <a:xfrm>
            <a:off x="2278407" y="3477208"/>
            <a:ext cx="3014" cy="23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857" y="2858935"/>
            <a:ext cx="321617" cy="346044"/>
          </a:xfrm>
          <a:prstGeom prst="rect">
            <a:avLst/>
          </a:prstGeom>
        </p:spPr>
      </p:pic>
      <p:cxnSp>
        <p:nvCxnSpPr>
          <p:cNvPr id="24" name="Connettore 2 102"/>
          <p:cNvCxnSpPr/>
          <p:nvPr/>
        </p:nvCxnSpPr>
        <p:spPr>
          <a:xfrm flipV="1">
            <a:off x="6046492" y="3984920"/>
            <a:ext cx="310488" cy="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magin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49" y="3708234"/>
            <a:ext cx="979116" cy="536838"/>
          </a:xfrm>
          <a:prstGeom prst="rect">
            <a:avLst/>
          </a:prstGeom>
        </p:spPr>
      </p:pic>
      <p:pic>
        <p:nvPicPr>
          <p:cNvPr id="26" name="Immagine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826" y="3712865"/>
            <a:ext cx="975445" cy="542591"/>
          </a:xfrm>
          <a:prstGeom prst="rect">
            <a:avLst/>
          </a:prstGeom>
        </p:spPr>
      </p:pic>
      <p:cxnSp>
        <p:nvCxnSpPr>
          <p:cNvPr id="27" name="Connettore 2 120"/>
          <p:cNvCxnSpPr/>
          <p:nvPr/>
        </p:nvCxnSpPr>
        <p:spPr>
          <a:xfrm flipV="1">
            <a:off x="7306851" y="3983925"/>
            <a:ext cx="310488" cy="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magine 1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5145" y="3585746"/>
            <a:ext cx="321617" cy="346044"/>
          </a:xfrm>
          <a:prstGeom prst="rect">
            <a:avLst/>
          </a:prstGeom>
        </p:spPr>
      </p:pic>
      <p:cxnSp>
        <p:nvCxnSpPr>
          <p:cNvPr id="29" name="Connettore 2 131"/>
          <p:cNvCxnSpPr/>
          <p:nvPr/>
        </p:nvCxnSpPr>
        <p:spPr>
          <a:xfrm>
            <a:off x="9079098" y="4184170"/>
            <a:ext cx="3014" cy="23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132"/>
          <p:cNvCxnSpPr>
            <a:endCxn id="10" idx="0"/>
          </p:cNvCxnSpPr>
          <p:nvPr/>
        </p:nvCxnSpPr>
        <p:spPr>
          <a:xfrm>
            <a:off x="9076084" y="4840528"/>
            <a:ext cx="0" cy="21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magine 1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7700" y="4255456"/>
            <a:ext cx="321617" cy="346044"/>
          </a:xfrm>
          <a:prstGeom prst="rect">
            <a:avLst/>
          </a:prstGeom>
        </p:spPr>
      </p:pic>
      <p:sp>
        <p:nvSpPr>
          <p:cNvPr id="32" name="CasellaDiTesto 135"/>
          <p:cNvSpPr txBox="1"/>
          <p:nvPr/>
        </p:nvSpPr>
        <p:spPr>
          <a:xfrm>
            <a:off x="6574777" y="4182257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accent1"/>
                </a:solidFill>
              </a:rPr>
              <a:t>no</a:t>
            </a:r>
            <a:endParaRPr lang="en-GB" sz="1000" dirty="0">
              <a:solidFill>
                <a:schemeClr val="accent1"/>
              </a:solidFill>
            </a:endParaRPr>
          </a:p>
        </p:txBody>
      </p:sp>
      <p:cxnSp>
        <p:nvCxnSpPr>
          <p:cNvPr id="33" name="Connettore 1 128"/>
          <p:cNvCxnSpPr>
            <a:endCxn id="26" idx="2"/>
          </p:cNvCxnSpPr>
          <p:nvPr/>
        </p:nvCxnSpPr>
        <p:spPr>
          <a:xfrm flipV="1">
            <a:off x="6833548" y="4255456"/>
            <a:ext cx="1" cy="1043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1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464" y="3584810"/>
            <a:ext cx="321617" cy="346044"/>
          </a:xfrm>
          <a:prstGeom prst="rect">
            <a:avLst/>
          </a:prstGeom>
        </p:spPr>
      </p:pic>
      <p:cxnSp>
        <p:nvCxnSpPr>
          <p:cNvPr id="35" name="Connettore 1 154"/>
          <p:cNvCxnSpPr>
            <a:endCxn id="25" idx="2"/>
          </p:cNvCxnSpPr>
          <p:nvPr/>
        </p:nvCxnSpPr>
        <p:spPr>
          <a:xfrm flipV="1">
            <a:off x="2278406" y="4245072"/>
            <a:ext cx="1" cy="1044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156"/>
          <p:cNvSpPr txBox="1"/>
          <p:nvPr/>
        </p:nvSpPr>
        <p:spPr>
          <a:xfrm>
            <a:off x="2706839" y="3708077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accent1"/>
                </a:solidFill>
              </a:rPr>
              <a:t>yes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37" name="CasellaDiTesto 157"/>
          <p:cNvSpPr txBox="1"/>
          <p:nvPr/>
        </p:nvSpPr>
        <p:spPr>
          <a:xfrm>
            <a:off x="2007394" y="4182257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accent1"/>
                </a:solidFill>
              </a:rPr>
              <a:t>no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38" name="CasellaDiTesto 158"/>
          <p:cNvSpPr txBox="1"/>
          <p:nvPr/>
        </p:nvSpPr>
        <p:spPr>
          <a:xfrm>
            <a:off x="2285703" y="2755320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accent1"/>
                </a:solidFill>
              </a:rPr>
              <a:t>yes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39" name="CasellaDiTesto 159"/>
          <p:cNvSpPr txBox="1"/>
          <p:nvPr/>
        </p:nvSpPr>
        <p:spPr>
          <a:xfrm>
            <a:off x="1525636" y="2273809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accent1"/>
                </a:solidFill>
              </a:rPr>
              <a:t>no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40" name="Terminatore 160"/>
          <p:cNvSpPr/>
          <p:nvPr/>
        </p:nvSpPr>
        <p:spPr>
          <a:xfrm>
            <a:off x="1799921" y="275817"/>
            <a:ext cx="975340" cy="4420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Start</a:t>
            </a:r>
          </a:p>
        </p:txBody>
      </p:sp>
      <p:cxnSp>
        <p:nvCxnSpPr>
          <p:cNvPr id="41" name="Connettore 2 161"/>
          <p:cNvCxnSpPr/>
          <p:nvPr/>
        </p:nvCxnSpPr>
        <p:spPr>
          <a:xfrm flipH="1">
            <a:off x="2285703" y="714110"/>
            <a:ext cx="3014" cy="2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4507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>
            <a:grpSpLocks noChangeAspect="1"/>
          </p:cNvGrpSpPr>
          <p:nvPr/>
        </p:nvGrpSpPr>
        <p:grpSpPr>
          <a:xfrm>
            <a:off x="395536" y="476672"/>
            <a:ext cx="6035874" cy="3581902"/>
            <a:chOff x="380430" y="-13555"/>
            <a:chExt cx="7275163" cy="4317340"/>
          </a:xfrm>
        </p:grpSpPr>
        <p:sp>
          <p:nvSpPr>
            <p:cNvPr id="3" name="CustomShape 27"/>
            <p:cNvSpPr/>
            <p:nvPr/>
          </p:nvSpPr>
          <p:spPr>
            <a:xfrm>
              <a:off x="1985550" y="1791745"/>
              <a:ext cx="4854162" cy="1970887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vert="vert27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Universal </a:t>
              </a:r>
              <a:r>
                <a:rPr lang="en-US" sz="1050"/>
                <a:t>Ndoe</a:t>
              </a:r>
              <a:endParaRPr lang="en-US" sz="1050" dirty="0"/>
            </a:p>
          </p:txBody>
        </p:sp>
        <p:sp>
          <p:nvSpPr>
            <p:cNvPr id="4" name="Rettangolo arrotondato 3"/>
            <p:cNvSpPr/>
            <p:nvPr/>
          </p:nvSpPr>
          <p:spPr>
            <a:xfrm>
              <a:off x="2164080" y="1904769"/>
              <a:ext cx="4072128" cy="1629264"/>
            </a:xfrm>
            <a:prstGeom prst="roundRect">
              <a:avLst/>
            </a:prstGeom>
            <a:solidFill>
              <a:srgbClr val="E7FFE7"/>
            </a:solidFill>
            <a:ln w="1206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5" name="Rettangolo arrotondato 4"/>
            <p:cNvSpPr/>
            <p:nvPr/>
          </p:nvSpPr>
          <p:spPr>
            <a:xfrm>
              <a:off x="3524168" y="2815305"/>
              <a:ext cx="935502" cy="555675"/>
            </a:xfrm>
            <a:prstGeom prst="round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Bridge</a:t>
              </a:r>
            </a:p>
          </p:txBody>
        </p:sp>
        <p:cxnSp>
          <p:nvCxnSpPr>
            <p:cNvPr id="6" name="Connettore diritto 5"/>
            <p:cNvCxnSpPr/>
            <p:nvPr/>
          </p:nvCxnSpPr>
          <p:spPr>
            <a:xfrm>
              <a:off x="5108457" y="2724704"/>
              <a:ext cx="0" cy="3684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/>
            <p:cNvCxnSpPr>
              <a:endCxn id="5" idx="3"/>
            </p:cNvCxnSpPr>
            <p:nvPr/>
          </p:nvCxnSpPr>
          <p:spPr>
            <a:xfrm flipH="1">
              <a:off x="4459670" y="3093142"/>
              <a:ext cx="64878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/>
            <p:cNvCxnSpPr/>
            <p:nvPr/>
          </p:nvCxnSpPr>
          <p:spPr>
            <a:xfrm>
              <a:off x="2875380" y="2731262"/>
              <a:ext cx="0" cy="3618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/>
            <p:cNvCxnSpPr>
              <a:stCxn id="5" idx="1"/>
            </p:cNvCxnSpPr>
            <p:nvPr/>
          </p:nvCxnSpPr>
          <p:spPr>
            <a:xfrm flipH="1" flipV="1">
              <a:off x="2875380" y="3093142"/>
              <a:ext cx="648788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/>
            <p:cNvCxnSpPr>
              <a:stCxn id="5" idx="2"/>
              <a:endCxn id="15" idx="0"/>
            </p:cNvCxnSpPr>
            <p:nvPr/>
          </p:nvCxnSpPr>
          <p:spPr>
            <a:xfrm rot="5400000">
              <a:off x="3945962" y="3416937"/>
              <a:ext cx="91915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43"/>
            <p:cNvCxnSpPr>
              <a:stCxn id="16" idx="0"/>
              <a:endCxn id="20" idx="3"/>
            </p:cNvCxnSpPr>
            <p:nvPr/>
          </p:nvCxnSpPr>
          <p:spPr>
            <a:xfrm rot="16200000" flipV="1">
              <a:off x="5348786" y="2919491"/>
              <a:ext cx="721532" cy="356089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sellaDiTesto 11"/>
            <p:cNvSpPr txBox="1"/>
            <p:nvPr/>
          </p:nvSpPr>
          <p:spPr>
            <a:xfrm>
              <a:off x="2318812" y="3182168"/>
              <a:ext cx="1255486" cy="333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Calibri" panose="020F0502020204030204" pitchFamily="34" charset="0"/>
                </a:rPr>
                <a:t>Service </a:t>
              </a:r>
              <a:r>
                <a:rPr lang="it-IT" sz="1200" dirty="0" err="1">
                  <a:latin typeface="Calibri" panose="020F0502020204030204" pitchFamily="34" charset="0"/>
                </a:rPr>
                <a:t>graph</a:t>
              </a:r>
              <a:endParaRPr lang="it-IT" sz="1200" dirty="0">
                <a:latin typeface="Calibri" panose="020F0502020204030204" pitchFamily="34" charset="0"/>
              </a:endParaRPr>
            </a:p>
          </p:txBody>
        </p:sp>
        <p:sp>
          <p:nvSpPr>
            <p:cNvPr id="13" name="Rettangolo arrotondato 12"/>
            <p:cNvSpPr/>
            <p:nvPr/>
          </p:nvSpPr>
          <p:spPr>
            <a:xfrm>
              <a:off x="4151352" y="520011"/>
              <a:ext cx="1974370" cy="35118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Orchestrator</a:t>
              </a:r>
            </a:p>
          </p:txBody>
        </p:sp>
        <p:sp>
          <p:nvSpPr>
            <p:cNvPr id="14" name="Rettangolo arrotondato 13"/>
            <p:cNvSpPr/>
            <p:nvPr/>
          </p:nvSpPr>
          <p:spPr>
            <a:xfrm>
              <a:off x="3687533" y="245102"/>
              <a:ext cx="1742171" cy="351189"/>
            </a:xfrm>
            <a:prstGeom prst="roundRect">
              <a:avLst>
                <a:gd name="adj" fmla="val 28205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it-IT" sz="1200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Configuration</a:t>
              </a:r>
              <a:r>
                <a:rPr lang="it-IT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 service</a:t>
              </a:r>
            </a:p>
          </p:txBody>
        </p:sp>
        <p:sp>
          <p:nvSpPr>
            <p:cNvPr id="15" name="Ovale 14"/>
            <p:cNvSpPr/>
            <p:nvPr/>
          </p:nvSpPr>
          <p:spPr>
            <a:xfrm>
              <a:off x="3927077" y="3462895"/>
              <a:ext cx="129683" cy="125183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6" name="Ovale 15"/>
            <p:cNvSpPr/>
            <p:nvPr/>
          </p:nvSpPr>
          <p:spPr>
            <a:xfrm>
              <a:off x="5822754" y="3458302"/>
              <a:ext cx="129683" cy="125183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7" name="Rettangolo arrotondato 16"/>
            <p:cNvSpPr/>
            <p:nvPr/>
          </p:nvSpPr>
          <p:spPr>
            <a:xfrm>
              <a:off x="2418567" y="2161062"/>
              <a:ext cx="913625" cy="353978"/>
            </a:xfrm>
            <a:prstGeom prst="round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VNFM</a:t>
              </a:r>
            </a:p>
          </p:txBody>
        </p:sp>
        <p:sp>
          <p:nvSpPr>
            <p:cNvPr id="18" name="Rettangolo arrotondato 17"/>
            <p:cNvSpPr/>
            <p:nvPr/>
          </p:nvSpPr>
          <p:spPr>
            <a:xfrm>
              <a:off x="2418567" y="2554067"/>
              <a:ext cx="913625" cy="353978"/>
            </a:xfrm>
            <a:prstGeom prst="round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DHCP</a:t>
              </a:r>
            </a:p>
          </p:txBody>
        </p:sp>
        <p:sp>
          <p:nvSpPr>
            <p:cNvPr id="19" name="Rettangolo arrotondato 18"/>
            <p:cNvSpPr/>
            <p:nvPr/>
          </p:nvSpPr>
          <p:spPr>
            <a:xfrm>
              <a:off x="4617882" y="2166776"/>
              <a:ext cx="913625" cy="353978"/>
            </a:xfrm>
            <a:prstGeom prst="round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VNFM</a:t>
              </a:r>
            </a:p>
          </p:txBody>
        </p:sp>
        <p:sp>
          <p:nvSpPr>
            <p:cNvPr id="20" name="Rettangolo arrotondato 19"/>
            <p:cNvSpPr/>
            <p:nvPr/>
          </p:nvSpPr>
          <p:spPr>
            <a:xfrm>
              <a:off x="4617882" y="2559781"/>
              <a:ext cx="913625" cy="353978"/>
            </a:xfrm>
            <a:prstGeom prst="round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NAT</a:t>
              </a:r>
            </a:p>
          </p:txBody>
        </p:sp>
        <p:pic>
          <p:nvPicPr>
            <p:cNvPr id="21" name="Picture 7" descr="C:\Users\Fulvio\Documents\Presentazioni\images\user-green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805" y="3678194"/>
              <a:ext cx="309854" cy="51730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http://upload.wikimedia.org/wikipedia/commons/thumb/7/70/Applications-internet.svg/480px-Applications-internet.svg.pn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7502"/>
            <a:stretch/>
          </p:blipFill>
          <p:spPr bwMode="auto">
            <a:xfrm>
              <a:off x="7022494" y="3619339"/>
              <a:ext cx="633099" cy="68444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ttangolo arrotondato 22"/>
            <p:cNvSpPr/>
            <p:nvPr/>
          </p:nvSpPr>
          <p:spPr>
            <a:xfrm>
              <a:off x="2373757" y="2073190"/>
              <a:ext cx="1016786" cy="953579"/>
            </a:xfrm>
            <a:prstGeom prst="roundRect">
              <a:avLst/>
            </a:prstGeom>
            <a:noFill/>
            <a:ln w="127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24" name="Rettangolo arrotondato 23"/>
            <p:cNvSpPr/>
            <p:nvPr/>
          </p:nvSpPr>
          <p:spPr>
            <a:xfrm>
              <a:off x="4558618" y="2073189"/>
              <a:ext cx="1033269" cy="953579"/>
            </a:xfrm>
            <a:prstGeom prst="roundRect">
              <a:avLst/>
            </a:prstGeom>
            <a:noFill/>
            <a:ln w="127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25" name="Left-Right Arrow 28"/>
            <p:cNvSpPr/>
            <p:nvPr/>
          </p:nvSpPr>
          <p:spPr>
            <a:xfrm>
              <a:off x="1798272" y="1162526"/>
              <a:ext cx="4706160" cy="475247"/>
            </a:xfrm>
            <a:prstGeom prst="leftRightArrow">
              <a:avLst/>
            </a:prstGeom>
            <a:solidFill>
              <a:srgbClr val="FFF3F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DoubleDecker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 message bus</a:t>
              </a:r>
            </a:p>
          </p:txBody>
        </p:sp>
        <p:pic>
          <p:nvPicPr>
            <p:cNvPr id="26" name="Picture 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794" y="3653900"/>
              <a:ext cx="476250" cy="207587"/>
            </a:xfrm>
            <a:prstGeom prst="rect">
              <a:avLst/>
            </a:prstGeom>
          </p:spPr>
        </p:pic>
        <p:pic>
          <p:nvPicPr>
            <p:cNvPr id="27" name="Picture 2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9472" y="3653902"/>
              <a:ext cx="476250" cy="207587"/>
            </a:xfrm>
            <a:prstGeom prst="rect">
              <a:avLst/>
            </a:prstGeom>
          </p:spPr>
        </p:pic>
        <p:cxnSp>
          <p:nvCxnSpPr>
            <p:cNvPr id="28" name="Connettore diritto 138"/>
            <p:cNvCxnSpPr>
              <a:stCxn id="15" idx="4"/>
              <a:endCxn id="26" idx="0"/>
            </p:cNvCxnSpPr>
            <p:nvPr/>
          </p:nvCxnSpPr>
          <p:spPr>
            <a:xfrm rot="5400000">
              <a:off x="3959008" y="3620989"/>
              <a:ext cx="6582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138"/>
            <p:cNvCxnSpPr>
              <a:stCxn id="26" idx="2"/>
              <a:endCxn id="21" idx="3"/>
            </p:cNvCxnSpPr>
            <p:nvPr/>
          </p:nvCxnSpPr>
          <p:spPr>
            <a:xfrm rot="5400000">
              <a:off x="2827108" y="2772038"/>
              <a:ext cx="75362" cy="2254260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138"/>
            <p:cNvCxnSpPr>
              <a:stCxn id="27" idx="2"/>
              <a:endCxn id="22" idx="1"/>
            </p:cNvCxnSpPr>
            <p:nvPr/>
          </p:nvCxnSpPr>
          <p:spPr>
            <a:xfrm rot="16200000" flipH="1">
              <a:off x="6405009" y="3344076"/>
              <a:ext cx="100073" cy="1134897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138"/>
            <p:cNvCxnSpPr>
              <a:stCxn id="16" idx="4"/>
              <a:endCxn id="27" idx="0"/>
            </p:cNvCxnSpPr>
            <p:nvPr/>
          </p:nvCxnSpPr>
          <p:spPr>
            <a:xfrm rot="16200000" flipH="1">
              <a:off x="5852388" y="3618692"/>
              <a:ext cx="7041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Left-Right Arrow 53"/>
            <p:cNvSpPr/>
            <p:nvPr/>
          </p:nvSpPr>
          <p:spPr>
            <a:xfrm rot="16200000">
              <a:off x="2571948" y="1733006"/>
              <a:ext cx="620405" cy="213736"/>
            </a:xfrm>
            <a:prstGeom prst="leftRightArrow">
              <a:avLst/>
            </a:prstGeom>
            <a:solidFill>
              <a:srgbClr val="FFF3F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Left-Right Arrow 54"/>
            <p:cNvSpPr/>
            <p:nvPr/>
          </p:nvSpPr>
          <p:spPr>
            <a:xfrm rot="16200000">
              <a:off x="4776606" y="1736094"/>
              <a:ext cx="626584" cy="213736"/>
            </a:xfrm>
            <a:prstGeom prst="leftRightArrow">
              <a:avLst/>
            </a:prstGeom>
            <a:solidFill>
              <a:srgbClr val="FFF3F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Left-Right Arrow 55"/>
            <p:cNvSpPr/>
            <p:nvPr/>
          </p:nvSpPr>
          <p:spPr>
            <a:xfrm rot="16200000">
              <a:off x="4781199" y="973452"/>
              <a:ext cx="412384" cy="213736"/>
            </a:xfrm>
            <a:prstGeom prst="leftRightArrow">
              <a:avLst/>
            </a:prstGeom>
            <a:solidFill>
              <a:srgbClr val="FFF3F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35" name="Picture 35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740" t="206" r="45521" b="60670"/>
            <a:stretch/>
          </p:blipFill>
          <p:spPr>
            <a:xfrm>
              <a:off x="1440808" y="-13555"/>
              <a:ext cx="1997058" cy="1098382"/>
            </a:xfrm>
            <a:prstGeom prst="rect">
              <a:avLst/>
            </a:prstGeom>
          </p:spPr>
        </p:pic>
        <p:sp>
          <p:nvSpPr>
            <p:cNvPr id="36" name="TextBox 3"/>
            <p:cNvSpPr txBox="1"/>
            <p:nvPr/>
          </p:nvSpPr>
          <p:spPr>
            <a:xfrm>
              <a:off x="1530009" y="264821"/>
              <a:ext cx="1155802" cy="222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/>
                <a:t>DHCP service </a:t>
              </a:r>
              <a:r>
                <a:rPr lang="en-US" sz="600" u="sng" dirty="0" err="1"/>
                <a:t>config</a:t>
              </a:r>
              <a:endParaRPr lang="en-US" sz="600" u="sng" dirty="0"/>
            </a:p>
          </p:txBody>
        </p:sp>
        <p:sp>
          <p:nvSpPr>
            <p:cNvPr id="37" name="Rounded Rectangle 4"/>
            <p:cNvSpPr/>
            <p:nvPr/>
          </p:nvSpPr>
          <p:spPr>
            <a:xfrm>
              <a:off x="2133167" y="518973"/>
              <a:ext cx="684498" cy="13830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1544232" y="492170"/>
              <a:ext cx="531722" cy="185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/>
                <a:t>Interface:</a:t>
              </a:r>
            </a:p>
          </p:txBody>
        </p:sp>
        <p:sp>
          <p:nvSpPr>
            <p:cNvPr id="39" name="Rounded Rectangle 39"/>
            <p:cNvSpPr/>
            <p:nvPr/>
          </p:nvSpPr>
          <p:spPr>
            <a:xfrm>
              <a:off x="2133167" y="732896"/>
              <a:ext cx="684498" cy="13830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1544232" y="693652"/>
              <a:ext cx="578093" cy="185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/>
                <a:t>IP address:</a:t>
              </a:r>
            </a:p>
          </p:txBody>
        </p:sp>
        <p:cxnSp>
          <p:nvCxnSpPr>
            <p:cNvPr id="41" name="Straight Connector 7"/>
            <p:cNvCxnSpPr>
              <a:stCxn id="14" idx="1"/>
            </p:cNvCxnSpPr>
            <p:nvPr/>
          </p:nvCxnSpPr>
          <p:spPr>
            <a:xfrm flipH="1" flipV="1">
              <a:off x="3437866" y="356261"/>
              <a:ext cx="249667" cy="6443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4"/>
            <p:cNvCxnSpPr/>
            <p:nvPr/>
          </p:nvCxnSpPr>
          <p:spPr>
            <a:xfrm rot="5400000">
              <a:off x="230356" y="2485031"/>
              <a:ext cx="2740121" cy="43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6"/>
            <p:cNvSpPr/>
            <p:nvPr/>
          </p:nvSpPr>
          <p:spPr>
            <a:xfrm>
              <a:off x="730448" y="3764425"/>
              <a:ext cx="572298" cy="3338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200" dirty="0">
                  <a:latin typeface="Calibri" panose="020F0502020204030204" pitchFamily="34" charset="0"/>
                </a:rPr>
                <a:t>User</a:t>
              </a:r>
              <a:endParaRPr lang="en-US" sz="1200" dirty="0"/>
            </a:p>
          </p:txBody>
        </p:sp>
        <p:pic>
          <p:nvPicPr>
            <p:cNvPr id="44" name="Picture 8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04" y="256189"/>
              <a:ext cx="558894" cy="558894"/>
            </a:xfrm>
            <a:prstGeom prst="rect">
              <a:avLst/>
            </a:prstGeom>
          </p:spPr>
        </p:pic>
        <p:cxnSp>
          <p:nvCxnSpPr>
            <p:cNvPr id="45" name="Straight Connector 43"/>
            <p:cNvCxnSpPr>
              <a:stCxn id="35" idx="1"/>
              <a:endCxn id="44" idx="3"/>
            </p:cNvCxnSpPr>
            <p:nvPr/>
          </p:nvCxnSpPr>
          <p:spPr>
            <a:xfrm flipH="1">
              <a:off x="991898" y="535636"/>
              <a:ext cx="44891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8"/>
            <p:cNvSpPr/>
            <p:nvPr/>
          </p:nvSpPr>
          <p:spPr>
            <a:xfrm>
              <a:off x="380430" y="833183"/>
              <a:ext cx="715276" cy="3338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200" dirty="0" err="1">
                  <a:latin typeface="Calibri" panose="020F0502020204030204" pitchFamily="34" charset="0"/>
                </a:rPr>
                <a:t>Admin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85710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1623191" y="2142880"/>
            <a:ext cx="7122868" cy="3198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0643" y="2508419"/>
            <a:ext cx="1100253" cy="615600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0642" y="4241180"/>
            <a:ext cx="1100253" cy="617034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93342" y="2578693"/>
            <a:ext cx="3505295" cy="1783678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29" y="2338252"/>
            <a:ext cx="499699" cy="631476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6" idx="1"/>
          </p:cNvCxnSpPr>
          <p:nvPr/>
        </p:nvCxnSpPr>
        <p:spPr>
          <a:xfrm flipH="1">
            <a:off x="1345579" y="2816219"/>
            <a:ext cx="275064" cy="146288"/>
          </a:xfrm>
          <a:prstGeom prst="line">
            <a:avLst/>
          </a:prstGeom>
          <a:ln w="28575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17" y="3925442"/>
            <a:ext cx="499699" cy="631476"/>
          </a:xfrm>
          <a:prstGeom prst="rect">
            <a:avLst/>
          </a:prstGeom>
        </p:spPr>
      </p:pic>
      <p:cxnSp>
        <p:nvCxnSpPr>
          <p:cNvPr id="12" name="Straight Connector 11"/>
          <p:cNvCxnSpPr>
            <a:stCxn id="7" idx="1"/>
          </p:cNvCxnSpPr>
          <p:nvPr/>
        </p:nvCxnSpPr>
        <p:spPr>
          <a:xfrm flipH="1">
            <a:off x="1342667" y="4549697"/>
            <a:ext cx="277975" cy="0"/>
          </a:xfrm>
          <a:prstGeom prst="line">
            <a:avLst/>
          </a:prstGeom>
          <a:ln w="28575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50275" y="4858214"/>
            <a:ext cx="133815" cy="185854"/>
          </a:xfrm>
          <a:prstGeom prst="rect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5544" y="4858214"/>
            <a:ext cx="133815" cy="185854"/>
          </a:xfrm>
          <a:prstGeom prst="rect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40813" y="4858214"/>
            <a:ext cx="133815" cy="185854"/>
          </a:xfrm>
          <a:prstGeom prst="rect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86082" y="4858214"/>
            <a:ext cx="133815" cy="185854"/>
          </a:xfrm>
          <a:prstGeom prst="rect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08438" y="4400566"/>
            <a:ext cx="1278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  <a:latin typeface="+mn-lt"/>
              </a:rPr>
              <a:t>Telco network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  <a:latin typeface="+mn-lt"/>
              </a:rPr>
              <a:t>(ISP)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06405" y="3454035"/>
            <a:ext cx="7906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  <a:latin typeface="+mn-lt"/>
              </a:rPr>
              <a:t>Internet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40562" y="1878735"/>
            <a:ext cx="1100253" cy="617034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Service layer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Orchestrator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Message bus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35" y="2238195"/>
            <a:ext cx="1158509" cy="115850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24" y="3943817"/>
            <a:ext cx="1158509" cy="115850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721282" y="5138777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Slim HG</a:t>
            </a:r>
          </a:p>
        </p:txBody>
      </p:sp>
      <p:sp>
        <p:nvSpPr>
          <p:cNvPr id="34" name="Oval 33"/>
          <p:cNvSpPr/>
          <p:nvPr/>
        </p:nvSpPr>
        <p:spPr>
          <a:xfrm>
            <a:off x="2621977" y="4570478"/>
            <a:ext cx="133815" cy="126380"/>
          </a:xfrm>
          <a:prstGeom prst="ellipse">
            <a:avLst/>
          </a:prstGeom>
          <a:solidFill>
            <a:srgbClr val="0F5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703450" y="4506423"/>
            <a:ext cx="6431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10.0.0.3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8" name="Straight Connector 37"/>
          <p:cNvCxnSpPr>
            <a:stCxn id="133" idx="3"/>
            <a:endCxn id="7" idx="1"/>
          </p:cNvCxnSpPr>
          <p:nvPr/>
        </p:nvCxnSpPr>
        <p:spPr>
          <a:xfrm flipH="1">
            <a:off x="1620642" y="4469874"/>
            <a:ext cx="690806" cy="79823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3" idx="3"/>
            <a:endCxn id="13" idx="0"/>
          </p:cNvCxnSpPr>
          <p:nvPr/>
        </p:nvCxnSpPr>
        <p:spPr>
          <a:xfrm flipH="1">
            <a:off x="1817183" y="4469874"/>
            <a:ext cx="494265" cy="388340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4" idx="0"/>
            <a:endCxn id="133" idx="3"/>
          </p:cNvCxnSpPr>
          <p:nvPr/>
        </p:nvCxnSpPr>
        <p:spPr>
          <a:xfrm flipV="1">
            <a:off x="2062452" y="4469874"/>
            <a:ext cx="248996" cy="388340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5" idx="0"/>
            <a:endCxn id="133" idx="3"/>
          </p:cNvCxnSpPr>
          <p:nvPr/>
        </p:nvCxnSpPr>
        <p:spPr>
          <a:xfrm flipV="1">
            <a:off x="2307721" y="4469874"/>
            <a:ext cx="3727" cy="388340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6" idx="0"/>
            <a:endCxn id="133" idx="3"/>
          </p:cNvCxnSpPr>
          <p:nvPr/>
        </p:nvCxnSpPr>
        <p:spPr>
          <a:xfrm flipH="1" flipV="1">
            <a:off x="2311448" y="4469874"/>
            <a:ext cx="241542" cy="388340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813496" y="2254235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Fat HG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Oval 53"/>
          <p:cNvSpPr/>
          <p:nvPr/>
        </p:nvSpPr>
        <p:spPr>
          <a:xfrm>
            <a:off x="2622960" y="2642003"/>
            <a:ext cx="133815" cy="126380"/>
          </a:xfrm>
          <a:prstGeom prst="ellipse">
            <a:avLst/>
          </a:prstGeom>
          <a:solidFill>
            <a:srgbClr val="0F5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686733" y="2583752"/>
            <a:ext cx="6431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10.0.0.2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7" name="Straight Connector 56"/>
          <p:cNvCxnSpPr>
            <a:stCxn id="134" idx="3"/>
            <a:endCxn id="6" idx="1"/>
          </p:cNvCxnSpPr>
          <p:nvPr/>
        </p:nvCxnSpPr>
        <p:spPr>
          <a:xfrm flipH="1" flipV="1">
            <a:off x="1620643" y="2816219"/>
            <a:ext cx="814584" cy="61357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66624" y="2553995"/>
            <a:ext cx="6431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10.0.0.1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Oval 61"/>
          <p:cNvSpPr/>
          <p:nvPr/>
        </p:nvSpPr>
        <p:spPr>
          <a:xfrm>
            <a:off x="3523780" y="2439164"/>
            <a:ext cx="133815" cy="126380"/>
          </a:xfrm>
          <a:prstGeom prst="ellipse">
            <a:avLst/>
          </a:prstGeom>
          <a:solidFill>
            <a:srgbClr val="0F5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18105" y="4476221"/>
            <a:ext cx="934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Datacenter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71796" y="3546206"/>
            <a:ext cx="1266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Out of band control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01" name="Straight Arrow Connector 100"/>
          <p:cNvCxnSpPr>
            <a:stCxn id="66" idx="3"/>
            <a:endCxn id="6" idx="2"/>
          </p:cNvCxnSpPr>
          <p:nvPr/>
        </p:nvCxnSpPr>
        <p:spPr>
          <a:xfrm flipV="1">
            <a:off x="1738489" y="3124019"/>
            <a:ext cx="432281" cy="545298"/>
          </a:xfrm>
          <a:prstGeom prst="straightConnector1">
            <a:avLst/>
          </a:prstGeom>
          <a:ln>
            <a:solidFill>
              <a:srgbClr val="0F5C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6" idx="3"/>
            <a:endCxn id="7" idx="0"/>
          </p:cNvCxnSpPr>
          <p:nvPr/>
        </p:nvCxnSpPr>
        <p:spPr>
          <a:xfrm>
            <a:off x="1738489" y="3669317"/>
            <a:ext cx="432280" cy="571863"/>
          </a:xfrm>
          <a:prstGeom prst="straightConnector1">
            <a:avLst/>
          </a:prstGeom>
          <a:ln>
            <a:solidFill>
              <a:srgbClr val="0F5C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6648128" y="2756837"/>
            <a:ext cx="1386464" cy="1463512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Operator graph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013628" y="2756837"/>
            <a:ext cx="1386464" cy="1463512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Authentication graph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161070" y="3721185"/>
            <a:ext cx="1086621" cy="240699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 + OF switch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161070" y="2927444"/>
            <a:ext cx="467327" cy="522979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Web Capt. Portal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780364" y="2927444"/>
            <a:ext cx="467327" cy="522979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OF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cntrller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435634" y="2919096"/>
            <a:ext cx="467327" cy="522979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NAT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Router</a:t>
            </a:r>
          </a:p>
        </p:txBody>
      </p:sp>
      <p:sp>
        <p:nvSpPr>
          <p:cNvPr id="106" name="Oval 105"/>
          <p:cNvSpPr/>
          <p:nvPr/>
        </p:nvSpPr>
        <p:spPr>
          <a:xfrm>
            <a:off x="7851265" y="3105727"/>
            <a:ext cx="133815" cy="126380"/>
          </a:xfrm>
          <a:prstGeom prst="ellipse">
            <a:avLst/>
          </a:prstGeom>
          <a:solidFill>
            <a:srgbClr val="0F5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799309" y="3720922"/>
            <a:ext cx="1103652" cy="240699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 switch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799309" y="2919095"/>
            <a:ext cx="467327" cy="522979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DHCP server</a:t>
            </a:r>
          </a:p>
        </p:txBody>
      </p:sp>
      <p:sp>
        <p:nvSpPr>
          <p:cNvPr id="110" name="Oval 109"/>
          <p:cNvSpPr/>
          <p:nvPr/>
        </p:nvSpPr>
        <p:spPr>
          <a:xfrm>
            <a:off x="6966064" y="3370664"/>
            <a:ext cx="133815" cy="126380"/>
          </a:xfrm>
          <a:prstGeom prst="ellipse">
            <a:avLst/>
          </a:prstGeom>
          <a:solidFill>
            <a:srgbClr val="0F5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5333588" y="3396234"/>
            <a:ext cx="133815" cy="126380"/>
          </a:xfrm>
          <a:prstGeom prst="ellipse">
            <a:avLst/>
          </a:prstGeom>
          <a:solidFill>
            <a:srgbClr val="0F5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945183" y="3417229"/>
            <a:ext cx="133815" cy="126380"/>
          </a:xfrm>
          <a:prstGeom prst="ellipse">
            <a:avLst/>
          </a:prstGeom>
          <a:solidFill>
            <a:srgbClr val="0F5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15" name="Straight Connector 114"/>
          <p:cNvCxnSpPr>
            <a:stCxn id="108" idx="1"/>
            <a:endCxn id="71" idx="3"/>
          </p:cNvCxnSpPr>
          <p:nvPr/>
        </p:nvCxnSpPr>
        <p:spPr>
          <a:xfrm flipH="1">
            <a:off x="6247691" y="3841272"/>
            <a:ext cx="551618" cy="263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0" idx="4"/>
          </p:cNvCxnSpPr>
          <p:nvPr/>
        </p:nvCxnSpPr>
        <p:spPr>
          <a:xfrm>
            <a:off x="7032972" y="3497044"/>
            <a:ext cx="1" cy="216707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5" idx="2"/>
          </p:cNvCxnSpPr>
          <p:nvPr/>
        </p:nvCxnSpPr>
        <p:spPr>
          <a:xfrm flipH="1">
            <a:off x="7669115" y="3442075"/>
            <a:ext cx="183" cy="271676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112" idx="4"/>
          </p:cNvCxnSpPr>
          <p:nvPr/>
        </p:nvCxnSpPr>
        <p:spPr>
          <a:xfrm flipV="1">
            <a:off x="6012090" y="3543609"/>
            <a:ext cx="1" cy="198571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111" idx="4"/>
          </p:cNvCxnSpPr>
          <p:nvPr/>
        </p:nvCxnSpPr>
        <p:spPr>
          <a:xfrm flipV="1">
            <a:off x="5394732" y="3522614"/>
            <a:ext cx="5764" cy="209434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6" idx="6"/>
          </p:cNvCxnSpPr>
          <p:nvPr/>
        </p:nvCxnSpPr>
        <p:spPr>
          <a:xfrm flipV="1">
            <a:off x="7985080" y="3163227"/>
            <a:ext cx="524123" cy="5690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4697416" y="3778081"/>
            <a:ext cx="133815" cy="126380"/>
          </a:xfrm>
          <a:prstGeom prst="ellipse">
            <a:avLst/>
          </a:prstGeom>
          <a:solidFill>
            <a:srgbClr val="0F5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154890" y="3886886"/>
            <a:ext cx="6431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10.0.0.4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" name="Can 132"/>
          <p:cNvSpPr/>
          <p:nvPr/>
        </p:nvSpPr>
        <p:spPr>
          <a:xfrm rot="4293940">
            <a:off x="3586543" y="2551818"/>
            <a:ext cx="214754" cy="291449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5 GRE tunnels</a:t>
            </a:r>
          </a:p>
        </p:txBody>
      </p:sp>
      <p:sp>
        <p:nvSpPr>
          <p:cNvPr id="134" name="Can 133"/>
          <p:cNvSpPr/>
          <p:nvPr/>
        </p:nvSpPr>
        <p:spPr>
          <a:xfrm rot="6055244">
            <a:off x="3650077" y="1786079"/>
            <a:ext cx="214754" cy="2693228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 GRE tunnel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334379" y="2535960"/>
            <a:ext cx="6431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10.0.0.5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352053" y="3491119"/>
            <a:ext cx="7938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192.168.4.3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028898" y="3404445"/>
            <a:ext cx="7938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192.168.4.4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982552" y="3458387"/>
            <a:ext cx="7873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192.168.4.x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7597341" y="3388343"/>
            <a:ext cx="133815" cy="126380"/>
          </a:xfrm>
          <a:prstGeom prst="ellipse">
            <a:avLst/>
          </a:prstGeom>
          <a:solidFill>
            <a:srgbClr val="0F5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637195" y="3467530"/>
            <a:ext cx="9220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192.168.4.254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954759" y="2904278"/>
            <a:ext cx="6751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10.0.0.136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6162164" y="3643407"/>
            <a:ext cx="133815" cy="126380"/>
          </a:xfrm>
          <a:prstGeom prst="ellipse">
            <a:avLst/>
          </a:prstGeom>
          <a:solidFill>
            <a:srgbClr val="0F5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220755" y="3532415"/>
            <a:ext cx="7938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192.168.4.5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9447790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prstDash val="dash"/>
        </a:ln>
      </a:spPr>
      <a:bodyPr lIns="36000" tIns="0" rIns="36000" bIns="36000" rtlCol="0" anchor="t"/>
      <a:lstStyle>
        <a:defPPr>
          <a:defRPr sz="12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12387</TotalTime>
  <Words>565</Words>
  <Application>Microsoft Office PowerPoint</Application>
  <PresentationFormat>Presentazione su schermo (4:3)</PresentationFormat>
  <Paragraphs>311</Paragraphs>
  <Slides>14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16" baseType="lpstr">
      <vt:lpstr>Office Theme</vt:lpstr>
      <vt:lpstr>Tema di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ISP graph</vt:lpstr>
      <vt:lpstr>Diapositiva 11</vt:lpstr>
      <vt:lpstr>Diapositiva 12</vt:lpstr>
      <vt:lpstr>Diapositiva 13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Fulvio Risso</dc:creator>
  <cp:lastModifiedBy>Ivano Cerrato</cp:lastModifiedBy>
  <cp:revision>359</cp:revision>
  <dcterms:created xsi:type="dcterms:W3CDTF">2014-09-12T12:22:58Z</dcterms:created>
  <dcterms:modified xsi:type="dcterms:W3CDTF">2016-12-09T14:31:31Z</dcterms:modified>
</cp:coreProperties>
</file>